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9" r:id="rId10"/>
    <p:sldId id="262" r:id="rId11"/>
    <p:sldId id="266" r:id="rId12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mbria Math" panose="02040503050406030204" pitchFamily="18" charset="0"/>
      <p:regular r:id="rId17"/>
    </p:embeddedFont>
    <p:embeddedFont>
      <p:font typeface="Century" panose="02040604050505020304" pitchFamily="18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84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178" autoAdjust="0"/>
  </p:normalViewPr>
  <p:slideViewPr>
    <p:cSldViewPr>
      <p:cViewPr varScale="1">
        <p:scale>
          <a:sx n="60" d="100"/>
          <a:sy n="60" d="100"/>
        </p:scale>
        <p:origin x="370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7.svg"/><Relationship Id="rId7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8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5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sv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sv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0.svg"/><Relationship Id="rId7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19.png"/><Relationship Id="rId5" Type="http://schemas.openxmlformats.org/officeDocument/2006/relationships/image" Target="../media/image13.svg"/><Relationship Id="rId10" Type="http://schemas.openxmlformats.org/officeDocument/2006/relationships/image" Target="../media/image38.png"/><Relationship Id="rId4" Type="http://schemas.openxmlformats.org/officeDocument/2006/relationships/image" Target="../media/image1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.sv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4C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8653657" y="-237302"/>
            <a:ext cx="10524302" cy="10524302"/>
          </a:xfrm>
          <a:custGeom>
            <a:avLst/>
            <a:gdLst/>
            <a:ahLst/>
            <a:cxnLst/>
            <a:rect l="l" t="t" r="r" b="b"/>
            <a:pathLst>
              <a:path w="10524302" h="10524302">
                <a:moveTo>
                  <a:pt x="10524302" y="0"/>
                </a:moveTo>
                <a:lnTo>
                  <a:pt x="0" y="0"/>
                </a:lnTo>
                <a:lnTo>
                  <a:pt x="0" y="10524302"/>
                </a:lnTo>
                <a:lnTo>
                  <a:pt x="10524302" y="10524302"/>
                </a:lnTo>
                <a:lnTo>
                  <a:pt x="1052430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6365" y="-118651"/>
            <a:ext cx="10524302" cy="10524302"/>
          </a:xfrm>
          <a:custGeom>
            <a:avLst/>
            <a:gdLst/>
            <a:ahLst/>
            <a:cxnLst/>
            <a:rect l="l" t="t" r="r" b="b"/>
            <a:pathLst>
              <a:path w="10524302" h="10524302">
                <a:moveTo>
                  <a:pt x="0" y="0"/>
                </a:moveTo>
                <a:lnTo>
                  <a:pt x="10524302" y="0"/>
                </a:lnTo>
                <a:lnTo>
                  <a:pt x="10524302" y="10524302"/>
                </a:lnTo>
                <a:lnTo>
                  <a:pt x="0" y="105243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682353">
            <a:off x="14803836" y="6064851"/>
            <a:ext cx="3659977" cy="5821038"/>
          </a:xfrm>
          <a:custGeom>
            <a:avLst/>
            <a:gdLst/>
            <a:ahLst/>
            <a:cxnLst/>
            <a:rect l="l" t="t" r="r" b="b"/>
            <a:pathLst>
              <a:path w="3659977" h="5821038">
                <a:moveTo>
                  <a:pt x="0" y="0"/>
                </a:moveTo>
                <a:lnTo>
                  <a:pt x="3659978" y="0"/>
                </a:lnTo>
                <a:lnTo>
                  <a:pt x="3659978" y="5821037"/>
                </a:lnTo>
                <a:lnTo>
                  <a:pt x="0" y="58210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5" name="Freeform 5"/>
          <p:cNvSpPr/>
          <p:nvPr/>
        </p:nvSpPr>
        <p:spPr>
          <a:xfrm rot="-676794">
            <a:off x="15282145" y="-1233561"/>
            <a:ext cx="2703358" cy="3359948"/>
          </a:xfrm>
          <a:custGeom>
            <a:avLst/>
            <a:gdLst/>
            <a:ahLst/>
            <a:cxnLst/>
            <a:rect l="l" t="t" r="r" b="b"/>
            <a:pathLst>
              <a:path w="2703358" h="3359948">
                <a:moveTo>
                  <a:pt x="0" y="0"/>
                </a:moveTo>
                <a:lnTo>
                  <a:pt x="2703358" y="0"/>
                </a:lnTo>
                <a:lnTo>
                  <a:pt x="2703358" y="3359949"/>
                </a:lnTo>
                <a:lnTo>
                  <a:pt x="0" y="33599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2831255">
            <a:off x="-446351" y="6769133"/>
            <a:ext cx="2012860" cy="4225210"/>
          </a:xfrm>
          <a:custGeom>
            <a:avLst/>
            <a:gdLst/>
            <a:ahLst/>
            <a:cxnLst/>
            <a:rect l="l" t="t" r="r" b="b"/>
            <a:pathLst>
              <a:path w="2012860" h="4225210">
                <a:moveTo>
                  <a:pt x="0" y="0"/>
                </a:moveTo>
                <a:lnTo>
                  <a:pt x="2012861" y="0"/>
                </a:lnTo>
                <a:lnTo>
                  <a:pt x="2012861" y="4225209"/>
                </a:lnTo>
                <a:lnTo>
                  <a:pt x="0" y="422520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574809" y="8545873"/>
            <a:ext cx="3138381" cy="3482254"/>
          </a:xfrm>
          <a:custGeom>
            <a:avLst/>
            <a:gdLst/>
            <a:ahLst/>
            <a:cxnLst/>
            <a:rect l="l" t="t" r="r" b="b"/>
            <a:pathLst>
              <a:path w="3138381" h="3482254">
                <a:moveTo>
                  <a:pt x="0" y="0"/>
                </a:moveTo>
                <a:lnTo>
                  <a:pt x="3138382" y="0"/>
                </a:lnTo>
                <a:lnTo>
                  <a:pt x="3138382" y="3482254"/>
                </a:lnTo>
                <a:lnTo>
                  <a:pt x="0" y="34822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434264" y="-2191286"/>
            <a:ext cx="3419472" cy="3907968"/>
          </a:xfrm>
          <a:custGeom>
            <a:avLst/>
            <a:gdLst/>
            <a:ahLst/>
            <a:cxnLst/>
            <a:rect l="l" t="t" r="r" b="b"/>
            <a:pathLst>
              <a:path w="3419472" h="3907968">
                <a:moveTo>
                  <a:pt x="0" y="0"/>
                </a:moveTo>
                <a:lnTo>
                  <a:pt x="3419472" y="0"/>
                </a:lnTo>
                <a:lnTo>
                  <a:pt x="3419472" y="3907968"/>
                </a:lnTo>
                <a:lnTo>
                  <a:pt x="0" y="39079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355447">
            <a:off x="-1699160" y="-283134"/>
            <a:ext cx="5455721" cy="3989496"/>
          </a:xfrm>
          <a:custGeom>
            <a:avLst/>
            <a:gdLst/>
            <a:ahLst/>
            <a:cxnLst/>
            <a:rect l="l" t="t" r="r" b="b"/>
            <a:pathLst>
              <a:path w="5455721" h="3989496">
                <a:moveTo>
                  <a:pt x="0" y="0"/>
                </a:moveTo>
                <a:lnTo>
                  <a:pt x="5455720" y="0"/>
                </a:lnTo>
                <a:lnTo>
                  <a:pt x="5455720" y="3989496"/>
                </a:lnTo>
                <a:lnTo>
                  <a:pt x="0" y="39894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B738AA-139D-4DBA-BE0E-1BB1204C8A06}"/>
              </a:ext>
            </a:extLst>
          </p:cNvPr>
          <p:cNvSpPr txBox="1"/>
          <p:nvPr/>
        </p:nvSpPr>
        <p:spPr>
          <a:xfrm>
            <a:off x="1771649" y="2330856"/>
            <a:ext cx="1474469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800" i="1" dirty="0">
                <a:solidFill>
                  <a:schemeClr val="bg1"/>
                </a:solidFill>
                <a:latin typeface="Century" panose="02040604050505020304" pitchFamily="18" charset="0"/>
              </a:rPr>
              <a:t>(Дата)</a:t>
            </a:r>
          </a:p>
          <a:p>
            <a:pPr algn="ctr"/>
            <a:r>
              <a:rPr lang="ru-RU" sz="13800" i="1" dirty="0">
                <a:solidFill>
                  <a:schemeClr val="bg1"/>
                </a:solidFill>
                <a:latin typeface="Century" panose="02040604050505020304" pitchFamily="18" charset="0"/>
              </a:rPr>
              <a:t>Классная работа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87631" y="-37039"/>
            <a:ext cx="7900369" cy="10324039"/>
            <a:chOff x="0" y="0"/>
            <a:chExt cx="2080756" cy="2719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80756" cy="2719088"/>
            </a:xfrm>
            <a:custGeom>
              <a:avLst/>
              <a:gdLst/>
              <a:ahLst/>
              <a:cxnLst/>
              <a:rect l="l" t="t" r="r" b="b"/>
              <a:pathLst>
                <a:path w="2080756" h="2719088">
                  <a:moveTo>
                    <a:pt x="0" y="0"/>
                  </a:moveTo>
                  <a:lnTo>
                    <a:pt x="2080756" y="0"/>
                  </a:lnTo>
                  <a:lnTo>
                    <a:pt x="2080756" y="2719088"/>
                  </a:lnTo>
                  <a:lnTo>
                    <a:pt x="0" y="2719088"/>
                  </a:lnTo>
                  <a:close/>
                </a:path>
              </a:pathLst>
            </a:custGeom>
            <a:solidFill>
              <a:srgbClr val="488D4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080756" cy="2747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9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9551192" y="1533114"/>
            <a:ext cx="9453597" cy="6978473"/>
          </a:xfrm>
          <a:custGeom>
            <a:avLst/>
            <a:gdLst/>
            <a:ahLst/>
            <a:cxnLst/>
            <a:rect l="l" t="t" r="r" b="b"/>
            <a:pathLst>
              <a:path w="9453597" h="6978473">
                <a:moveTo>
                  <a:pt x="0" y="0"/>
                </a:moveTo>
                <a:lnTo>
                  <a:pt x="9453597" y="0"/>
                </a:lnTo>
                <a:lnTo>
                  <a:pt x="9453597" y="6978474"/>
                </a:lnTo>
                <a:lnTo>
                  <a:pt x="0" y="69784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946438" y="7741786"/>
            <a:ext cx="9634271" cy="1902769"/>
          </a:xfrm>
          <a:custGeom>
            <a:avLst/>
            <a:gdLst/>
            <a:ahLst/>
            <a:cxnLst/>
            <a:rect l="l" t="t" r="r" b="b"/>
            <a:pathLst>
              <a:path w="6719482" h="1327098">
                <a:moveTo>
                  <a:pt x="0" y="0"/>
                </a:moveTo>
                <a:lnTo>
                  <a:pt x="6719483" y="0"/>
                </a:lnTo>
                <a:lnTo>
                  <a:pt x="6719483" y="1327098"/>
                </a:lnTo>
                <a:lnTo>
                  <a:pt x="0" y="1327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9000"/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145493">
            <a:off x="728720" y="-1397872"/>
            <a:ext cx="3115036" cy="2795745"/>
          </a:xfrm>
          <a:custGeom>
            <a:avLst/>
            <a:gdLst/>
            <a:ahLst/>
            <a:cxnLst/>
            <a:rect l="l" t="t" r="r" b="b"/>
            <a:pathLst>
              <a:path w="3115036" h="2795745">
                <a:moveTo>
                  <a:pt x="0" y="0"/>
                </a:moveTo>
                <a:lnTo>
                  <a:pt x="3115036" y="0"/>
                </a:lnTo>
                <a:lnTo>
                  <a:pt x="3115036" y="2795744"/>
                </a:lnTo>
                <a:lnTo>
                  <a:pt x="0" y="27957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145493">
            <a:off x="6459855" y="8889128"/>
            <a:ext cx="3115036" cy="2795745"/>
          </a:xfrm>
          <a:custGeom>
            <a:avLst/>
            <a:gdLst/>
            <a:ahLst/>
            <a:cxnLst/>
            <a:rect l="l" t="t" r="r" b="b"/>
            <a:pathLst>
              <a:path w="3115036" h="2795745">
                <a:moveTo>
                  <a:pt x="0" y="0"/>
                </a:moveTo>
                <a:lnTo>
                  <a:pt x="3115036" y="0"/>
                </a:lnTo>
                <a:lnTo>
                  <a:pt x="3115036" y="2795744"/>
                </a:lnTo>
                <a:lnTo>
                  <a:pt x="0" y="27957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BACC5BB0-795D-462E-8F23-432A899D5BDC}"/>
              </a:ext>
            </a:extLst>
          </p:cNvPr>
          <p:cNvSpPr/>
          <p:nvPr/>
        </p:nvSpPr>
        <p:spPr>
          <a:xfrm>
            <a:off x="11789389" y="537851"/>
            <a:ext cx="5096851" cy="8106323"/>
          </a:xfrm>
          <a:custGeom>
            <a:avLst/>
            <a:gdLst/>
            <a:ahLst/>
            <a:cxnLst/>
            <a:rect l="l" t="t" r="r" b="b"/>
            <a:pathLst>
              <a:path w="4715435" h="7499698">
                <a:moveTo>
                  <a:pt x="0" y="0"/>
                </a:moveTo>
                <a:lnTo>
                  <a:pt x="4715435" y="0"/>
                </a:lnTo>
                <a:lnTo>
                  <a:pt x="4715435" y="7499698"/>
                </a:lnTo>
                <a:lnTo>
                  <a:pt x="0" y="7499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9" name="Freeform 9"/>
          <p:cNvSpPr/>
          <p:nvPr/>
        </p:nvSpPr>
        <p:spPr>
          <a:xfrm>
            <a:off x="14408372" y="2345777"/>
            <a:ext cx="4054517" cy="6619620"/>
          </a:xfrm>
          <a:custGeom>
            <a:avLst/>
            <a:gdLst/>
            <a:ahLst/>
            <a:cxnLst/>
            <a:rect l="l" t="t" r="r" b="b"/>
            <a:pathLst>
              <a:path w="4054517" h="6619620">
                <a:moveTo>
                  <a:pt x="0" y="0"/>
                </a:moveTo>
                <a:lnTo>
                  <a:pt x="4054517" y="0"/>
                </a:lnTo>
                <a:lnTo>
                  <a:pt x="4054517" y="6619620"/>
                </a:lnTo>
                <a:lnTo>
                  <a:pt x="0" y="661962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963642" y="4301965"/>
            <a:ext cx="4428757" cy="4686515"/>
          </a:xfrm>
          <a:custGeom>
            <a:avLst/>
            <a:gdLst/>
            <a:ahLst/>
            <a:cxnLst/>
            <a:rect l="l" t="t" r="r" b="b"/>
            <a:pathLst>
              <a:path w="3774520" h="3994201">
                <a:moveTo>
                  <a:pt x="0" y="0"/>
                </a:moveTo>
                <a:lnTo>
                  <a:pt x="3774520" y="0"/>
                </a:lnTo>
                <a:lnTo>
                  <a:pt x="3774520" y="3994201"/>
                </a:lnTo>
                <a:lnTo>
                  <a:pt x="0" y="399420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B8B0F1-B959-4DC9-BDA3-5EC83009D1F8}"/>
              </a:ext>
            </a:extLst>
          </p:cNvPr>
          <p:cNvSpPr txBox="1"/>
          <p:nvPr/>
        </p:nvSpPr>
        <p:spPr>
          <a:xfrm>
            <a:off x="490699" y="3639571"/>
            <a:ext cx="95618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6600"/>
                </a:solidFill>
                <a:latin typeface="Century" panose="02040604050505020304" pitchFamily="18" charset="0"/>
              </a:rPr>
              <a:t>Время вышло, </a:t>
            </a:r>
          </a:p>
          <a:p>
            <a:pPr algn="r"/>
            <a:endParaRPr lang="ru-RU" sz="6000" dirty="0">
              <a:solidFill>
                <a:srgbClr val="006600"/>
              </a:solidFill>
              <a:latin typeface="Century" panose="02040604050505020304" pitchFamily="18" charset="0"/>
            </a:endParaRPr>
          </a:p>
          <a:p>
            <a:pPr algn="r"/>
            <a:r>
              <a:rPr lang="ru-RU" sz="6000" dirty="0">
                <a:solidFill>
                  <a:srgbClr val="006600"/>
                </a:solidFill>
                <a:latin typeface="Century" panose="02040604050505020304" pitchFamily="18" charset="0"/>
              </a:rPr>
              <a:t>обсудим результаты!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87631" y="-37039"/>
            <a:ext cx="7900369" cy="10324039"/>
            <a:chOff x="0" y="0"/>
            <a:chExt cx="2080756" cy="2719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80756" cy="2719088"/>
            </a:xfrm>
            <a:custGeom>
              <a:avLst/>
              <a:gdLst/>
              <a:ahLst/>
              <a:cxnLst/>
              <a:rect l="l" t="t" r="r" b="b"/>
              <a:pathLst>
                <a:path w="2080756" h="2719088">
                  <a:moveTo>
                    <a:pt x="0" y="0"/>
                  </a:moveTo>
                  <a:lnTo>
                    <a:pt x="2080756" y="0"/>
                  </a:lnTo>
                  <a:lnTo>
                    <a:pt x="2080756" y="2719088"/>
                  </a:lnTo>
                  <a:lnTo>
                    <a:pt x="0" y="2719088"/>
                  </a:lnTo>
                  <a:close/>
                </a:path>
              </a:pathLst>
            </a:custGeom>
            <a:solidFill>
              <a:srgbClr val="D84C3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080756" cy="2747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9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rot="5400000">
            <a:off x="8674992" y="766497"/>
            <a:ext cx="11325647" cy="8360386"/>
          </a:xfrm>
          <a:custGeom>
            <a:avLst/>
            <a:gdLst/>
            <a:ahLst/>
            <a:cxnLst/>
            <a:rect l="l" t="t" r="r" b="b"/>
            <a:pathLst>
              <a:path w="11325647" h="8360386">
                <a:moveTo>
                  <a:pt x="0" y="0"/>
                </a:moveTo>
                <a:lnTo>
                  <a:pt x="11325647" y="0"/>
                </a:lnTo>
                <a:lnTo>
                  <a:pt x="11325647" y="8360386"/>
                </a:lnTo>
                <a:lnTo>
                  <a:pt x="0" y="83603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936524" y="7981085"/>
            <a:ext cx="6719482" cy="1327098"/>
          </a:xfrm>
          <a:custGeom>
            <a:avLst/>
            <a:gdLst/>
            <a:ahLst/>
            <a:cxnLst/>
            <a:rect l="l" t="t" r="r" b="b"/>
            <a:pathLst>
              <a:path w="6719482" h="1327098">
                <a:moveTo>
                  <a:pt x="0" y="0"/>
                </a:moveTo>
                <a:lnTo>
                  <a:pt x="6719482" y="0"/>
                </a:lnTo>
                <a:lnTo>
                  <a:pt x="6719482" y="1327098"/>
                </a:lnTo>
                <a:lnTo>
                  <a:pt x="0" y="132709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49000"/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39648" y="1830416"/>
            <a:ext cx="7817693" cy="7032666"/>
          </a:xfrm>
          <a:custGeom>
            <a:avLst/>
            <a:gdLst/>
            <a:ahLst/>
            <a:cxnLst/>
            <a:rect l="l" t="t" r="r" b="b"/>
            <a:pathLst>
              <a:path w="7817693" h="7032666">
                <a:moveTo>
                  <a:pt x="0" y="0"/>
                </a:moveTo>
                <a:lnTo>
                  <a:pt x="7817693" y="0"/>
                </a:lnTo>
                <a:lnTo>
                  <a:pt x="7817693" y="7032666"/>
                </a:lnTo>
                <a:lnTo>
                  <a:pt x="0" y="70326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626382">
            <a:off x="6797495" y="-961064"/>
            <a:ext cx="2681045" cy="2993491"/>
          </a:xfrm>
          <a:custGeom>
            <a:avLst/>
            <a:gdLst/>
            <a:ahLst/>
            <a:cxnLst/>
            <a:rect l="l" t="t" r="r" b="b"/>
            <a:pathLst>
              <a:path w="2681045" h="2993491">
                <a:moveTo>
                  <a:pt x="0" y="0"/>
                </a:moveTo>
                <a:lnTo>
                  <a:pt x="2681046" y="0"/>
                </a:lnTo>
                <a:lnTo>
                  <a:pt x="2681046" y="2993491"/>
                </a:lnTo>
                <a:lnTo>
                  <a:pt x="0" y="29934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533590">
            <a:off x="690648" y="8412980"/>
            <a:ext cx="2681045" cy="2993491"/>
          </a:xfrm>
          <a:custGeom>
            <a:avLst/>
            <a:gdLst/>
            <a:ahLst/>
            <a:cxnLst/>
            <a:rect l="l" t="t" r="r" b="b"/>
            <a:pathLst>
              <a:path w="2681045" h="2993491">
                <a:moveTo>
                  <a:pt x="0" y="0"/>
                </a:moveTo>
                <a:lnTo>
                  <a:pt x="2681045" y="0"/>
                </a:lnTo>
                <a:lnTo>
                  <a:pt x="2681045" y="2993491"/>
                </a:lnTo>
                <a:lnTo>
                  <a:pt x="0" y="29934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EF7F85-0E90-4294-8C34-0053AA0676B0}"/>
              </a:ext>
            </a:extLst>
          </p:cNvPr>
          <p:cNvSpPr txBox="1"/>
          <p:nvPr/>
        </p:nvSpPr>
        <p:spPr>
          <a:xfrm>
            <a:off x="230659" y="1848186"/>
            <a:ext cx="1023964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5000" dirty="0">
                <a:solidFill>
                  <a:srgbClr val="006600"/>
                </a:solidFill>
                <a:latin typeface="Century" panose="02040604050505020304" pitchFamily="18" charset="0"/>
              </a:rPr>
              <a:t>Какая часть большого новогоднего торта сейчас в руках у каждого из вас?</a:t>
            </a:r>
          </a:p>
          <a:p>
            <a:pPr marL="342900" indent="-342900">
              <a:buAutoNum type="arabicPeriod"/>
            </a:pPr>
            <a:r>
              <a:rPr lang="ru-RU" sz="5000" dirty="0">
                <a:solidFill>
                  <a:srgbClr val="006600"/>
                </a:solidFill>
                <a:latin typeface="Century" panose="02040604050505020304" pitchFamily="18" charset="0"/>
              </a:rPr>
              <a:t>Как называется число записанное над дробной чертой? А под?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460D4-4917-44F1-ADAF-C25F2197C4B7}"/>
              </a:ext>
            </a:extLst>
          </p:cNvPr>
          <p:cNvSpPr txBox="1"/>
          <p:nvPr/>
        </p:nvSpPr>
        <p:spPr>
          <a:xfrm>
            <a:off x="2590039" y="7280722"/>
            <a:ext cx="69609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006600"/>
                </a:solidFill>
                <a:latin typeface="Century" panose="02040604050505020304" pitchFamily="18" charset="0"/>
              </a:rPr>
              <a:t>Домашнее задание:</a:t>
            </a:r>
          </a:p>
          <a:p>
            <a:pPr algn="r"/>
            <a:r>
              <a:rPr lang="ru-RU" sz="4800" i="1" dirty="0">
                <a:solidFill>
                  <a:srgbClr val="006600"/>
                </a:solidFill>
                <a:latin typeface="Century" panose="02040604050505020304" pitchFamily="18" charset="0"/>
              </a:rPr>
              <a:t>№ 5.82, 5.83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8D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 flipH="1" flipV="1">
            <a:off x="1028700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287000" y="0"/>
                </a:lnTo>
                <a:lnTo>
                  <a:pt x="10287000" y="1028700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 flipH="1" flipV="1">
            <a:off x="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287000" y="0"/>
                </a:lnTo>
                <a:lnTo>
                  <a:pt x="10287000" y="1028700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550859" y="7487725"/>
            <a:ext cx="5298190" cy="1046393"/>
          </a:xfrm>
          <a:custGeom>
            <a:avLst/>
            <a:gdLst/>
            <a:ahLst/>
            <a:cxnLst/>
            <a:rect l="l" t="t" r="r" b="b"/>
            <a:pathLst>
              <a:path w="5906987" h="1166630">
                <a:moveTo>
                  <a:pt x="0" y="0"/>
                </a:moveTo>
                <a:lnTo>
                  <a:pt x="5906988" y="0"/>
                </a:lnTo>
                <a:lnTo>
                  <a:pt x="5906988" y="1166630"/>
                </a:lnTo>
                <a:lnTo>
                  <a:pt x="0" y="1166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6000"/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081691" y="226365"/>
            <a:ext cx="8315125" cy="8315125"/>
          </a:xfrm>
          <a:custGeom>
            <a:avLst/>
            <a:gdLst/>
            <a:ahLst/>
            <a:cxnLst/>
            <a:rect l="l" t="t" r="r" b="b"/>
            <a:pathLst>
              <a:path w="8315125" h="8315125">
                <a:moveTo>
                  <a:pt x="0" y="0"/>
                </a:moveTo>
                <a:lnTo>
                  <a:pt x="8315125" y="0"/>
                </a:lnTo>
                <a:lnTo>
                  <a:pt x="8315125" y="8315125"/>
                </a:lnTo>
                <a:lnTo>
                  <a:pt x="0" y="83151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091975" y="2282594"/>
            <a:ext cx="5298190" cy="5569647"/>
          </a:xfrm>
          <a:custGeom>
            <a:avLst/>
            <a:gdLst/>
            <a:ahLst/>
            <a:cxnLst/>
            <a:rect l="l" t="t" r="r" b="b"/>
            <a:pathLst>
              <a:path w="6191659" h="6152962">
                <a:moveTo>
                  <a:pt x="0" y="0"/>
                </a:moveTo>
                <a:lnTo>
                  <a:pt x="6191659" y="0"/>
                </a:lnTo>
                <a:lnTo>
                  <a:pt x="6191659" y="6152962"/>
                </a:lnTo>
                <a:lnTo>
                  <a:pt x="0" y="61529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025452">
            <a:off x="-1033159" y="-1727619"/>
            <a:ext cx="3419472" cy="3907968"/>
          </a:xfrm>
          <a:custGeom>
            <a:avLst/>
            <a:gdLst/>
            <a:ahLst/>
            <a:cxnLst/>
            <a:rect l="l" t="t" r="r" b="b"/>
            <a:pathLst>
              <a:path w="3419472" h="3907968">
                <a:moveTo>
                  <a:pt x="0" y="0"/>
                </a:moveTo>
                <a:lnTo>
                  <a:pt x="3419472" y="0"/>
                </a:lnTo>
                <a:lnTo>
                  <a:pt x="3419472" y="3907968"/>
                </a:lnTo>
                <a:lnTo>
                  <a:pt x="0" y="39079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417822">
            <a:off x="5542440" y="8836606"/>
            <a:ext cx="3419472" cy="3907968"/>
          </a:xfrm>
          <a:custGeom>
            <a:avLst/>
            <a:gdLst/>
            <a:ahLst/>
            <a:cxnLst/>
            <a:rect l="l" t="t" r="r" b="b"/>
            <a:pathLst>
              <a:path w="3419472" h="3907968">
                <a:moveTo>
                  <a:pt x="0" y="0"/>
                </a:moveTo>
                <a:lnTo>
                  <a:pt x="3419472" y="0"/>
                </a:lnTo>
                <a:lnTo>
                  <a:pt x="3419472" y="3907968"/>
                </a:lnTo>
                <a:lnTo>
                  <a:pt x="0" y="39079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D8E6BE-32DD-4A6E-BB88-B396C9CC974F}"/>
              </a:ext>
            </a:extLst>
          </p:cNvPr>
          <p:cNvSpPr txBox="1"/>
          <p:nvPr/>
        </p:nvSpPr>
        <p:spPr>
          <a:xfrm>
            <a:off x="6618045" y="654315"/>
            <a:ext cx="65386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>
                <a:solidFill>
                  <a:schemeClr val="bg1"/>
                </a:solidFill>
                <a:latin typeface="Century" panose="02040604050505020304" pitchFamily="18" charset="0"/>
              </a:rPr>
              <a:t>Устный счет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DBA8A7-86E4-422F-9268-E958DE15A89B}"/>
              </a:ext>
            </a:extLst>
          </p:cNvPr>
          <p:cNvSpPr txBox="1"/>
          <p:nvPr/>
        </p:nvSpPr>
        <p:spPr>
          <a:xfrm>
            <a:off x="3183532" y="2590171"/>
            <a:ext cx="61881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150 : 5 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36 : 6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13 : 2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24 : 3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17 : 4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1 :  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0FA3EC-C3BB-4403-8D52-184CAD6CC33B}"/>
              </a:ext>
            </a:extLst>
          </p:cNvPr>
          <p:cNvSpPr txBox="1"/>
          <p:nvPr/>
        </p:nvSpPr>
        <p:spPr>
          <a:xfrm>
            <a:off x="5875246" y="2590171"/>
            <a:ext cx="17203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13D6A1-EE9A-483F-8A40-A897FEDC770B}"/>
              </a:ext>
            </a:extLst>
          </p:cNvPr>
          <p:cNvSpPr txBox="1"/>
          <p:nvPr/>
        </p:nvSpPr>
        <p:spPr>
          <a:xfrm>
            <a:off x="5562600" y="3461659"/>
            <a:ext cx="12923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55CB31-B38F-4080-B987-DD58250D0710}"/>
              </a:ext>
            </a:extLst>
          </p:cNvPr>
          <p:cNvSpPr txBox="1"/>
          <p:nvPr/>
        </p:nvSpPr>
        <p:spPr>
          <a:xfrm>
            <a:off x="5509898" y="4431989"/>
            <a:ext cx="53928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6 (остаток 1)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4BF9F6-58F6-4E50-A4D5-B3FDB88CEECB}"/>
              </a:ext>
            </a:extLst>
          </p:cNvPr>
          <p:cNvSpPr txBox="1"/>
          <p:nvPr/>
        </p:nvSpPr>
        <p:spPr>
          <a:xfrm>
            <a:off x="5520765" y="5319192"/>
            <a:ext cx="12923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FCCED7-38D7-401A-9B7E-4775C2566571}"/>
              </a:ext>
            </a:extLst>
          </p:cNvPr>
          <p:cNvSpPr txBox="1"/>
          <p:nvPr/>
        </p:nvSpPr>
        <p:spPr>
          <a:xfrm>
            <a:off x="5509897" y="6244502"/>
            <a:ext cx="53928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4 (остаток 1)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B5D6B7-1222-49AA-9C9D-41DA1C413EC5}"/>
              </a:ext>
            </a:extLst>
          </p:cNvPr>
          <p:cNvSpPr txBox="1"/>
          <p:nvPr/>
        </p:nvSpPr>
        <p:spPr>
          <a:xfrm>
            <a:off x="5562600" y="7140048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= 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7906" y="4358484"/>
            <a:ext cx="8139064" cy="8139064"/>
          </a:xfrm>
          <a:custGeom>
            <a:avLst/>
            <a:gdLst/>
            <a:ahLst/>
            <a:cxnLst/>
            <a:rect l="l" t="t" r="r" b="b"/>
            <a:pathLst>
              <a:path w="8139064" h="8139064">
                <a:moveTo>
                  <a:pt x="0" y="0"/>
                </a:moveTo>
                <a:lnTo>
                  <a:pt x="8139064" y="0"/>
                </a:lnTo>
                <a:lnTo>
                  <a:pt x="8139064" y="8139064"/>
                </a:lnTo>
                <a:lnTo>
                  <a:pt x="0" y="813906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2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8666930">
            <a:off x="9693135" y="-673488"/>
            <a:ext cx="2216537" cy="2599524"/>
          </a:xfrm>
          <a:custGeom>
            <a:avLst/>
            <a:gdLst/>
            <a:ahLst/>
            <a:cxnLst/>
            <a:rect l="l" t="t" r="r" b="b"/>
            <a:pathLst>
              <a:path w="2216537" h="2599524">
                <a:moveTo>
                  <a:pt x="0" y="0"/>
                </a:moveTo>
                <a:lnTo>
                  <a:pt x="2216537" y="0"/>
                </a:lnTo>
                <a:lnTo>
                  <a:pt x="2216537" y="2599523"/>
                </a:lnTo>
                <a:lnTo>
                  <a:pt x="0" y="2599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3008251">
            <a:off x="13712980" y="8812023"/>
            <a:ext cx="2216537" cy="2599524"/>
          </a:xfrm>
          <a:custGeom>
            <a:avLst/>
            <a:gdLst/>
            <a:ahLst/>
            <a:cxnLst/>
            <a:rect l="l" t="t" r="r" b="b"/>
            <a:pathLst>
              <a:path w="2216537" h="2599524">
                <a:moveTo>
                  <a:pt x="0" y="0"/>
                </a:moveTo>
                <a:lnTo>
                  <a:pt x="2216536" y="0"/>
                </a:lnTo>
                <a:lnTo>
                  <a:pt x="2216536" y="2599524"/>
                </a:lnTo>
                <a:lnTo>
                  <a:pt x="0" y="25995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71322" y="1631655"/>
            <a:ext cx="7100613" cy="7023689"/>
          </a:xfrm>
          <a:custGeom>
            <a:avLst/>
            <a:gdLst/>
            <a:ahLst/>
            <a:cxnLst/>
            <a:rect l="l" t="t" r="r" b="b"/>
            <a:pathLst>
              <a:path w="7100613" h="7023689">
                <a:moveTo>
                  <a:pt x="0" y="0"/>
                </a:moveTo>
                <a:lnTo>
                  <a:pt x="7100613" y="0"/>
                </a:lnTo>
                <a:lnTo>
                  <a:pt x="7100613" y="7023690"/>
                </a:lnTo>
                <a:lnTo>
                  <a:pt x="0" y="70236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168162-E1AA-4F00-BC54-2426AD918573}"/>
              </a:ext>
            </a:extLst>
          </p:cNvPr>
          <p:cNvSpPr txBox="1"/>
          <p:nvPr/>
        </p:nvSpPr>
        <p:spPr>
          <a:xfrm>
            <a:off x="8452896" y="3743115"/>
            <a:ext cx="932066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>
                <a:solidFill>
                  <a:srgbClr val="006600"/>
                </a:solidFill>
                <a:latin typeface="Century" panose="02040604050505020304" pitchFamily="18" charset="0"/>
              </a:rPr>
              <a:t>Тема урока:</a:t>
            </a:r>
          </a:p>
          <a:p>
            <a:pPr algn="ctr"/>
            <a:r>
              <a:rPr lang="ru-RU" sz="8800" dirty="0">
                <a:solidFill>
                  <a:srgbClr val="006600"/>
                </a:solidFill>
                <a:latin typeface="Century" panose="02040604050505020304" pitchFamily="18" charset="0"/>
              </a:rPr>
              <a:t>«Доли и дроби»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4C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818155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1076122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255415">
            <a:off x="-882424" y="-1278385"/>
            <a:ext cx="2709161" cy="2556770"/>
          </a:xfrm>
          <a:custGeom>
            <a:avLst/>
            <a:gdLst/>
            <a:ahLst/>
            <a:cxnLst/>
            <a:rect l="l" t="t" r="r" b="b"/>
            <a:pathLst>
              <a:path w="2709161" h="2556770">
                <a:moveTo>
                  <a:pt x="0" y="0"/>
                </a:moveTo>
                <a:lnTo>
                  <a:pt x="2709161" y="0"/>
                </a:lnTo>
                <a:lnTo>
                  <a:pt x="2709161" y="2556770"/>
                </a:lnTo>
                <a:lnTo>
                  <a:pt x="0" y="25567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818155" y="1996921"/>
            <a:ext cx="5636310" cy="6293158"/>
          </a:xfrm>
          <a:custGeom>
            <a:avLst/>
            <a:gdLst/>
            <a:ahLst/>
            <a:cxnLst/>
            <a:rect l="l" t="t" r="r" b="b"/>
            <a:pathLst>
              <a:path w="5636310" h="6293158">
                <a:moveTo>
                  <a:pt x="0" y="0"/>
                </a:moveTo>
                <a:lnTo>
                  <a:pt x="5636310" y="0"/>
                </a:lnTo>
                <a:lnTo>
                  <a:pt x="5636310" y="6293158"/>
                </a:lnTo>
                <a:lnTo>
                  <a:pt x="0" y="62931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467237" y="1883102"/>
            <a:ext cx="5636310" cy="6293158"/>
          </a:xfrm>
          <a:custGeom>
            <a:avLst/>
            <a:gdLst/>
            <a:ahLst/>
            <a:cxnLst/>
            <a:rect l="l" t="t" r="r" b="b"/>
            <a:pathLst>
              <a:path w="5636310" h="6293158">
                <a:moveTo>
                  <a:pt x="0" y="0"/>
                </a:moveTo>
                <a:lnTo>
                  <a:pt x="5636310" y="0"/>
                </a:lnTo>
                <a:lnTo>
                  <a:pt x="5636310" y="6293158"/>
                </a:lnTo>
                <a:lnTo>
                  <a:pt x="0" y="62931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255415">
            <a:off x="16403328" y="8582551"/>
            <a:ext cx="2709161" cy="2556770"/>
          </a:xfrm>
          <a:custGeom>
            <a:avLst/>
            <a:gdLst/>
            <a:ahLst/>
            <a:cxnLst/>
            <a:rect l="l" t="t" r="r" b="b"/>
            <a:pathLst>
              <a:path w="2709161" h="2556770">
                <a:moveTo>
                  <a:pt x="0" y="0"/>
                </a:moveTo>
                <a:lnTo>
                  <a:pt x="2709161" y="0"/>
                </a:lnTo>
                <a:lnTo>
                  <a:pt x="2709161" y="2556771"/>
                </a:lnTo>
                <a:lnTo>
                  <a:pt x="0" y="25567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8AA4151-15D0-45AE-8943-86B531CC034B}"/>
              </a:ext>
            </a:extLst>
          </p:cNvPr>
          <p:cNvCxnSpPr>
            <a:cxnSpLocks/>
          </p:cNvCxnSpPr>
          <p:nvPr/>
        </p:nvCxnSpPr>
        <p:spPr>
          <a:xfrm>
            <a:off x="5324661" y="1028700"/>
            <a:ext cx="9339" cy="3810000"/>
          </a:xfrm>
          <a:prstGeom prst="line">
            <a:avLst/>
          </a:prstGeom>
          <a:ln>
            <a:solidFill>
              <a:srgbClr val="D84C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23DC472-CE48-475E-81D0-59B3361779E9}"/>
              </a:ext>
            </a:extLst>
          </p:cNvPr>
          <p:cNvSpPr/>
          <p:nvPr/>
        </p:nvSpPr>
        <p:spPr>
          <a:xfrm>
            <a:off x="4191000" y="800100"/>
            <a:ext cx="1426721" cy="2057400"/>
          </a:xfrm>
          <a:prstGeom prst="rect">
            <a:avLst/>
          </a:prstGeom>
          <a:solidFill>
            <a:schemeClr val="bg1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C1E21A69-672C-45D9-AB21-B9C53CCBED39}"/>
              </a:ext>
            </a:extLst>
          </p:cNvPr>
          <p:cNvSpPr/>
          <p:nvPr/>
        </p:nvSpPr>
        <p:spPr>
          <a:xfrm>
            <a:off x="5563845" y="800100"/>
            <a:ext cx="1426721" cy="2057400"/>
          </a:xfrm>
          <a:prstGeom prst="rect">
            <a:avLst/>
          </a:prstGeom>
          <a:solidFill>
            <a:srgbClr val="00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C8EDCF4-A2D4-4F7F-BF2A-629CBF1C09B6}"/>
                  </a:ext>
                </a:extLst>
              </p:cNvPr>
              <p:cNvSpPr txBox="1"/>
              <p:nvPr/>
            </p:nvSpPr>
            <p:spPr>
              <a:xfrm>
                <a:off x="8272787" y="890578"/>
                <a:ext cx="4921540" cy="13960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 = половина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C8EDCF4-A2D4-4F7F-BF2A-629CBF1C0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2787" y="890578"/>
                <a:ext cx="4921540" cy="1396088"/>
              </a:xfrm>
              <a:prstGeom prst="rect">
                <a:avLst/>
              </a:prstGeom>
              <a:blipFill>
                <a:blip r:embed="rId6"/>
                <a:stretch>
                  <a:fillRect t="-1747" r="-6815" b="-131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Овал 19">
            <a:extLst>
              <a:ext uri="{FF2B5EF4-FFF2-40B4-BE49-F238E27FC236}">
                <a16:creationId xmlns:a16="http://schemas.microsoft.com/office/drawing/2014/main" id="{9EB0289F-5300-4432-AFB8-385AD4723899}"/>
              </a:ext>
            </a:extLst>
          </p:cNvPr>
          <p:cNvSpPr/>
          <p:nvPr/>
        </p:nvSpPr>
        <p:spPr>
          <a:xfrm>
            <a:off x="10705893" y="3692275"/>
            <a:ext cx="2902449" cy="290244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Часть круга 20">
            <a:extLst>
              <a:ext uri="{FF2B5EF4-FFF2-40B4-BE49-F238E27FC236}">
                <a16:creationId xmlns:a16="http://schemas.microsoft.com/office/drawing/2014/main" id="{73B4C57F-5B22-42B9-9F88-9682391BE9BC}"/>
              </a:ext>
            </a:extLst>
          </p:cNvPr>
          <p:cNvSpPr/>
          <p:nvPr/>
        </p:nvSpPr>
        <p:spPr>
          <a:xfrm>
            <a:off x="10705893" y="3657599"/>
            <a:ext cx="2933701" cy="2933701"/>
          </a:xfrm>
          <a:prstGeom prst="pi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D400206-75B2-4590-9D20-4E93532001BD}"/>
                  </a:ext>
                </a:extLst>
              </p:cNvPr>
              <p:cNvSpPr txBox="1"/>
              <p:nvPr/>
            </p:nvSpPr>
            <p:spPr>
              <a:xfrm>
                <a:off x="4771650" y="4279191"/>
                <a:ext cx="4797788" cy="17286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6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ru-RU" sz="6000" i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ru-RU" sz="6000" dirty="0">
                          <a:solidFill>
                            <a:schemeClr val="bg1"/>
                          </a:solidFill>
                          <a:latin typeface="Century" panose="020406040505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ru-RU" sz="6000" b="0" i="0" dirty="0" smtClean="0">
                          <a:solidFill>
                            <a:schemeClr val="bg1"/>
                          </a:solidFill>
                          <a:latin typeface="Century" panose="02040604050505020304" pitchFamily="18" charset="0"/>
                        </a:rPr>
                        <m:t>четверть</m:t>
                      </m:r>
                    </m:oMath>
                  </m:oMathPara>
                </a14:m>
                <a:endParaRPr lang="ru-RU" sz="60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D400206-75B2-4590-9D20-4E93532001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1650" y="4279191"/>
                <a:ext cx="4797788" cy="172861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89C4139-D491-4E5C-8C97-07283EBC5A76}"/>
              </a:ext>
            </a:extLst>
          </p:cNvPr>
          <p:cNvSpPr/>
          <p:nvPr/>
        </p:nvSpPr>
        <p:spPr>
          <a:xfrm>
            <a:off x="4566654" y="7452357"/>
            <a:ext cx="2057399" cy="2057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5F8A03E-E8F1-40F3-A4CE-2E43AED69F3F}"/>
              </a:ext>
            </a:extLst>
          </p:cNvPr>
          <p:cNvSpPr/>
          <p:nvPr/>
        </p:nvSpPr>
        <p:spPr>
          <a:xfrm>
            <a:off x="4566654" y="8862056"/>
            <a:ext cx="2057399" cy="647700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671449C7-B0FC-4536-A97A-F335AA085849}"/>
              </a:ext>
            </a:extLst>
          </p:cNvPr>
          <p:cNvSpPr/>
          <p:nvPr/>
        </p:nvSpPr>
        <p:spPr>
          <a:xfrm>
            <a:off x="4566654" y="8199116"/>
            <a:ext cx="2057399" cy="647700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E547EFF-A257-44BF-B1D9-35DE39F818C6}"/>
                  </a:ext>
                </a:extLst>
              </p:cNvPr>
              <p:cNvSpPr txBox="1"/>
              <p:nvPr/>
            </p:nvSpPr>
            <p:spPr>
              <a:xfrm>
                <a:off x="8384490" y="7452357"/>
                <a:ext cx="3561873" cy="1734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0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0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ru-RU" sz="60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ru-RU" sz="6000" i="1" dirty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ru-RU" sz="6000" dirty="0">
                          <a:solidFill>
                            <a:schemeClr val="bg1"/>
                          </a:solidFill>
                          <a:latin typeface="Century" panose="020406040505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ru-RU" sz="6000" b="0" i="0" dirty="0" smtClean="0">
                          <a:solidFill>
                            <a:schemeClr val="bg1"/>
                          </a:solidFill>
                          <a:latin typeface="Century" panose="02040604050505020304" pitchFamily="18" charset="0"/>
                        </a:rPr>
                        <m:t>треть</m:t>
                      </m:r>
                    </m:oMath>
                  </m:oMathPara>
                </a14:m>
                <a:endParaRPr lang="ru-RU" sz="60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E547EFF-A257-44BF-B1D9-35DE39F818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4490" y="7452357"/>
                <a:ext cx="3561873" cy="173464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8D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6865826" y="685300"/>
            <a:ext cx="12129044" cy="8953439"/>
          </a:xfrm>
          <a:custGeom>
            <a:avLst/>
            <a:gdLst/>
            <a:ahLst/>
            <a:cxnLst/>
            <a:rect l="l" t="t" r="r" b="b"/>
            <a:pathLst>
              <a:path w="12129044" h="8953439">
                <a:moveTo>
                  <a:pt x="0" y="0"/>
                </a:moveTo>
                <a:lnTo>
                  <a:pt x="12129044" y="0"/>
                </a:lnTo>
                <a:lnTo>
                  <a:pt x="12129044" y="8953439"/>
                </a:lnTo>
                <a:lnTo>
                  <a:pt x="0" y="89534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800000" flipV="1">
            <a:off x="10392370" y="37039"/>
            <a:ext cx="10249961" cy="10249961"/>
          </a:xfrm>
          <a:custGeom>
            <a:avLst/>
            <a:gdLst/>
            <a:ahLst/>
            <a:cxnLst/>
            <a:rect l="l" t="t" r="r" b="b"/>
            <a:pathLst>
              <a:path w="10249961" h="10249961">
                <a:moveTo>
                  <a:pt x="0" y="10249961"/>
                </a:moveTo>
                <a:lnTo>
                  <a:pt x="10249961" y="10249961"/>
                </a:lnTo>
                <a:lnTo>
                  <a:pt x="10249961" y="0"/>
                </a:lnTo>
                <a:lnTo>
                  <a:pt x="0" y="0"/>
                </a:lnTo>
                <a:lnTo>
                  <a:pt x="0" y="1024996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0" y="0"/>
            <a:ext cx="7900369" cy="10287000"/>
            <a:chOff x="0" y="0"/>
            <a:chExt cx="2080756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80756" cy="2709333"/>
            </a:xfrm>
            <a:custGeom>
              <a:avLst/>
              <a:gdLst/>
              <a:ahLst/>
              <a:cxnLst/>
              <a:rect l="l" t="t" r="r" b="b"/>
              <a:pathLst>
                <a:path w="2080756" h="2709333">
                  <a:moveTo>
                    <a:pt x="0" y="0"/>
                  </a:moveTo>
                  <a:lnTo>
                    <a:pt x="2080756" y="0"/>
                  </a:lnTo>
                  <a:lnTo>
                    <a:pt x="2080756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080756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9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4798295" y="-1306728"/>
            <a:ext cx="2461005" cy="2613457"/>
          </a:xfrm>
          <a:custGeom>
            <a:avLst/>
            <a:gdLst/>
            <a:ahLst/>
            <a:cxnLst/>
            <a:rect l="l" t="t" r="r" b="b"/>
            <a:pathLst>
              <a:path w="2461005" h="2613457">
                <a:moveTo>
                  <a:pt x="0" y="0"/>
                </a:moveTo>
                <a:lnTo>
                  <a:pt x="2461005" y="0"/>
                </a:lnTo>
                <a:lnTo>
                  <a:pt x="2461005" y="2613456"/>
                </a:lnTo>
                <a:lnTo>
                  <a:pt x="0" y="26134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020330">
            <a:off x="8245386" y="8866855"/>
            <a:ext cx="2721261" cy="2766212"/>
          </a:xfrm>
          <a:custGeom>
            <a:avLst/>
            <a:gdLst/>
            <a:ahLst/>
            <a:cxnLst/>
            <a:rect l="l" t="t" r="r" b="b"/>
            <a:pathLst>
              <a:path w="2721261" h="2766212">
                <a:moveTo>
                  <a:pt x="0" y="0"/>
                </a:moveTo>
                <a:lnTo>
                  <a:pt x="2721261" y="0"/>
                </a:lnTo>
                <a:lnTo>
                  <a:pt x="2721261" y="2766213"/>
                </a:lnTo>
                <a:lnTo>
                  <a:pt x="0" y="276621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201213" y="7467644"/>
            <a:ext cx="7386019" cy="1504901"/>
          </a:xfrm>
          <a:custGeom>
            <a:avLst/>
            <a:gdLst/>
            <a:ahLst/>
            <a:cxnLst/>
            <a:rect l="l" t="t" r="r" b="b"/>
            <a:pathLst>
              <a:path w="7386019" h="1504901">
                <a:moveTo>
                  <a:pt x="0" y="0"/>
                </a:moveTo>
                <a:lnTo>
                  <a:pt x="7386019" y="0"/>
                </a:lnTo>
                <a:lnTo>
                  <a:pt x="7386019" y="1504902"/>
                </a:lnTo>
                <a:lnTo>
                  <a:pt x="0" y="150490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36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14350" y="2029867"/>
            <a:ext cx="6871669" cy="6190228"/>
          </a:xfrm>
          <a:custGeom>
            <a:avLst/>
            <a:gdLst/>
            <a:ahLst/>
            <a:cxnLst/>
            <a:rect l="l" t="t" r="r" b="b"/>
            <a:pathLst>
              <a:path w="6871669" h="6190228">
                <a:moveTo>
                  <a:pt x="0" y="0"/>
                </a:moveTo>
                <a:lnTo>
                  <a:pt x="6871669" y="0"/>
                </a:lnTo>
                <a:lnTo>
                  <a:pt x="6871669" y="6190228"/>
                </a:lnTo>
                <a:lnTo>
                  <a:pt x="0" y="61902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F77CE2-8BC1-4FE5-85BC-5B38E38BE8A4}"/>
              </a:ext>
            </a:extLst>
          </p:cNvPr>
          <p:cNvSpPr txBox="1"/>
          <p:nvPr/>
        </p:nvSpPr>
        <p:spPr>
          <a:xfrm>
            <a:off x="8610600" y="2686955"/>
            <a:ext cx="76678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Работа с учебником: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B77C7E-23A2-4CDF-90D4-BE9A3A69EFAF}"/>
              </a:ext>
            </a:extLst>
          </p:cNvPr>
          <p:cNvSpPr txBox="1"/>
          <p:nvPr/>
        </p:nvSpPr>
        <p:spPr>
          <a:xfrm>
            <a:off x="11085387" y="4642160"/>
            <a:ext cx="72026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найдите, как 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называются числа </a:t>
            </a:r>
          </a:p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в записи дроби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485640">
            <a:off x="-1593567" y="2627974"/>
            <a:ext cx="3918337" cy="4650845"/>
          </a:xfrm>
          <a:custGeom>
            <a:avLst/>
            <a:gdLst/>
            <a:ahLst/>
            <a:cxnLst/>
            <a:rect l="l" t="t" r="r" b="b"/>
            <a:pathLst>
              <a:path w="3918337" h="4650845">
                <a:moveTo>
                  <a:pt x="0" y="0"/>
                </a:moveTo>
                <a:lnTo>
                  <a:pt x="3918337" y="0"/>
                </a:lnTo>
                <a:lnTo>
                  <a:pt x="3918337" y="4650845"/>
                </a:lnTo>
                <a:lnTo>
                  <a:pt x="0" y="46508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803707" y="9258300"/>
            <a:ext cx="22487731" cy="4441327"/>
          </a:xfrm>
          <a:custGeom>
            <a:avLst/>
            <a:gdLst/>
            <a:ahLst/>
            <a:cxnLst/>
            <a:rect l="l" t="t" r="r" b="b"/>
            <a:pathLst>
              <a:path w="22487731" h="4441327">
                <a:moveTo>
                  <a:pt x="0" y="0"/>
                </a:moveTo>
                <a:lnTo>
                  <a:pt x="22487731" y="0"/>
                </a:lnTo>
                <a:lnTo>
                  <a:pt x="22487731" y="4441327"/>
                </a:lnTo>
                <a:lnTo>
                  <a:pt x="0" y="4441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6000"/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502384">
            <a:off x="2016470" y="7890636"/>
            <a:ext cx="2838390" cy="3676274"/>
          </a:xfrm>
          <a:custGeom>
            <a:avLst/>
            <a:gdLst/>
            <a:ahLst/>
            <a:cxnLst/>
            <a:rect l="l" t="t" r="r" b="b"/>
            <a:pathLst>
              <a:path w="2838390" h="3676274">
                <a:moveTo>
                  <a:pt x="0" y="0"/>
                </a:moveTo>
                <a:lnTo>
                  <a:pt x="2838389" y="0"/>
                </a:lnTo>
                <a:lnTo>
                  <a:pt x="2838389" y="3676274"/>
                </a:lnTo>
                <a:lnTo>
                  <a:pt x="0" y="36762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34498" y="-694935"/>
            <a:ext cx="2318833" cy="2431469"/>
          </a:xfrm>
          <a:custGeom>
            <a:avLst/>
            <a:gdLst/>
            <a:ahLst/>
            <a:cxnLst/>
            <a:rect l="l" t="t" r="r" b="b"/>
            <a:pathLst>
              <a:path w="2318833" h="2431469">
                <a:moveTo>
                  <a:pt x="0" y="0"/>
                </a:moveTo>
                <a:lnTo>
                  <a:pt x="2318832" y="0"/>
                </a:lnTo>
                <a:lnTo>
                  <a:pt x="2318832" y="2431468"/>
                </a:lnTo>
                <a:lnTo>
                  <a:pt x="0" y="2431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14940467" y="-694935"/>
            <a:ext cx="2318833" cy="2431469"/>
          </a:xfrm>
          <a:custGeom>
            <a:avLst/>
            <a:gdLst/>
            <a:ahLst/>
            <a:cxnLst/>
            <a:rect l="l" t="t" r="r" b="b"/>
            <a:pathLst>
              <a:path w="2318833" h="2431469">
                <a:moveTo>
                  <a:pt x="2318833" y="0"/>
                </a:moveTo>
                <a:lnTo>
                  <a:pt x="0" y="0"/>
                </a:lnTo>
                <a:lnTo>
                  <a:pt x="0" y="2431468"/>
                </a:lnTo>
                <a:lnTo>
                  <a:pt x="2318833" y="2431468"/>
                </a:lnTo>
                <a:lnTo>
                  <a:pt x="231883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497155">
            <a:off x="15967539" y="2625294"/>
            <a:ext cx="3918337" cy="4650845"/>
          </a:xfrm>
          <a:custGeom>
            <a:avLst/>
            <a:gdLst/>
            <a:ahLst/>
            <a:cxnLst/>
            <a:rect l="l" t="t" r="r" b="b"/>
            <a:pathLst>
              <a:path w="3918337" h="4650845">
                <a:moveTo>
                  <a:pt x="0" y="0"/>
                </a:moveTo>
                <a:lnTo>
                  <a:pt x="3918337" y="0"/>
                </a:lnTo>
                <a:lnTo>
                  <a:pt x="3918337" y="4650845"/>
                </a:lnTo>
                <a:lnTo>
                  <a:pt x="0" y="46508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534887">
            <a:off x="13521272" y="8318200"/>
            <a:ext cx="2838390" cy="3676274"/>
          </a:xfrm>
          <a:custGeom>
            <a:avLst/>
            <a:gdLst/>
            <a:ahLst/>
            <a:cxnLst/>
            <a:rect l="l" t="t" r="r" b="b"/>
            <a:pathLst>
              <a:path w="2838390" h="3676274">
                <a:moveTo>
                  <a:pt x="0" y="0"/>
                </a:moveTo>
                <a:lnTo>
                  <a:pt x="2838390" y="0"/>
                </a:lnTo>
                <a:lnTo>
                  <a:pt x="2838390" y="3676274"/>
                </a:lnTo>
                <a:lnTo>
                  <a:pt x="0" y="367627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369314">
            <a:off x="7517395" y="-1147348"/>
            <a:ext cx="3024286" cy="2687226"/>
          </a:xfrm>
          <a:custGeom>
            <a:avLst/>
            <a:gdLst/>
            <a:ahLst/>
            <a:cxnLst/>
            <a:rect l="l" t="t" r="r" b="b"/>
            <a:pathLst>
              <a:path w="3024286" h="2687226">
                <a:moveTo>
                  <a:pt x="0" y="0"/>
                </a:moveTo>
                <a:lnTo>
                  <a:pt x="3024286" y="0"/>
                </a:lnTo>
                <a:lnTo>
                  <a:pt x="3024286" y="2687226"/>
                </a:lnTo>
                <a:lnTo>
                  <a:pt x="0" y="26872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369314">
            <a:off x="7670936" y="8943387"/>
            <a:ext cx="3024286" cy="2687226"/>
          </a:xfrm>
          <a:custGeom>
            <a:avLst/>
            <a:gdLst/>
            <a:ahLst/>
            <a:cxnLst/>
            <a:rect l="l" t="t" r="r" b="b"/>
            <a:pathLst>
              <a:path w="3024286" h="2687226">
                <a:moveTo>
                  <a:pt x="0" y="0"/>
                </a:moveTo>
                <a:lnTo>
                  <a:pt x="3024286" y="0"/>
                </a:lnTo>
                <a:lnTo>
                  <a:pt x="3024286" y="2687226"/>
                </a:lnTo>
                <a:lnTo>
                  <a:pt x="0" y="26872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2099866" y="-2915599"/>
            <a:ext cx="22487731" cy="4441327"/>
          </a:xfrm>
          <a:custGeom>
            <a:avLst/>
            <a:gdLst/>
            <a:ahLst/>
            <a:cxnLst/>
            <a:rect l="l" t="t" r="r" b="b"/>
            <a:pathLst>
              <a:path w="22487731" h="4441327">
                <a:moveTo>
                  <a:pt x="0" y="0"/>
                </a:moveTo>
                <a:lnTo>
                  <a:pt x="22487732" y="0"/>
                </a:lnTo>
                <a:lnTo>
                  <a:pt x="22487732" y="4441327"/>
                </a:lnTo>
                <a:lnTo>
                  <a:pt x="0" y="444132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6000"/>
            </a:blip>
            <a:stretch>
              <a:fillRect/>
            </a:stretch>
          </a:blipFill>
        </p:spPr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A69040-0EED-4A41-885C-FEE2CCF49951}"/>
              </a:ext>
            </a:extLst>
          </p:cNvPr>
          <p:cNvSpPr txBox="1"/>
          <p:nvPr/>
        </p:nvSpPr>
        <p:spPr>
          <a:xfrm>
            <a:off x="2493914" y="3132746"/>
            <a:ext cx="1203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6600"/>
                </a:solidFill>
                <a:latin typeface="Century" panose="02040604050505020304" pitchFamily="18" charset="0"/>
              </a:rPr>
              <a:t>Пришло время научиться </a:t>
            </a:r>
          </a:p>
          <a:p>
            <a:pPr algn="r"/>
            <a:r>
              <a:rPr lang="ru-RU" sz="6000" dirty="0">
                <a:solidFill>
                  <a:srgbClr val="006600"/>
                </a:solidFill>
                <a:latin typeface="Century" panose="02040604050505020304" pitchFamily="18" charset="0"/>
              </a:rPr>
              <a:t>    верно читать дроби!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DF4BB7C-00AB-43C6-A6BB-0B577CCE3DC9}"/>
              </a:ext>
            </a:extLst>
          </p:cNvPr>
          <p:cNvSpPr txBox="1"/>
          <p:nvPr/>
        </p:nvSpPr>
        <p:spPr>
          <a:xfrm>
            <a:off x="11426626" y="6183569"/>
            <a:ext cx="27238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i="1" dirty="0">
                <a:solidFill>
                  <a:srgbClr val="006600"/>
                </a:solidFill>
                <a:latin typeface="Century" panose="02040604050505020304" pitchFamily="18" charset="0"/>
              </a:rPr>
              <a:t>№ 5.51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8D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 flipH="1" flipV="1">
            <a:off x="-1961829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287000" y="0"/>
                </a:lnTo>
                <a:lnTo>
                  <a:pt x="10287000" y="1028700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10800000" flipV="1">
            <a:off x="10494143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10287000"/>
                </a:moveTo>
                <a:lnTo>
                  <a:pt x="10287000" y="10287000"/>
                </a:lnTo>
                <a:lnTo>
                  <a:pt x="10287000" y="0"/>
                </a:lnTo>
                <a:lnTo>
                  <a:pt x="0" y="0"/>
                </a:lnTo>
                <a:lnTo>
                  <a:pt x="0" y="10287000"/>
                </a:lnTo>
                <a:close/>
              </a:path>
            </a:pathLst>
          </a:custGeom>
          <a:blipFill>
            <a:blip r:embed="rId2">
              <a:alphaModFix amt="4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986437" y="985937"/>
            <a:ext cx="8315125" cy="8315125"/>
          </a:xfrm>
          <a:custGeom>
            <a:avLst/>
            <a:gdLst/>
            <a:ahLst/>
            <a:cxnLst/>
            <a:rect l="l" t="t" r="r" b="b"/>
            <a:pathLst>
              <a:path w="8315125" h="8315125">
                <a:moveTo>
                  <a:pt x="0" y="0"/>
                </a:moveTo>
                <a:lnTo>
                  <a:pt x="8315126" y="0"/>
                </a:lnTo>
                <a:lnTo>
                  <a:pt x="8315126" y="8315126"/>
                </a:lnTo>
                <a:lnTo>
                  <a:pt x="0" y="83151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327997" y="2380299"/>
            <a:ext cx="4655993" cy="5526402"/>
          </a:xfrm>
          <a:custGeom>
            <a:avLst/>
            <a:gdLst/>
            <a:ahLst/>
            <a:cxnLst/>
            <a:rect l="l" t="t" r="r" b="b"/>
            <a:pathLst>
              <a:path w="4655993" h="5526402">
                <a:moveTo>
                  <a:pt x="0" y="0"/>
                </a:moveTo>
                <a:lnTo>
                  <a:pt x="4655994" y="0"/>
                </a:lnTo>
                <a:lnTo>
                  <a:pt x="4655994" y="5526402"/>
                </a:lnTo>
                <a:lnTo>
                  <a:pt x="0" y="55264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961493" y="2380299"/>
            <a:ext cx="4655993" cy="5526402"/>
          </a:xfrm>
          <a:custGeom>
            <a:avLst/>
            <a:gdLst/>
            <a:ahLst/>
            <a:cxnLst/>
            <a:rect l="l" t="t" r="r" b="b"/>
            <a:pathLst>
              <a:path w="4655993" h="5526402">
                <a:moveTo>
                  <a:pt x="0" y="0"/>
                </a:moveTo>
                <a:lnTo>
                  <a:pt x="4655993" y="0"/>
                </a:lnTo>
                <a:lnTo>
                  <a:pt x="4655993" y="5526402"/>
                </a:lnTo>
                <a:lnTo>
                  <a:pt x="0" y="55264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991855">
            <a:off x="13046871" y="-1292203"/>
            <a:ext cx="3370625" cy="2853796"/>
          </a:xfrm>
          <a:custGeom>
            <a:avLst/>
            <a:gdLst/>
            <a:ahLst/>
            <a:cxnLst/>
            <a:rect l="l" t="t" r="r" b="b"/>
            <a:pathLst>
              <a:path w="3370625" h="2853796">
                <a:moveTo>
                  <a:pt x="0" y="0"/>
                </a:moveTo>
                <a:lnTo>
                  <a:pt x="3370625" y="0"/>
                </a:lnTo>
                <a:lnTo>
                  <a:pt x="3370625" y="2853795"/>
                </a:lnTo>
                <a:lnTo>
                  <a:pt x="0" y="285379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906134">
            <a:off x="13326495" y="8348875"/>
            <a:ext cx="2811376" cy="3063679"/>
          </a:xfrm>
          <a:custGeom>
            <a:avLst/>
            <a:gdLst/>
            <a:ahLst/>
            <a:cxnLst/>
            <a:rect l="l" t="t" r="r" b="b"/>
            <a:pathLst>
              <a:path w="2811376" h="3063679">
                <a:moveTo>
                  <a:pt x="0" y="0"/>
                </a:moveTo>
                <a:lnTo>
                  <a:pt x="2811376" y="0"/>
                </a:lnTo>
                <a:lnTo>
                  <a:pt x="2811376" y="3063679"/>
                </a:lnTo>
                <a:lnTo>
                  <a:pt x="0" y="30636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105527">
            <a:off x="1938723" y="8597477"/>
            <a:ext cx="3852120" cy="2566475"/>
          </a:xfrm>
          <a:custGeom>
            <a:avLst/>
            <a:gdLst/>
            <a:ahLst/>
            <a:cxnLst/>
            <a:rect l="l" t="t" r="r" b="b"/>
            <a:pathLst>
              <a:path w="3852120" h="2566475">
                <a:moveTo>
                  <a:pt x="0" y="0"/>
                </a:moveTo>
                <a:lnTo>
                  <a:pt x="3852120" y="0"/>
                </a:lnTo>
                <a:lnTo>
                  <a:pt x="3852120" y="2566475"/>
                </a:lnTo>
                <a:lnTo>
                  <a:pt x="0" y="256647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807929" y="-1301124"/>
            <a:ext cx="2747485" cy="2873956"/>
          </a:xfrm>
          <a:custGeom>
            <a:avLst/>
            <a:gdLst/>
            <a:ahLst/>
            <a:cxnLst/>
            <a:rect l="l" t="t" r="r" b="b"/>
            <a:pathLst>
              <a:path w="2747485" h="2873956">
                <a:moveTo>
                  <a:pt x="0" y="0"/>
                </a:moveTo>
                <a:lnTo>
                  <a:pt x="2747485" y="0"/>
                </a:lnTo>
                <a:lnTo>
                  <a:pt x="2747485" y="2873956"/>
                </a:lnTo>
                <a:lnTo>
                  <a:pt x="0" y="28739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018399" y="-1062286"/>
            <a:ext cx="2251202" cy="2124572"/>
          </a:xfrm>
          <a:custGeom>
            <a:avLst/>
            <a:gdLst/>
            <a:ahLst/>
            <a:cxnLst/>
            <a:rect l="l" t="t" r="r" b="b"/>
            <a:pathLst>
              <a:path w="2251202" h="2124572">
                <a:moveTo>
                  <a:pt x="0" y="0"/>
                </a:moveTo>
                <a:lnTo>
                  <a:pt x="2251202" y="0"/>
                </a:lnTo>
                <a:lnTo>
                  <a:pt x="2251202" y="2124572"/>
                </a:lnTo>
                <a:lnTo>
                  <a:pt x="0" y="212457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018399" y="9224714"/>
            <a:ext cx="2251202" cy="2124572"/>
          </a:xfrm>
          <a:custGeom>
            <a:avLst/>
            <a:gdLst/>
            <a:ahLst/>
            <a:cxnLst/>
            <a:rect l="l" t="t" r="r" b="b"/>
            <a:pathLst>
              <a:path w="2251202" h="2124572">
                <a:moveTo>
                  <a:pt x="0" y="0"/>
                </a:moveTo>
                <a:lnTo>
                  <a:pt x="2251202" y="0"/>
                </a:lnTo>
                <a:lnTo>
                  <a:pt x="2251202" y="2124572"/>
                </a:lnTo>
                <a:lnTo>
                  <a:pt x="0" y="212457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77CED6-CDAF-4214-B5D8-792065525805}"/>
              </a:ext>
            </a:extLst>
          </p:cNvPr>
          <p:cNvSpPr txBox="1"/>
          <p:nvPr/>
        </p:nvSpPr>
        <p:spPr>
          <a:xfrm>
            <a:off x="2696824" y="3722743"/>
            <a:ext cx="12180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Попробуем записать дроби!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71F76E-39B8-4BA6-8BEE-F247E399589E}"/>
              </a:ext>
            </a:extLst>
          </p:cNvPr>
          <p:cNvSpPr txBox="1"/>
          <p:nvPr/>
        </p:nvSpPr>
        <p:spPr>
          <a:xfrm>
            <a:off x="11776419" y="5650514"/>
            <a:ext cx="40728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>
                <a:solidFill>
                  <a:schemeClr val="bg1"/>
                </a:solidFill>
                <a:latin typeface="Century" panose="02040604050505020304" pitchFamily="18" charset="0"/>
              </a:rPr>
              <a:t>№ 5. 52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4C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87631" y="-37039"/>
            <a:ext cx="7900369" cy="10324039"/>
            <a:chOff x="0" y="0"/>
            <a:chExt cx="2080756" cy="27190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80756" cy="2719088"/>
            </a:xfrm>
            <a:custGeom>
              <a:avLst/>
              <a:gdLst/>
              <a:ahLst/>
              <a:cxnLst/>
              <a:rect l="l" t="t" r="r" b="b"/>
              <a:pathLst>
                <a:path w="2080756" h="2719088">
                  <a:moveTo>
                    <a:pt x="0" y="0"/>
                  </a:moveTo>
                  <a:lnTo>
                    <a:pt x="2080756" y="0"/>
                  </a:lnTo>
                  <a:lnTo>
                    <a:pt x="2080756" y="2719088"/>
                  </a:lnTo>
                  <a:lnTo>
                    <a:pt x="0" y="2719088"/>
                  </a:lnTo>
                  <a:close/>
                </a:path>
              </a:pathLst>
            </a:custGeom>
            <a:solidFill>
              <a:srgbClr val="FAFAFA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080756" cy="27476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9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2818155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0" y="0"/>
                </a:moveTo>
                <a:lnTo>
                  <a:pt x="10287000" y="0"/>
                </a:lnTo>
                <a:lnTo>
                  <a:pt x="10287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5400000">
            <a:off x="-208862" y="1615995"/>
            <a:ext cx="9453597" cy="6978473"/>
          </a:xfrm>
          <a:custGeom>
            <a:avLst/>
            <a:gdLst/>
            <a:ahLst/>
            <a:cxnLst/>
            <a:rect l="l" t="t" r="r" b="b"/>
            <a:pathLst>
              <a:path w="9453597" h="6978473">
                <a:moveTo>
                  <a:pt x="0" y="0"/>
                </a:moveTo>
                <a:lnTo>
                  <a:pt x="9453597" y="0"/>
                </a:lnTo>
                <a:lnTo>
                  <a:pt x="9453597" y="6978474"/>
                </a:lnTo>
                <a:lnTo>
                  <a:pt x="0" y="69784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2168069" flipH="1">
            <a:off x="-690614" y="-1115875"/>
            <a:ext cx="2361972" cy="2988617"/>
          </a:xfrm>
          <a:custGeom>
            <a:avLst/>
            <a:gdLst/>
            <a:ahLst/>
            <a:cxnLst/>
            <a:rect l="l" t="t" r="r" b="b"/>
            <a:pathLst>
              <a:path w="2361972" h="2988617">
                <a:moveTo>
                  <a:pt x="2361972" y="0"/>
                </a:moveTo>
                <a:lnTo>
                  <a:pt x="0" y="0"/>
                </a:lnTo>
                <a:lnTo>
                  <a:pt x="0" y="2988617"/>
                </a:lnTo>
                <a:lnTo>
                  <a:pt x="2361972" y="2988617"/>
                </a:lnTo>
                <a:lnTo>
                  <a:pt x="2361972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5288544" flipH="1">
            <a:off x="7233646" y="8468393"/>
            <a:ext cx="2361972" cy="2988617"/>
          </a:xfrm>
          <a:custGeom>
            <a:avLst/>
            <a:gdLst/>
            <a:ahLst/>
            <a:cxnLst/>
            <a:rect l="l" t="t" r="r" b="b"/>
            <a:pathLst>
              <a:path w="2361972" h="2988617">
                <a:moveTo>
                  <a:pt x="2361971" y="0"/>
                </a:moveTo>
                <a:lnTo>
                  <a:pt x="0" y="0"/>
                </a:lnTo>
                <a:lnTo>
                  <a:pt x="0" y="2988618"/>
                </a:lnTo>
                <a:lnTo>
                  <a:pt x="2361971" y="2988618"/>
                </a:lnTo>
                <a:lnTo>
                  <a:pt x="2361971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0908404" y="7379281"/>
            <a:ext cx="6858823" cy="1354617"/>
          </a:xfrm>
          <a:custGeom>
            <a:avLst/>
            <a:gdLst/>
            <a:ahLst/>
            <a:cxnLst/>
            <a:rect l="l" t="t" r="r" b="b"/>
            <a:pathLst>
              <a:path w="6858823" h="1354617">
                <a:moveTo>
                  <a:pt x="0" y="0"/>
                </a:moveTo>
                <a:lnTo>
                  <a:pt x="6858823" y="0"/>
                </a:lnTo>
                <a:lnTo>
                  <a:pt x="6858823" y="1354617"/>
                </a:lnTo>
                <a:lnTo>
                  <a:pt x="0" y="135461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6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93875">
            <a:off x="11403489" y="1614455"/>
            <a:ext cx="6565880" cy="6815792"/>
          </a:xfrm>
          <a:custGeom>
            <a:avLst/>
            <a:gdLst/>
            <a:ahLst/>
            <a:cxnLst/>
            <a:rect l="l" t="t" r="r" b="b"/>
            <a:pathLst>
              <a:path w="6565880" h="6815792">
                <a:moveTo>
                  <a:pt x="0" y="0"/>
                </a:moveTo>
                <a:lnTo>
                  <a:pt x="6565880" y="0"/>
                </a:lnTo>
                <a:lnTo>
                  <a:pt x="6565880" y="6815792"/>
                </a:lnTo>
                <a:lnTo>
                  <a:pt x="0" y="681579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A2A231-6424-413E-B30E-B00EE0EF8A2F}"/>
              </a:ext>
            </a:extLst>
          </p:cNvPr>
          <p:cNvSpPr txBox="1"/>
          <p:nvPr/>
        </p:nvSpPr>
        <p:spPr>
          <a:xfrm>
            <a:off x="1280606" y="1181100"/>
            <a:ext cx="78633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Century" panose="02040604050505020304" pitchFamily="18" charset="0"/>
              </a:rPr>
              <a:t>Проверь себя и соседа по парте:</a:t>
            </a:r>
          </a:p>
          <a:p>
            <a:pPr algn="ctr"/>
            <a:endParaRPr lang="ru-RU" sz="6000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ctr"/>
            <a:endParaRPr lang="ru-RU" sz="6000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ctr"/>
            <a:endParaRPr lang="ru-RU" sz="6000" dirty="0">
              <a:solidFill>
                <a:schemeClr val="bg1"/>
              </a:solidFill>
              <a:latin typeface="Century" panose="02040604050505020304" pitchFamily="18" charset="0"/>
            </a:endParaRPr>
          </a:p>
          <a:p>
            <a:pPr algn="ctr"/>
            <a:endParaRPr lang="ru-RU" sz="6000" dirty="0">
              <a:solidFill>
                <a:schemeClr val="bg1"/>
              </a:solidFill>
              <a:latin typeface="Century" panose="020406040505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634E5E2-6F53-437C-BBAE-671DC5DFC639}"/>
                  </a:ext>
                </a:extLst>
              </p:cNvPr>
              <p:cNvSpPr txBox="1"/>
              <p:nvPr/>
            </p:nvSpPr>
            <p:spPr>
              <a:xfrm>
                <a:off x="2309146" y="3428218"/>
                <a:ext cx="2897767" cy="5318379"/>
              </a:xfrm>
              <a:prstGeom prst="rect">
                <a:avLst/>
              </a:prstGeom>
              <a:noFill/>
            </p:spPr>
            <p:txBody>
              <a:bodyPr wrap="square" numCol="2" rtlCol="0">
                <a:spAutoFit/>
              </a:bodyPr>
              <a:lstStyle/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а)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б)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в)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г)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ru-RU" sz="60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ru-RU" sz="60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634E5E2-6F53-437C-BBAE-671DC5DFC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9146" y="3428218"/>
                <a:ext cx="2897767" cy="5318379"/>
              </a:xfrm>
              <a:prstGeom prst="rect">
                <a:avLst/>
              </a:prstGeom>
              <a:blipFill>
                <a:blip r:embed="rId9"/>
                <a:stretch>
                  <a:fillRect l="-12842" t="-458" b="-26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4D7FCC4-A43D-4EF1-A8FC-80BFD9770986}"/>
                  </a:ext>
                </a:extLst>
              </p:cNvPr>
              <p:cNvSpPr txBox="1"/>
              <p:nvPr/>
            </p:nvSpPr>
            <p:spPr>
              <a:xfrm>
                <a:off x="6235453" y="3428218"/>
                <a:ext cx="2233304" cy="40258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д)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е)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  <a:p>
                <a:r>
                  <a:rPr lang="ru-RU" sz="6000" dirty="0">
                    <a:solidFill>
                      <a:schemeClr val="bg1"/>
                    </a:solidFill>
                    <a:latin typeface="Century" panose="02040604050505020304" pitchFamily="18" charset="0"/>
                  </a:rPr>
                  <a:t>ж)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13</m:t>
                        </m:r>
                      </m:num>
                      <m:den>
                        <m:r>
                          <a:rPr lang="ru-RU" sz="6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249</m:t>
                        </m:r>
                      </m:den>
                    </m:f>
                  </m:oMath>
                </a14:m>
                <a:endParaRPr lang="ru-RU" sz="6000" dirty="0">
                  <a:solidFill>
                    <a:schemeClr val="bg1"/>
                  </a:solidFill>
                  <a:latin typeface="Century" panose="020406040505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4D7FCC4-A43D-4EF1-A8FC-80BFD97709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453" y="3428218"/>
                <a:ext cx="2233304" cy="4025846"/>
              </a:xfrm>
              <a:prstGeom prst="rect">
                <a:avLst/>
              </a:prstGeom>
              <a:blipFill>
                <a:blip r:embed="rId10"/>
                <a:stretch>
                  <a:fillRect l="-16667" t="-605" b="-363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8D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 flipH="1" flipV="1">
            <a:off x="1028700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287000" y="0"/>
                </a:lnTo>
                <a:lnTo>
                  <a:pt x="10287000" y="1028700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5400000" flipH="1" flipV="1">
            <a:off x="25400" y="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0287000" y="0"/>
                </a:lnTo>
                <a:lnTo>
                  <a:pt x="10287000" y="1028700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4">
            <a:extLst>
              <a:ext uri="{FF2B5EF4-FFF2-40B4-BE49-F238E27FC236}">
                <a16:creationId xmlns:a16="http://schemas.microsoft.com/office/drawing/2014/main" id="{E788618F-AED2-4838-880C-28FE9C0816C4}"/>
              </a:ext>
            </a:extLst>
          </p:cNvPr>
          <p:cNvSpPr/>
          <p:nvPr/>
        </p:nvSpPr>
        <p:spPr>
          <a:xfrm>
            <a:off x="1406570" y="3514525"/>
            <a:ext cx="3514525" cy="694119"/>
          </a:xfrm>
          <a:custGeom>
            <a:avLst/>
            <a:gdLst/>
            <a:ahLst/>
            <a:cxnLst/>
            <a:rect l="l" t="t" r="r" b="b"/>
            <a:pathLst>
              <a:path w="5906987" h="1166630">
                <a:moveTo>
                  <a:pt x="0" y="0"/>
                </a:moveTo>
                <a:lnTo>
                  <a:pt x="5906987" y="0"/>
                </a:lnTo>
                <a:lnTo>
                  <a:pt x="5906987" y="1166630"/>
                </a:lnTo>
                <a:lnTo>
                  <a:pt x="0" y="1166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6000"/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820EEF39-A659-4446-863A-D3D720FAC430}"/>
              </a:ext>
            </a:extLst>
          </p:cNvPr>
          <p:cNvSpPr/>
          <p:nvPr/>
        </p:nvSpPr>
        <p:spPr>
          <a:xfrm>
            <a:off x="2163612" y="607801"/>
            <a:ext cx="1919283" cy="3133525"/>
          </a:xfrm>
          <a:custGeom>
            <a:avLst/>
            <a:gdLst/>
            <a:ahLst/>
            <a:cxnLst/>
            <a:rect l="l" t="t" r="r" b="b"/>
            <a:pathLst>
              <a:path w="1649865" h="2693658">
                <a:moveTo>
                  <a:pt x="0" y="0"/>
                </a:moveTo>
                <a:lnTo>
                  <a:pt x="1649865" y="0"/>
                </a:lnTo>
                <a:lnTo>
                  <a:pt x="1649865" y="2693658"/>
                </a:lnTo>
                <a:lnTo>
                  <a:pt x="0" y="26936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9" name="Freeform 4">
            <a:extLst>
              <a:ext uri="{FF2B5EF4-FFF2-40B4-BE49-F238E27FC236}">
                <a16:creationId xmlns:a16="http://schemas.microsoft.com/office/drawing/2014/main" id="{DA880909-454C-4821-8E7B-AAB50A8070B6}"/>
              </a:ext>
            </a:extLst>
          </p:cNvPr>
          <p:cNvSpPr/>
          <p:nvPr/>
        </p:nvSpPr>
        <p:spPr>
          <a:xfrm>
            <a:off x="7396536" y="3514525"/>
            <a:ext cx="3514525" cy="694119"/>
          </a:xfrm>
          <a:custGeom>
            <a:avLst/>
            <a:gdLst/>
            <a:ahLst/>
            <a:cxnLst/>
            <a:rect l="l" t="t" r="r" b="b"/>
            <a:pathLst>
              <a:path w="5906987" h="1166630">
                <a:moveTo>
                  <a:pt x="0" y="0"/>
                </a:moveTo>
                <a:lnTo>
                  <a:pt x="5906987" y="0"/>
                </a:lnTo>
                <a:lnTo>
                  <a:pt x="5906987" y="1166630"/>
                </a:lnTo>
                <a:lnTo>
                  <a:pt x="0" y="1166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6000"/>
            </a:blip>
            <a:stretch>
              <a:fillRect/>
            </a:stretch>
          </a:blipFill>
        </p:spPr>
      </p:sp>
      <p:sp>
        <p:nvSpPr>
          <p:cNvPr id="20" name="Freeform 3">
            <a:extLst>
              <a:ext uri="{FF2B5EF4-FFF2-40B4-BE49-F238E27FC236}">
                <a16:creationId xmlns:a16="http://schemas.microsoft.com/office/drawing/2014/main" id="{C0BD5546-5C55-41ED-A2DE-4CD23FD63983}"/>
              </a:ext>
            </a:extLst>
          </p:cNvPr>
          <p:cNvSpPr/>
          <p:nvPr/>
        </p:nvSpPr>
        <p:spPr>
          <a:xfrm>
            <a:off x="8039214" y="965688"/>
            <a:ext cx="2914110" cy="2895896"/>
          </a:xfrm>
          <a:custGeom>
            <a:avLst/>
            <a:gdLst/>
            <a:ahLst/>
            <a:cxnLst/>
            <a:rect l="l" t="t" r="r" b="b"/>
            <a:pathLst>
              <a:path w="2663915" h="2647265">
                <a:moveTo>
                  <a:pt x="0" y="0"/>
                </a:moveTo>
                <a:lnTo>
                  <a:pt x="2663915" y="0"/>
                </a:lnTo>
                <a:lnTo>
                  <a:pt x="2663915" y="2647265"/>
                </a:lnTo>
                <a:lnTo>
                  <a:pt x="0" y="26472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1" name="Freeform 4">
            <a:extLst>
              <a:ext uri="{FF2B5EF4-FFF2-40B4-BE49-F238E27FC236}">
                <a16:creationId xmlns:a16="http://schemas.microsoft.com/office/drawing/2014/main" id="{7760D72A-49E2-4AC1-8937-6D27640600D2}"/>
              </a:ext>
            </a:extLst>
          </p:cNvPr>
          <p:cNvSpPr/>
          <p:nvPr/>
        </p:nvSpPr>
        <p:spPr>
          <a:xfrm>
            <a:off x="13769425" y="3493830"/>
            <a:ext cx="3514525" cy="694119"/>
          </a:xfrm>
          <a:custGeom>
            <a:avLst/>
            <a:gdLst/>
            <a:ahLst/>
            <a:cxnLst/>
            <a:rect l="l" t="t" r="r" b="b"/>
            <a:pathLst>
              <a:path w="5906987" h="1166630">
                <a:moveTo>
                  <a:pt x="0" y="0"/>
                </a:moveTo>
                <a:lnTo>
                  <a:pt x="5906987" y="0"/>
                </a:lnTo>
                <a:lnTo>
                  <a:pt x="5906987" y="1166630"/>
                </a:lnTo>
                <a:lnTo>
                  <a:pt x="0" y="116663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6000"/>
            </a:blip>
            <a:stretch>
              <a:fillRect/>
            </a:stretch>
          </a:blipFill>
        </p:spPr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F1ADFC06-0EBB-433A-B025-FEBC53FD0C18}"/>
              </a:ext>
            </a:extLst>
          </p:cNvPr>
          <p:cNvSpPr/>
          <p:nvPr/>
        </p:nvSpPr>
        <p:spPr>
          <a:xfrm>
            <a:off x="14410349" y="491138"/>
            <a:ext cx="2106156" cy="3349751"/>
          </a:xfrm>
          <a:custGeom>
            <a:avLst/>
            <a:gdLst/>
            <a:ahLst/>
            <a:cxnLst/>
            <a:rect l="l" t="t" r="r" b="b"/>
            <a:pathLst>
              <a:path w="4715435" h="7499698">
                <a:moveTo>
                  <a:pt x="0" y="0"/>
                </a:moveTo>
                <a:lnTo>
                  <a:pt x="4715435" y="0"/>
                </a:lnTo>
                <a:lnTo>
                  <a:pt x="4715435" y="7499698"/>
                </a:lnTo>
                <a:lnTo>
                  <a:pt x="0" y="7499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63E49E-32AA-478D-ADCD-8E87A72E15E0}"/>
              </a:ext>
            </a:extLst>
          </p:cNvPr>
          <p:cNvSpPr txBox="1"/>
          <p:nvPr/>
        </p:nvSpPr>
        <p:spPr>
          <a:xfrm>
            <a:off x="607710" y="3899684"/>
            <a:ext cx="5031089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dirty="0">
                <a:solidFill>
                  <a:schemeClr val="bg1"/>
                </a:solidFill>
                <a:latin typeface="Century" panose="02040604050505020304" pitchFamily="18" charset="0"/>
              </a:rPr>
              <a:t>В коробке лежат 12 елочных шаров. Из них 7 шаров зеленого цвета. Какую часть всех шаров составляют зеленые?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848102-98E1-4390-BFD9-5A88B1133C90}"/>
              </a:ext>
            </a:extLst>
          </p:cNvPr>
          <p:cNvSpPr txBox="1"/>
          <p:nvPr/>
        </p:nvSpPr>
        <p:spPr>
          <a:xfrm>
            <a:off x="6811815" y="3811776"/>
            <a:ext cx="5031089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dirty="0">
                <a:solidFill>
                  <a:schemeClr val="bg1"/>
                </a:solidFill>
                <a:latin typeface="Century" panose="02040604050505020304" pitchFamily="18" charset="0"/>
              </a:rPr>
              <a:t>В новогоднем подарке было 12 шоколадных конфет. 11 из них с начинкой. Какая часть конфет в подарке без начинки?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ECD83F-E3E9-4A5F-A85F-5C5F2BD41B8D}"/>
              </a:ext>
            </a:extLst>
          </p:cNvPr>
          <p:cNvSpPr txBox="1"/>
          <p:nvPr/>
        </p:nvSpPr>
        <p:spPr>
          <a:xfrm>
            <a:off x="12668798" y="3938894"/>
            <a:ext cx="503108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dirty="0">
                <a:solidFill>
                  <a:schemeClr val="bg1"/>
                </a:solidFill>
                <a:latin typeface="Century" panose="02040604050505020304" pitchFamily="18" charset="0"/>
              </a:rPr>
              <a:t>Мама разделила 3 мандарина между 4 детьми поровну. Сколько получил каждый ребенок?</a:t>
            </a:r>
          </a:p>
        </p:txBody>
      </p:sp>
    </p:spTree>
    <p:extLst>
      <p:ext uri="{BB962C8B-B14F-4D97-AF65-F5344CB8AC3E}">
        <p14:creationId xmlns:p14="http://schemas.microsoft.com/office/powerpoint/2010/main" val="351769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80000">
        <p14:prism/>
      </p:transition>
    </mc:Choice>
    <mc:Fallback xmlns="">
      <p:transition spd="slow" advTm="180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214</Words>
  <Application>Microsoft Office PowerPoint</Application>
  <PresentationFormat>Произвольный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Cambria Math</vt:lpstr>
      <vt:lpstr>Century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стикеры</dc:title>
  <cp:lastModifiedBy>pc</cp:lastModifiedBy>
  <cp:revision>12</cp:revision>
  <dcterms:created xsi:type="dcterms:W3CDTF">2006-08-16T00:00:00Z</dcterms:created>
  <dcterms:modified xsi:type="dcterms:W3CDTF">2025-02-02T18:11:33Z</dcterms:modified>
  <dc:identifier>DAF1pT4lHTk</dc:identifier>
</cp:coreProperties>
</file>