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63" r:id="rId5"/>
    <p:sldId id="264" r:id="rId6"/>
    <p:sldId id="265" r:id="rId7"/>
    <p:sldId id="268" r:id="rId8"/>
    <p:sldId id="267" r:id="rId9"/>
    <p:sldId id="269" r:id="rId10"/>
    <p:sldId id="270" r:id="rId11"/>
    <p:sldId id="272" r:id="rId12"/>
    <p:sldId id="271" r:id="rId13"/>
    <p:sldId id="273" r:id="rId14"/>
    <p:sldId id="274" r:id="rId15"/>
    <p:sldId id="275" r:id="rId16"/>
    <p:sldId id="276" r:id="rId17"/>
    <p:sldId id="277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8" r:id="rId27"/>
    <p:sldId id="289" r:id="rId28"/>
    <p:sldId id="290" r:id="rId29"/>
    <p:sldId id="291" r:id="rId30"/>
    <p:sldId id="292" r:id="rId31"/>
    <p:sldId id="293" r:id="rId32"/>
    <p:sldId id="294" r:id="rId33"/>
    <p:sldId id="295" r:id="rId34"/>
    <p:sldId id="296" r:id="rId35"/>
    <p:sldId id="297" r:id="rId36"/>
    <p:sldId id="298" r:id="rId37"/>
    <p:sldId id="300" r:id="rId38"/>
    <p:sldId id="299" r:id="rId39"/>
    <p:sldId id="258" r:id="rId40"/>
    <p:sldId id="261" r:id="rId41"/>
    <p:sldId id="287" r:id="rId42"/>
    <p:sldId id="257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69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cs10561.vkontakte.ru/u111299510/-5/x_70c5f3cb.jpg" TargetMode="External"/><Relationship Id="rId2" Type="http://schemas.openxmlformats.org/officeDocument/2006/relationships/hyperlink" Target="http://s3.uploads.ru/BdO9t.png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lenagold.narod.ru/fon/clipart/s/svit/svitolk21.png" TargetMode="External"/><Relationship Id="rId5" Type="http://schemas.openxmlformats.org/officeDocument/2006/relationships/hyperlink" Target="http://s1.pic4you.ru/allimage/y2012/10-26/12216/2601840.png" TargetMode="External"/><Relationship Id="rId4" Type="http://schemas.openxmlformats.org/officeDocument/2006/relationships/hyperlink" Target="http://img-fotki.yandex.ru/get/6434/136487634.a39/0_d5931_5c31a0b1_XL.pn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images/search?pos=3&amp;from=tabbar&amp;img_url=https://inslav.ru/images/stories/conf/illich-svitych.jpg&amp;text=%D0%B2%20%D0%BC%20%D0%B8%D0%BB%D0%BB%D0%B8%D1%87-%D1%81%D0%B2%D0%B8%D1%82%D1%8B%D1%87&amp;rpt=simage" TargetMode="Externa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collections/card/5c18b32d55854d00581a522d/" TargetMode="Externa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wisdoms.one/aforizmi_maksim_gorkiy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59632" y="836712"/>
            <a:ext cx="7488832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Квест</a:t>
            </a:r>
            <a:r>
              <a:rPr kumimoji="0" lang="ru-RU" sz="60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«Открываем тайны русского языка»</a:t>
            </a:r>
            <a:endParaRPr lang="ru-RU" sz="6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0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3789040"/>
            <a:ext cx="4208512" cy="2616696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Ивкина Ирина Владимировна,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«»Гимназия  №2»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Брянска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Народная мудрость</a:t>
            </a: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67544" y="1767545"/>
            <a:ext cx="856895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 смел, тот и цел.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Худо тому, кто добра не делает никому.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Умел звать, умей и угощать.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Трус не любит жизнь, он только боится её потерять.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Верность традициям</a:t>
            </a:r>
            <a:endParaRPr lang="ru-RU" dirty="0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851920" y="1189437"/>
            <a:ext cx="468052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Обращаться с языком кое-как — значит и мыслить кое-как: приблизительно, неточно, неверно.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А.Н. Толстой</a:t>
            </a:r>
            <a:endParaRPr kumimoji="0" lang="ru-RU" sz="3600" b="1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Users\user\Pictures\РЯ квест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BDE"/>
              </a:clrFrom>
              <a:clrTo>
                <a:srgbClr val="FFFBDE">
                  <a:alpha val="0"/>
                </a:srgbClr>
              </a:clrTo>
            </a:clrChange>
          </a:blip>
          <a:srcRect l="5063" t="5970" r="5834" b="13433"/>
          <a:stretch>
            <a:fillRect/>
          </a:stretch>
        </p:blipFill>
        <p:spPr bwMode="auto">
          <a:xfrm>
            <a:off x="467544" y="1052736"/>
            <a:ext cx="3472386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Верность традициям</a:t>
            </a:r>
            <a:endParaRPr lang="ru-RU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39552" y="1155704"/>
            <a:ext cx="828092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Ребята гуляли в лесу. У </a:t>
            </a:r>
            <a:r>
              <a:rPr kumimoji="0" lang="ru-RU" sz="5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Наташы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5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ландышы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У </a:t>
            </a:r>
            <a:r>
              <a:rPr kumimoji="0" lang="ru-RU" sz="5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Серёжы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5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рыжыки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А у </a:t>
            </a:r>
            <a:r>
              <a:rPr kumimoji="0" lang="ru-RU" sz="5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Алёшы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5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ёжык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Верность традициям</a:t>
            </a:r>
            <a:endParaRPr lang="ru-RU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39552" y="1406834"/>
            <a:ext cx="828092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Ребята гуляли в лесу. У Наташ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ландыш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У Серёж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рыж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ки. А у Алёш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ёж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b="1" i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Точка имеет значение</a:t>
            </a:r>
            <a:endParaRPr lang="ru-RU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39552" y="2653329"/>
            <a:ext cx="828092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b="1" i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3131840" y="662563"/>
            <a:ext cx="583264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Ещё Пушкин говорил о знаках препинания. Они существуют, чтобы выделить мысль, привести слова в правильное соотношение и дать фразе легкость и правильное звучание. Знаки препинаний – это как нотные знаки. Они твёрдо держат текст и не дают ему рассыпаться.</a:t>
            </a:r>
            <a:endParaRPr kumimoji="0" lang="ru-RU" sz="3200" b="1" i="1" u="none" strike="noStrike" cap="none" normalizeH="0" baseline="0" dirty="0" smtClean="0">
              <a:ln>
                <a:noFill/>
              </a:ln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                      К. Г. Паустовский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 </a:t>
            </a:r>
          </a:p>
        </p:txBody>
      </p:sp>
      <p:pic>
        <p:nvPicPr>
          <p:cNvPr id="33794" name="Picture 2" descr="C:\Users\user\Pictures\! РЯ квест\iND4BVR4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1052736"/>
            <a:ext cx="3078342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Точка имеет значение</a:t>
            </a:r>
            <a:endParaRPr lang="ru-RU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39552" y="2653329"/>
            <a:ext cx="828092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b="1" i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539552" y="770357"/>
            <a:ext cx="8604448" cy="4375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В. Левин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Фокус с точками  (отрывок)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Едят там вилками компот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там пьют из чашек бутерброд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хлеба с сыром там котлеты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мяса свежего конфеты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 начинкой сладкой суп с фасолью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тарелках все там варят с солью.             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Точка имеет значение</a:t>
            </a:r>
            <a:endParaRPr lang="ru-RU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39552" y="2653329"/>
            <a:ext cx="828092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b="1" i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467544" y="734353"/>
            <a:ext cx="8676456" cy="4375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В. Левин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Фокус с точками  (отрывок)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Едят там вилками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К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омпот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там пьют из чашек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Б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утерброд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хлеба с сыром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ам котлеты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мяса свежего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К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онфеты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 начинкой сладкой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С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 с фасолью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тарелках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В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 там варят с солью.             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/>
          <a:lstStyle/>
          <a:p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Словаринка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Из жизни слов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39552" y="2653329"/>
            <a:ext cx="828092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b="1" i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4355976" y="1826305"/>
            <a:ext cx="460851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Русский язык неисчерпаемо богат, и всё обогащается с поражающей быстротой.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                М.Горький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1" i="1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pic>
        <p:nvPicPr>
          <p:cNvPr id="6" name="Picture 2" descr="C:\Users\user\Pictures\РЯ квест\b9c6a7ea18c9998908a0cc53485a96d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3840163" cy="3295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Словаринка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Из жизни слов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39552" y="2653329"/>
            <a:ext cx="828092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b="1" i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611560" y="1191319"/>
            <a:ext cx="806489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Это слово появилось у в русском языке лишь в XVII в., а до этого использовалось слово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вой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(однокоренное с современным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воин),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например. Слово же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солдат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родилось в Италии и восходит к названию монеты –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сольдо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(по-итальянски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soldo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) и образованному от него глаголу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soldare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– "нанимать", буквальное же значение слова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soldat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– "получающий жалованье".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736" y="5229200"/>
            <a:ext cx="55446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B050"/>
                </a:solidFill>
              </a:rPr>
              <a:t>Солдат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Словаринка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Из жизни слов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39552" y="2653329"/>
            <a:ext cx="828092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b="1" i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611560" y="2945645"/>
            <a:ext cx="80648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736" y="5229200"/>
            <a:ext cx="55446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B050"/>
                </a:solidFill>
              </a:rPr>
              <a:t>Нева</a:t>
            </a:r>
            <a:endParaRPr lang="ru-RU" sz="6000" b="1" dirty="0">
              <a:solidFill>
                <a:srgbClr val="00B050"/>
              </a:solidFill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83568" y="1448055"/>
            <a:ext cx="806489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Times New Roman" pitchFamily="18" charset="0"/>
                <a:cs typeface="Arial" pitchFamily="34" charset="0"/>
              </a:rPr>
              <a:t>2.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Название реки, на которой царь Петр построил новую столицу России, восходит к финскому названию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Nevajoki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– "болотистая река", образованному от слова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neva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– "болото".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851920" y="837875"/>
            <a:ext cx="460851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«Русский народ создал русский язык, яркий, как радуга после весеннего ливня, меткий, как стрелы, певучий и богатый, задушевный, как песня над колыбелью.»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 smtClean="0">
                <a:solidFill>
                  <a:srgbClr val="000000"/>
                </a:solidFill>
                <a:cs typeface="Arial" pitchFamily="34" charset="0"/>
              </a:rPr>
              <a:t>А.Н. Толстой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026" name="Picture 2" descr="C:\Users\user\Pictures\РЯ квест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BDE"/>
              </a:clrFrom>
              <a:clrTo>
                <a:srgbClr val="FFFBDE">
                  <a:alpha val="0"/>
                </a:srgbClr>
              </a:clrTo>
            </a:clrChange>
          </a:blip>
          <a:srcRect l="5063" t="5970" r="5834" b="13433"/>
          <a:stretch>
            <a:fillRect/>
          </a:stretch>
        </p:blipFill>
        <p:spPr bwMode="auto">
          <a:xfrm>
            <a:off x="387535" y="764704"/>
            <a:ext cx="3472386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Словаринка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Из жизни слов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39552" y="2653329"/>
            <a:ext cx="828092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b="1" i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611560" y="2945645"/>
            <a:ext cx="80648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736" y="5229200"/>
            <a:ext cx="55446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B050"/>
                </a:solidFill>
              </a:rPr>
              <a:t>Каракули</a:t>
            </a:r>
            <a:endParaRPr lang="ru-RU" sz="6000" b="1" dirty="0">
              <a:solidFill>
                <a:srgbClr val="00B050"/>
              </a:solidFill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83568" y="2094385"/>
            <a:ext cx="84604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1340768"/>
            <a:ext cx="860444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</a:rPr>
              <a:t>3.</a:t>
            </a:r>
            <a:r>
              <a:rPr lang="ru-RU" sz="2800" b="1" dirty="0" smtClean="0"/>
              <a:t> Заимствовано из тюркских языков, где это слово означает "плохая рука" (в смысле почерка) и образовано сложением двух элементов: </a:t>
            </a:r>
            <a:r>
              <a:rPr lang="ru-RU" sz="2800" b="1" i="1" dirty="0" smtClean="0"/>
              <a:t>кара</a:t>
            </a:r>
            <a:r>
              <a:rPr lang="ru-RU" sz="2800" b="1" dirty="0" smtClean="0"/>
              <a:t> – "плохой, черный" и </a:t>
            </a:r>
            <a:r>
              <a:rPr lang="ru-RU" sz="2800" b="1" i="1" dirty="0" err="1" smtClean="0"/>
              <a:t>кул</a:t>
            </a:r>
            <a:r>
              <a:rPr lang="ru-RU" sz="2800" b="1" dirty="0" smtClean="0"/>
              <a:t> – "рука</a:t>
            </a:r>
          </a:p>
          <a:p>
            <a:r>
              <a:rPr lang="ru-RU" sz="6000" b="1" dirty="0" smtClean="0">
                <a:solidFill>
                  <a:srgbClr val="00B050"/>
                </a:solidFill>
              </a:rPr>
              <a:t>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Словаринка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Из жизни слов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39552" y="2653329"/>
            <a:ext cx="828092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b="1" i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611560" y="2945645"/>
            <a:ext cx="80648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736" y="5229200"/>
            <a:ext cx="55446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B050"/>
                </a:solidFill>
              </a:rPr>
              <a:t>Каникулы</a:t>
            </a:r>
            <a:endParaRPr lang="ru-RU" sz="6000" b="1" dirty="0">
              <a:solidFill>
                <a:srgbClr val="00B050"/>
              </a:solidFill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83568" y="2094385"/>
            <a:ext cx="84604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980728"/>
            <a:ext cx="853244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</a:rPr>
              <a:t>4.</a:t>
            </a:r>
            <a:r>
              <a:rPr lang="ru-RU" sz="2800" dirty="0" smtClean="0"/>
              <a:t> </a:t>
            </a:r>
            <a:r>
              <a:rPr lang="ru-RU" sz="2800" b="1" dirty="0" smtClean="0"/>
              <a:t>У всех, кто учится, особое отношение к этому слову, которое восходит к латинскому </a:t>
            </a:r>
            <a:r>
              <a:rPr lang="ru-RU" sz="2800" b="1" dirty="0" err="1" smtClean="0"/>
              <a:t>canicula</a:t>
            </a:r>
            <a:r>
              <a:rPr lang="ru-RU" sz="2800" b="1" dirty="0" smtClean="0"/>
              <a:t> – "собачка" и к выражению </a:t>
            </a:r>
            <a:r>
              <a:rPr lang="ru-RU" sz="2800" b="1" dirty="0" err="1" smtClean="0"/>
              <a:t>dies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caniculares</a:t>
            </a:r>
            <a:r>
              <a:rPr lang="ru-RU" sz="2800" b="1" dirty="0" smtClean="0"/>
              <a:t>, буквальное значение которого "собачьи дни". Так называли летние дни, когда Солнце находилось ближе всего к звезде Сириус, или </a:t>
            </a:r>
            <a:r>
              <a:rPr lang="ru-RU" sz="2800" b="1" i="1" dirty="0" smtClean="0"/>
              <a:t>псу</a:t>
            </a:r>
            <a:r>
              <a:rPr lang="ru-RU" sz="2800" b="1" dirty="0" smtClean="0"/>
              <a:t> Ориона, как ее еще называли. Эти дни были и самыми жаркими, и на них приходились самые длительные перерывы в работе или занятиях. </a:t>
            </a:r>
          </a:p>
          <a:p>
            <a:r>
              <a:rPr lang="ru-RU" sz="6000" b="1" dirty="0" smtClean="0">
                <a:solidFill>
                  <a:srgbClr val="00B050"/>
                </a:solidFill>
              </a:rPr>
              <a:t>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Словаринка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Из жизни слов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39552" y="2653329"/>
            <a:ext cx="828092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b="1" i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611560" y="2945645"/>
            <a:ext cx="80648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736" y="5229200"/>
            <a:ext cx="55446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B050"/>
                </a:solidFill>
              </a:rPr>
              <a:t>Гимназия</a:t>
            </a:r>
            <a:endParaRPr lang="ru-RU" sz="6000" b="1" dirty="0">
              <a:solidFill>
                <a:srgbClr val="00B050"/>
              </a:solidFill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83568" y="2094385"/>
            <a:ext cx="84604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980728"/>
            <a:ext cx="853244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</a:rPr>
              <a:t>5.</a:t>
            </a:r>
            <a:r>
              <a:rPr lang="ru-RU" sz="2800" dirty="0" smtClean="0"/>
              <a:t> </a:t>
            </a:r>
            <a:r>
              <a:rPr lang="ru-RU" sz="2800" b="1" dirty="0" smtClean="0"/>
              <a:t>Это возродившееся недавно слово восходит к греческому существительному, которое поначалу не имело отношения к образованию, а называло место, где греческие юноши занимались </a:t>
            </a:r>
            <a:r>
              <a:rPr lang="ru-RU" sz="2800" b="1" i="1" dirty="0" smtClean="0"/>
              <a:t>гимнастикой.</a:t>
            </a:r>
            <a:endParaRPr lang="ru-RU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Словаринка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Из жизни слов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39552" y="2653329"/>
            <a:ext cx="828092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b="1" i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611560" y="2945645"/>
            <a:ext cx="80648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736" y="5661248"/>
            <a:ext cx="55446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B050"/>
                </a:solidFill>
              </a:rPr>
              <a:t>Вокзал</a:t>
            </a:r>
            <a:endParaRPr lang="ru-RU" sz="6000" b="1" dirty="0">
              <a:solidFill>
                <a:srgbClr val="00B050"/>
              </a:solidFill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83568" y="2094385"/>
            <a:ext cx="84604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548680"/>
            <a:ext cx="860444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</a:rPr>
              <a:t>6.</a:t>
            </a:r>
            <a:r>
              <a:rPr lang="ru-RU" sz="2800" dirty="0" smtClean="0"/>
              <a:t> </a:t>
            </a:r>
            <a:r>
              <a:rPr lang="ru-RU" sz="2800" b="1" dirty="0" smtClean="0"/>
              <a:t>Это слово дает нам еще один пример того, как фамилии людей переходят на вещи. В XVII в. некая англичанка Джейн </a:t>
            </a:r>
            <a:r>
              <a:rPr lang="ru-RU" sz="2800" b="1" dirty="0" err="1" smtClean="0"/>
              <a:t>Вокс</a:t>
            </a:r>
            <a:r>
              <a:rPr lang="ru-RU" sz="2800" b="1" dirty="0" smtClean="0"/>
              <a:t> (</a:t>
            </a:r>
            <a:r>
              <a:rPr lang="ru-RU" sz="2800" b="1" dirty="0" err="1" smtClean="0"/>
              <a:t>Vaux</a:t>
            </a:r>
            <a:r>
              <a:rPr lang="ru-RU" sz="2800" b="1" dirty="0" smtClean="0"/>
              <a:t>) владела под Лондоном парком и помещением (по </a:t>
            </a:r>
            <a:r>
              <a:rPr lang="ru-RU" sz="2800" b="1" dirty="0" err="1" smtClean="0"/>
              <a:t>английски</a:t>
            </a:r>
            <a:r>
              <a:rPr lang="ru-RU" sz="2800" b="1" dirty="0" smtClean="0"/>
              <a:t> – </a:t>
            </a:r>
            <a:r>
              <a:rPr lang="ru-RU" sz="2800" b="1" dirty="0" err="1" smtClean="0"/>
              <a:t>hall</a:t>
            </a:r>
            <a:r>
              <a:rPr lang="ru-RU" sz="2800" b="1" dirty="0" smtClean="0"/>
              <a:t>) для увеселений. Первоначальное значение сложного слова </a:t>
            </a:r>
            <a:r>
              <a:rPr lang="ru-RU" sz="2800" b="1" dirty="0" err="1" smtClean="0"/>
              <a:t>Vauxhall</a:t>
            </a:r>
            <a:r>
              <a:rPr lang="ru-RU" sz="2800" b="1" dirty="0" smtClean="0"/>
              <a:t> (то есть "дом, принадлежащий </a:t>
            </a:r>
            <a:r>
              <a:rPr lang="ru-RU" sz="2800" b="1" dirty="0" err="1" smtClean="0"/>
              <a:t>Вокс</a:t>
            </a:r>
            <a:r>
              <a:rPr lang="ru-RU" sz="2800" b="1" dirty="0" smtClean="0"/>
              <a:t>") забылось, со временем этим словом стали называть здание для пассажиров. В русском языке произошло и звуковое переоформление: последняя часть изменилась под воздействием слова "зал".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Словаринка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Из жизни слов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39552" y="2653329"/>
            <a:ext cx="828092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b="1" i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611560" y="2945645"/>
            <a:ext cx="80648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736" y="5517232"/>
            <a:ext cx="55446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B050"/>
                </a:solidFill>
              </a:rPr>
              <a:t>Автомобиль</a:t>
            </a:r>
            <a:endParaRPr lang="ru-RU" sz="6000" b="1" dirty="0">
              <a:solidFill>
                <a:srgbClr val="00B050"/>
              </a:solidFill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83568" y="2094385"/>
            <a:ext cx="84604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908720"/>
            <a:ext cx="860444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</a:rPr>
              <a:t>7.</a:t>
            </a:r>
            <a:r>
              <a:rPr lang="ru-RU" sz="2800" dirty="0" smtClean="0"/>
              <a:t> </a:t>
            </a:r>
            <a:r>
              <a:rPr lang="ru-RU" sz="2800" b="1" dirty="0" smtClean="0"/>
              <a:t>Слово это появилось в русском языке в начале XX в., и помимо уже названного греческого </a:t>
            </a:r>
            <a:r>
              <a:rPr lang="ru-RU" sz="2800" b="1" dirty="0" err="1" smtClean="0"/>
              <a:t>autos</a:t>
            </a:r>
            <a:r>
              <a:rPr lang="ru-RU" sz="2800" b="1" dirty="0" smtClean="0"/>
              <a:t> имеет в своем составе еще и латинский корень – от </a:t>
            </a:r>
            <a:r>
              <a:rPr lang="ru-RU" sz="2800" b="1" dirty="0" err="1" smtClean="0"/>
              <a:t>mobilis</a:t>
            </a:r>
            <a:r>
              <a:rPr lang="ru-RU" sz="2800" b="1" dirty="0" smtClean="0"/>
              <a:t>, то есть "подвижный". То же самое понятие можно было бы передать русской калькой – "самоход". Однако в русском языке утвердилось это слово как заимствованное  из одного из европейских языков.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Близкие родственники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39552" y="2653329"/>
            <a:ext cx="828092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b="1" i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611560" y="2945645"/>
            <a:ext cx="80648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83568" y="2094385"/>
            <a:ext cx="84604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3995936" y="970488"/>
            <a:ext cx="468052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Русский язык в умелых руках и в опытных устах – красив, певуч, выразителен, гибок, послушен, ловок и вместителен.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А. И. Куприн</a:t>
            </a:r>
            <a:endParaRPr kumimoji="0" lang="ru-RU" sz="3600" b="1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986" name="Picture 2" descr="C:\Users\user\Pictures\! РЯ квест\s120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836712"/>
            <a:ext cx="3168352" cy="44682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Близкие родственники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39552" y="2653329"/>
            <a:ext cx="828092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b="1" i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611560" y="2945645"/>
            <a:ext cx="80648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83568" y="2094385"/>
            <a:ext cx="84604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539552" y="974635"/>
            <a:ext cx="813690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"Бураны, вьюги и метели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много с ними канители,</a:t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много шума, толкотни!</a:t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надоели мне они!"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40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Валентин Берестов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Мороз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Близкие родственники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39552" y="2653329"/>
            <a:ext cx="828092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b="1" i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611560" y="2945645"/>
            <a:ext cx="80648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83568" y="2094385"/>
            <a:ext cx="84604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539552" y="974635"/>
            <a:ext cx="813690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Бураны, вьюги и метели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много с ними канители,</a:t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много шума, толкотни!</a:t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надоели мне они!"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40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Валентин Берестов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Мороз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Близкие родственники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39552" y="2653329"/>
            <a:ext cx="828092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b="1" i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611560" y="2945645"/>
            <a:ext cx="80648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83568" y="2094385"/>
            <a:ext cx="84604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539552" y="945906"/>
            <a:ext cx="799288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Вечерняя заря из золотистого переходит иногда в алый цвет, потом в багряный и наконец в багровый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Владимир Даль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Близкие родственники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39552" y="2653329"/>
            <a:ext cx="828092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b="1" i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611560" y="2945645"/>
            <a:ext cx="80648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83568" y="2094385"/>
            <a:ext cx="84604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539552" y="945906"/>
            <a:ext cx="799288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Вечерняя заря из золотистого переходит иногда в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алый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цвет, потом в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багряный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наконец в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багровый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Владимир Даль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936104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Азбука – к мудрости ступенька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347864" y="1482668"/>
            <a:ext cx="525658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Язык – это брод через реку времени, он ведет нас к жилищу ушедших; но туда не сможет прийти тот, кто боится глубокой воды.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Владислав  Маркович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Иллич-Свитыч</a:t>
            </a: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pic>
        <p:nvPicPr>
          <p:cNvPr id="21506" name="Picture 2" descr="C:\Users\user\Pictures\РЯ квест\illich-svity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0"/>
            <a:ext cx="2952327" cy="37805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Словодел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39552" y="2653329"/>
            <a:ext cx="828092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b="1" i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611560" y="2945645"/>
            <a:ext cx="80648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83568" y="2094385"/>
            <a:ext cx="84604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3779912" y="1312843"/>
            <a:ext cx="504056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русским языком можно творить чудеса!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К.Г. Паустовский</a:t>
            </a:r>
            <a:endParaRPr kumimoji="0" lang="ru-RU" sz="4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C:\Users\user\Pictures\! РЯ квест\iND4BVR4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1052736"/>
            <a:ext cx="3078342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Словодел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39552" y="2653329"/>
            <a:ext cx="828092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b="1" i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611560" y="2945645"/>
            <a:ext cx="80648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83568" y="2094385"/>
            <a:ext cx="84604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467544" y="1560133"/>
            <a:ext cx="820891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Запишите слово, в котором корень такой же, как в слове СНЕЖНЫЙ, приставка такая же, как в слове ПОДОСИНОВИК,   суффикс такой же, как в слове ЧАЙНИК, окончание такое же, как в слове СТОЛ.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11760" y="5013176"/>
            <a:ext cx="53285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под</a:t>
            </a:r>
            <a:r>
              <a:rPr lang="ru-RU" sz="6000" b="1" dirty="0" smtClean="0">
                <a:solidFill>
                  <a:srgbClr val="00B050"/>
                </a:solidFill>
              </a:rPr>
              <a:t>снеж</a:t>
            </a:r>
            <a:r>
              <a:rPr lang="ru-RU" sz="6000" b="1" dirty="0" smtClean="0">
                <a:solidFill>
                  <a:srgbClr val="7030A0"/>
                </a:solidFill>
              </a:rPr>
              <a:t>ник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04248" y="5373216"/>
            <a:ext cx="504056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Словодел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39552" y="2653329"/>
            <a:ext cx="828092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b="1" i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83568" y="2094385"/>
            <a:ext cx="84604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539552" y="1334389"/>
            <a:ext cx="820891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Составьте и запишите слово,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его корень такой, как в слове ЕЗДА, приставка как в слове ОБЪЁМ, окончание как в слове СЛОН.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3728" y="5013176"/>
            <a:ext cx="53285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</a:rPr>
              <a:t>об</a:t>
            </a:r>
            <a:r>
              <a:rPr lang="ru-RU" sz="6000" b="1" dirty="0" smtClean="0"/>
              <a:t>ъ</a:t>
            </a:r>
            <a:r>
              <a:rPr lang="ru-RU" sz="6000" b="1" dirty="0" smtClean="0">
                <a:solidFill>
                  <a:srgbClr val="00B050"/>
                </a:solidFill>
              </a:rPr>
              <a:t>езд</a:t>
            </a:r>
            <a:endParaRPr lang="ru-RU" sz="6000" b="1" dirty="0">
              <a:solidFill>
                <a:srgbClr val="00B05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12160" y="5373216"/>
            <a:ext cx="504056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Словодел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39552" y="2653329"/>
            <a:ext cx="828092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b="1" i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83568" y="2132856"/>
            <a:ext cx="84604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3728" y="5013176"/>
            <a:ext cx="53285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</a:rPr>
              <a:t>при</a:t>
            </a:r>
            <a:r>
              <a:rPr lang="ru-RU" sz="6000" b="1" dirty="0" smtClean="0">
                <a:solidFill>
                  <a:srgbClr val="00B050"/>
                </a:solidFill>
              </a:rPr>
              <a:t>дорож</a:t>
            </a:r>
            <a:r>
              <a:rPr lang="ru-RU" sz="6000" b="1" dirty="0" smtClean="0">
                <a:solidFill>
                  <a:srgbClr val="7030A0"/>
                </a:solidFill>
              </a:rPr>
              <a:t>н</a:t>
            </a:r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ый</a:t>
            </a:r>
            <a:endParaRPr lang="ru-RU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539552" y="1719589"/>
            <a:ext cx="828092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Корень в слове ДОРОЖНЫЙ, приставка в слове ПРИГОРОДНЫЙ, суффикс в слове КАМЕННЫЙ, окончание в слове СОННЫЙ.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Словодел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39552" y="2653329"/>
            <a:ext cx="828092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b="1" i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83568" y="2132856"/>
            <a:ext cx="84604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3728" y="5013176"/>
            <a:ext cx="61206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</a:rPr>
              <a:t>раз</a:t>
            </a:r>
            <a:r>
              <a:rPr lang="ru-RU" sz="6000" b="1" dirty="0" smtClean="0">
                <a:solidFill>
                  <a:srgbClr val="00B050"/>
                </a:solidFill>
              </a:rPr>
              <a:t>говор</a:t>
            </a:r>
            <a:r>
              <a:rPr lang="ru-RU" sz="6000" b="1" dirty="0" smtClean="0">
                <a:solidFill>
                  <a:srgbClr val="7030A0"/>
                </a:solidFill>
              </a:rPr>
              <a:t>чив</a:t>
            </a:r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ый</a:t>
            </a:r>
            <a:endParaRPr lang="ru-RU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539552" y="1719590"/>
            <a:ext cx="828092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/>
              <a:t>Корень в  слове ГОВОРИТЬ, приставка в слове РАЗЪЯСНИТЬ, суффикс в слове УСТОЙЧИВЫЙ, окончание в слове СТРАННЫЙ.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Четвёртый лишний 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39552" y="2653329"/>
            <a:ext cx="828092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b="1" i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83568" y="2132856"/>
            <a:ext cx="84604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3635896" y="1487362"/>
            <a:ext cx="518457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Истинная любовь к своей стране немыслима без любви к своему языку.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  Константин Георгиевич        Паустовский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</p:txBody>
      </p:sp>
      <p:pic>
        <p:nvPicPr>
          <p:cNvPr id="9" name="Picture 2" descr="C:\Users\user\Pictures\! РЯ квест\iND4BVR4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1052736"/>
            <a:ext cx="3078342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Четвёртый лишний 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39552" y="2653329"/>
            <a:ext cx="828092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b="1" i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83568" y="2132856"/>
            <a:ext cx="84604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467544" y="1559560"/>
            <a:ext cx="813690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Солдат, боец, воин, враг.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Гусь, гусыня, гусеница, гусёнок.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Вьюга, объём, печенье, соловьи.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Карандаш, барабан, корова, сарафан.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Четвёртый лишний 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39552" y="2653329"/>
            <a:ext cx="828092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b="1" i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83568" y="2132856"/>
            <a:ext cx="84604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467544" y="1559560"/>
            <a:ext cx="813690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Солдат, боец, воин,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враг.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Гусь, гусыня,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гусеница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гусёнок.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Вьюга,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объём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печенье, соловьи.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Карандаш, барабан,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корова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сарафан.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Последнее задание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39552" y="2653329"/>
            <a:ext cx="828092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b="1" i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83568" y="2132856"/>
            <a:ext cx="84604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556792"/>
            <a:ext cx="70567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Из букв слова ПОБЕДА </a:t>
            </a:r>
          </a:p>
          <a:p>
            <a:r>
              <a:rPr lang="ru-RU" sz="3200" b="1" dirty="0" smtClean="0"/>
              <a:t>составьте как можно больше слов. 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628800"/>
            <a:ext cx="8208912" cy="423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u="sng" dirty="0" smtClean="0">
                <a:hlinkClick r:id="rId2"/>
              </a:rPr>
              <a:t>http://s3.uploads.ru/BdO9t.png </a:t>
            </a:r>
            <a:endParaRPr lang="ru-RU" sz="2000" u="sng" dirty="0" smtClean="0"/>
          </a:p>
          <a:p>
            <a:pPr algn="ctr"/>
            <a:r>
              <a:rPr lang="ru-RU" sz="2400" i="1" dirty="0" smtClean="0"/>
              <a:t>рамка</a:t>
            </a:r>
          </a:p>
          <a:p>
            <a:pPr algn="ctr"/>
            <a:endParaRPr lang="ru-RU" sz="1000" i="1" dirty="0" smtClean="0"/>
          </a:p>
          <a:p>
            <a:pPr algn="ctr"/>
            <a:r>
              <a:rPr lang="en-US" sz="2000" u="sng" dirty="0" smtClean="0">
                <a:hlinkClick r:id="rId3"/>
              </a:rPr>
              <a:t>http</a:t>
            </a:r>
            <a:r>
              <a:rPr lang="ru-RU" sz="2000" u="sng" dirty="0" smtClean="0">
                <a:hlinkClick r:id="rId3"/>
              </a:rPr>
              <a:t>://</a:t>
            </a:r>
            <a:r>
              <a:rPr lang="en-US" sz="2000" u="sng" dirty="0" err="1" smtClean="0">
                <a:hlinkClick r:id="rId3"/>
              </a:rPr>
              <a:t>cs</a:t>
            </a:r>
            <a:r>
              <a:rPr lang="ru-RU" sz="2000" u="sng" dirty="0" smtClean="0">
                <a:hlinkClick r:id="rId3"/>
              </a:rPr>
              <a:t>10561.</a:t>
            </a:r>
            <a:r>
              <a:rPr lang="en-US" sz="2000" u="sng" dirty="0" err="1" smtClean="0">
                <a:hlinkClick r:id="rId3"/>
              </a:rPr>
              <a:t>vkontakte</a:t>
            </a:r>
            <a:r>
              <a:rPr lang="ru-RU" sz="2000" u="sng" dirty="0" smtClean="0">
                <a:hlinkClick r:id="rId3"/>
              </a:rPr>
              <a:t>.</a:t>
            </a:r>
            <a:r>
              <a:rPr lang="en-US" sz="2000" u="sng" dirty="0" err="1" smtClean="0">
                <a:hlinkClick r:id="rId3"/>
              </a:rPr>
              <a:t>ru</a:t>
            </a:r>
            <a:r>
              <a:rPr lang="ru-RU" sz="2000" u="sng" dirty="0" smtClean="0">
                <a:hlinkClick r:id="rId3"/>
              </a:rPr>
              <a:t>/</a:t>
            </a:r>
            <a:r>
              <a:rPr lang="en-US" sz="2000" u="sng" dirty="0" smtClean="0">
                <a:hlinkClick r:id="rId3"/>
              </a:rPr>
              <a:t>u</a:t>
            </a:r>
            <a:r>
              <a:rPr lang="ru-RU" sz="2000" u="sng" dirty="0" smtClean="0">
                <a:hlinkClick r:id="rId3"/>
              </a:rPr>
              <a:t>111299510/-5/</a:t>
            </a:r>
            <a:r>
              <a:rPr lang="en-US" sz="2000" u="sng" dirty="0" smtClean="0">
                <a:hlinkClick r:id="rId3"/>
              </a:rPr>
              <a:t>x</a:t>
            </a:r>
            <a:r>
              <a:rPr lang="ru-RU" sz="2000" u="sng" dirty="0" smtClean="0">
                <a:hlinkClick r:id="rId3"/>
              </a:rPr>
              <a:t>_70</a:t>
            </a:r>
            <a:r>
              <a:rPr lang="en-US" sz="2000" u="sng" dirty="0" smtClean="0">
                <a:hlinkClick r:id="rId3"/>
              </a:rPr>
              <a:t>c</a:t>
            </a:r>
            <a:r>
              <a:rPr lang="ru-RU" sz="2000" u="sng" dirty="0" smtClean="0">
                <a:hlinkClick r:id="rId3"/>
              </a:rPr>
              <a:t>5</a:t>
            </a:r>
            <a:r>
              <a:rPr lang="en-US" sz="2000" u="sng" dirty="0" smtClean="0">
                <a:hlinkClick r:id="rId3"/>
              </a:rPr>
              <a:t>f</a:t>
            </a:r>
            <a:r>
              <a:rPr lang="ru-RU" sz="2000" u="sng" dirty="0" smtClean="0">
                <a:hlinkClick r:id="rId3"/>
              </a:rPr>
              <a:t>3</a:t>
            </a:r>
            <a:r>
              <a:rPr lang="en-US" sz="2000" u="sng" dirty="0" err="1" smtClean="0">
                <a:hlinkClick r:id="rId3"/>
              </a:rPr>
              <a:t>cb</a:t>
            </a:r>
            <a:r>
              <a:rPr lang="ru-RU" sz="2000" u="sng" dirty="0" smtClean="0">
                <a:hlinkClick r:id="rId3"/>
              </a:rPr>
              <a:t>.</a:t>
            </a:r>
            <a:r>
              <a:rPr lang="en-US" sz="2000" u="sng" dirty="0" smtClean="0">
                <a:hlinkClick r:id="rId3"/>
              </a:rPr>
              <a:t>jpg </a:t>
            </a:r>
            <a:endParaRPr lang="ru-RU" sz="2000" u="sng" dirty="0" smtClean="0"/>
          </a:p>
          <a:p>
            <a:pPr algn="ctr"/>
            <a:r>
              <a:rPr lang="ru-RU" sz="2400" i="1" dirty="0" smtClean="0"/>
              <a:t>перо, чернильница</a:t>
            </a:r>
          </a:p>
          <a:p>
            <a:pPr algn="ctr"/>
            <a:endParaRPr lang="ru-RU" sz="1000" i="1" dirty="0" smtClean="0"/>
          </a:p>
          <a:p>
            <a:pPr lvl="0" algn="ctr"/>
            <a:r>
              <a:rPr lang="ru-RU" dirty="0" smtClean="0">
                <a:hlinkClick r:id="rId4"/>
              </a:rPr>
              <a:t>http://img-fotki.yandex.ru/get/6434/136487634.a39/0_d5931_5c31a0b1_XL.png</a:t>
            </a:r>
            <a:r>
              <a:rPr lang="ru-RU" dirty="0" smtClean="0"/>
              <a:t>  </a:t>
            </a:r>
          </a:p>
          <a:p>
            <a:pPr lvl="0" algn="ctr"/>
            <a:r>
              <a:rPr lang="ru-RU" sz="2400" i="1" dirty="0" smtClean="0"/>
              <a:t>книги</a:t>
            </a:r>
          </a:p>
          <a:p>
            <a:pPr algn="ctr"/>
            <a:endParaRPr lang="ru-RU" sz="1000" dirty="0" smtClean="0"/>
          </a:p>
          <a:p>
            <a:pPr algn="ctr"/>
            <a:r>
              <a:rPr lang="ru-RU" sz="2000" dirty="0" smtClean="0">
                <a:hlinkClick r:id="rId5"/>
              </a:rPr>
              <a:t>http://s1.pic4you.ru/allimage/y2012/10-26/12216/2601840.png</a:t>
            </a:r>
            <a:endParaRPr lang="ru-RU" sz="2000" dirty="0" smtClean="0"/>
          </a:p>
          <a:p>
            <a:pPr algn="ctr"/>
            <a:r>
              <a:rPr lang="ru-RU" sz="2000" dirty="0" smtClean="0"/>
              <a:t> </a:t>
            </a:r>
            <a:r>
              <a:rPr lang="ru-RU" sz="2400" i="1" dirty="0" smtClean="0"/>
              <a:t>открытая книга с пером</a:t>
            </a:r>
          </a:p>
          <a:p>
            <a:pPr algn="ctr"/>
            <a:endParaRPr lang="ru-RU" sz="1000" i="1" dirty="0" smtClean="0"/>
          </a:p>
          <a:p>
            <a:pPr algn="ctr"/>
            <a:r>
              <a:rPr lang="ru-RU" sz="2000" dirty="0" smtClean="0">
                <a:hlinkClick r:id="rId6"/>
              </a:rPr>
              <a:t>http://lenagold.narod.ru/fon/clipart/s/svit/svitolk21.png</a:t>
            </a:r>
            <a:endParaRPr lang="ru-RU" sz="2000" dirty="0" smtClean="0"/>
          </a:p>
          <a:p>
            <a:pPr algn="ctr"/>
            <a:r>
              <a:rPr lang="ru-RU" sz="2400" i="1" dirty="0" smtClean="0"/>
              <a:t>свитки</a:t>
            </a:r>
          </a:p>
          <a:p>
            <a:pPr algn="ctr"/>
            <a:endParaRPr lang="ru-RU" sz="700" i="1" dirty="0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692696"/>
            <a:ext cx="8064896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Интернет – ресурсы: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936104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Азбука – к мудрости ступенька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Рисунок 2" descr="C:\Users\user\Desktop\квест\img8.jpg"/>
          <p:cNvPicPr/>
          <p:nvPr/>
        </p:nvPicPr>
        <p:blipFill>
          <a:blip r:embed="rId2" cstate="print"/>
          <a:srcRect l="4329" t="7265" r="1871" b="4487"/>
          <a:stretch>
            <a:fillRect/>
          </a:stretch>
        </p:blipFill>
        <p:spPr bwMode="auto">
          <a:xfrm>
            <a:off x="1691680" y="1340768"/>
            <a:ext cx="5485547" cy="3872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907704" y="5371094"/>
            <a:ext cx="698477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Сколько букв в старославянской азбуке? Сколько букв в современной азбуке?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620688"/>
            <a:ext cx="8496944" cy="21033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https://yandex.ru/images/search?pos=6&amp;from=tabbar&amp;img_url=https%3A%2F%2Fc8.alamy.com%2Fcomp%2FERHHYH%2Faleksei-nikolayevich-tolstoy-portrait-of-the-russian-writer-10-january-ERHHYH.jpg&amp;text=%D0%90.%D0%9D.%20%D0%A2%D0%9E%D0%BB%D1%81%D1%82%D0%BE%D0%B9&amp;rpt=simage</a:t>
            </a:r>
            <a:r>
              <a:rPr lang="ru-RU" dirty="0" smtClean="0"/>
              <a:t> – портрет А.Н. Толстого  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988841"/>
            <a:ext cx="82809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https://yandex.ru/images/search?pos=3&amp;from=tabbar&amp;img_url=https%3A%2F%2Finslav.ru%2Fimages%2Fstories%2Fconf%2Fillich-svitych.jpg&amp;text=%D0%B2%20%D0%BC%20%D0%B8%D0%BB%D0%BB%D0%B8%D1%87-%D1%81%D0%B2%D0%B8%D1%82%D1%8B%D1%87&amp;rpt=simage</a:t>
            </a:r>
            <a:r>
              <a:rPr lang="ru-RU" dirty="0" smtClean="0"/>
              <a:t> фото В.М. </a:t>
            </a:r>
            <a:r>
              <a:rPr lang="ru-RU" dirty="0" err="1" smtClean="0"/>
              <a:t>Иллич-Свитыча</a:t>
            </a:r>
            <a:r>
              <a:rPr lang="ru-RU" dirty="0" smtClean="0"/>
              <a:t> 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3356992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yandex.ru/images/search?p=1&amp;source=wiz&amp;text=%D0%B3%D0%BE%D1%80%D1%8C%D0%BA%D0%B8%D0%B9%20%D1%84%D0%BE%D1%82%D0%BE%20%D0%BF%D0%B8%D1%81%D0%B0%D1%82%D0%B5%D0%BB%D1%8F&amp;pos=39&amp;rpt=simage&amp;img_url=https%3A%2F%2Fsun9-4.userapi.com%2Fc857628%2Fv857628417%2Fcc7f0%2FEbOGVEKFOxE.jpg&amp;lr=21701&amp;stype=image</a:t>
            </a:r>
            <a:r>
              <a:rPr lang="ru-RU" dirty="0" smtClean="0"/>
              <a:t>  - Изображение М.Горького  </a:t>
            </a:r>
          </a:p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395536" y="4947326"/>
            <a:ext cx="84969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yandex.ru/images/search?pos=8&amp;img_url=https%3A%2F%2Fbooks-audio.in%2Favtor%2Fp%2Fpaustovskij_konstantin.jpg&amp;text=%D0%BF%D0%B0%D1%83%D1%81%D1%82%D0%BE%D0%B2%D1%81%D0%BA%D0%B8%D0%B9%20%D1%84%D0%BE%D1%82%D0%BE%20%D0%BF%D0%B8%D1%81%D0%B0%D1%82%D0%B5%D0%BB%D1%8F&amp;rpt=simage&amp;lr=21701&amp;source=wiz&amp;stype=image</a:t>
            </a:r>
            <a:r>
              <a:rPr lang="ru-RU" dirty="0" smtClean="0"/>
              <a:t> </a:t>
            </a:r>
          </a:p>
          <a:p>
            <a:r>
              <a:rPr lang="ru-RU" dirty="0" smtClean="0"/>
              <a:t> Изображение К.Паустовского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2"/>
              </a:rPr>
              <a:t>https://yandex.ru/collections/card/5c18b32d55854d00581a522d/</a:t>
            </a:r>
            <a:r>
              <a:rPr lang="ru-RU" sz="1800" dirty="0" smtClean="0"/>
              <a:t> изображение А.Куприна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1124744"/>
            <a:ext cx="8136904" cy="412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Вы можете использовать данное оформление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для создания своих презентаций,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но в своей презентации вы должны указать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источник шаблона: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Ранько Елена Алексеевна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учитель начальных классов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МАОУ лицей №21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 г. Иваново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Сайт:</a:t>
            </a:r>
            <a:r>
              <a:rPr kumimoji="0" lang="ru-RU" sz="240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Arial" pitchFamily="34" charset="0"/>
                <a:hlinkClick r:id="rId2"/>
              </a:rPr>
              <a:t>http://elenaranko.ucoz.ru/</a:t>
            </a:r>
            <a:r>
              <a:rPr lang="ru-RU" sz="2400" i="1" dirty="0" smtClean="0">
                <a:latin typeface="Times New Roman" pitchFamily="18" charset="0"/>
                <a:cs typeface="Arial" pitchFamily="34" charset="0"/>
              </a:rPr>
              <a:t>   </a:t>
            </a:r>
            <a:endParaRPr kumimoji="0" lang="ru-RU" sz="24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936104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Азбука – к мудрости ступенька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Рисунок 2" descr="C:\Users\user\Desktop\квест\img8.jpg"/>
          <p:cNvPicPr/>
          <p:nvPr/>
        </p:nvPicPr>
        <p:blipFill>
          <a:blip r:embed="rId2" cstate="print"/>
          <a:srcRect l="4329" t="7265" r="1871" b="4487"/>
          <a:stretch>
            <a:fillRect/>
          </a:stretch>
        </p:blipFill>
        <p:spPr bwMode="auto">
          <a:xfrm>
            <a:off x="1691680" y="1340768"/>
            <a:ext cx="5485547" cy="3872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907704" y="5371094"/>
            <a:ext cx="698477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Сколько букв в старославянской азбуке?(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46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Сколько букв в современной азбуке?(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33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936104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Азбука – к мудрости ступенька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Рисунок 2" descr="C:\Users\user\Desktop\квест\img8.jpg"/>
          <p:cNvPicPr/>
          <p:nvPr/>
        </p:nvPicPr>
        <p:blipFill>
          <a:blip r:embed="rId2" cstate="print"/>
          <a:srcRect l="4329" t="7265" r="1871" b="4487"/>
          <a:stretch>
            <a:fillRect/>
          </a:stretch>
        </p:blipFill>
        <p:spPr bwMode="auto">
          <a:xfrm>
            <a:off x="755576" y="1268760"/>
            <a:ext cx="5269523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835696" y="4887326"/>
            <a:ext cx="691276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старославянской азбуке каждая буква имела значение.</a:t>
            </a: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Азъ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я.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Буки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буквы, письмена.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Веди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познал, совершенное прошедшее время от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ведети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знать, ведать.</a:t>
            </a: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Ребята, прочитайте, что обозначали первые 3 буквы кириллицы. Как бы мы сказали на современном русском языке? Запишите в дневник это предложение.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936104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Азбука – к мудрости ступенька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Рисунок 2" descr="C:\Users\user\Desktop\квест\img8.jpg"/>
          <p:cNvPicPr/>
          <p:nvPr/>
        </p:nvPicPr>
        <p:blipFill>
          <a:blip r:embed="rId2" cstate="print"/>
          <a:srcRect l="4329" t="7265" r="1871" b="4487"/>
          <a:stretch>
            <a:fillRect/>
          </a:stretch>
        </p:blipFill>
        <p:spPr bwMode="auto">
          <a:xfrm>
            <a:off x="1403648" y="1268760"/>
            <a:ext cx="612068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267744" y="5118159"/>
            <a:ext cx="648072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5400" dirty="0" smtClean="0">
                <a:solidFill>
                  <a:srgbClr val="C00000"/>
                </a:solidFill>
              </a:rPr>
              <a:t>Я буквы знаю.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Народная мудрость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1412776"/>
            <a:ext cx="424847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В простоте слова - самая великая мудрость, пословицы и песни всегда кратки, а ума и чувства вложено в них на целые книги. </a:t>
            </a:r>
          </a:p>
          <a:p>
            <a:endParaRPr lang="ru-RU" sz="3200" b="1" i="1" dirty="0" smtClean="0"/>
          </a:p>
          <a:p>
            <a:r>
              <a:rPr lang="ru-RU" sz="3200" b="1" i="1" dirty="0" smtClean="0"/>
              <a:t>       Максим Горький                                    </a:t>
            </a:r>
            <a:r>
              <a:rPr lang="ru-RU" sz="3200" b="1" i="1" dirty="0" smtClean="0">
                <a:hlinkClick r:id="rId2"/>
              </a:rPr>
              <a:t/>
            </a:r>
            <a:br>
              <a:rPr lang="ru-RU" sz="3200" b="1" i="1" dirty="0" smtClean="0">
                <a:hlinkClick r:id="rId2"/>
              </a:rPr>
            </a:br>
            <a:endParaRPr lang="ru-RU" sz="3200" b="1" i="1" dirty="0"/>
          </a:p>
        </p:txBody>
      </p:sp>
      <p:pic>
        <p:nvPicPr>
          <p:cNvPr id="1026" name="Picture 2" descr="C:\Users\user\Pictures\РЯ квест\b9c6a7ea18c9998908a0cc53485a96d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628800"/>
            <a:ext cx="3840163" cy="3295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Народная мудрость</a:t>
            </a: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11560" y="1912097"/>
            <a:ext cx="83529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 аккуратен, тот людям приятен.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Грамоте учиться- всегда пригодиться.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Сперва аз да буки, а там и науки.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Делу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время, потехе – час.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1510</Words>
  <Application>Microsoft Office PowerPoint</Application>
  <PresentationFormat>Экран (4:3)</PresentationFormat>
  <Paragraphs>334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Тема Office</vt:lpstr>
      <vt:lpstr>Слайд 1</vt:lpstr>
      <vt:lpstr>Слайд 2</vt:lpstr>
      <vt:lpstr>Азбука – к мудрости ступенька </vt:lpstr>
      <vt:lpstr>Азбука – к мудрости ступенька </vt:lpstr>
      <vt:lpstr>Азбука – к мудрости ступенька </vt:lpstr>
      <vt:lpstr>Азбука – к мудрости ступенька </vt:lpstr>
      <vt:lpstr>Азбука – к мудрости ступенька </vt:lpstr>
      <vt:lpstr>Народная мудрость  </vt:lpstr>
      <vt:lpstr>Народная мудрость</vt:lpstr>
      <vt:lpstr>Народная мудрость</vt:lpstr>
      <vt:lpstr>Верность традициям</vt:lpstr>
      <vt:lpstr>Верность традициям</vt:lpstr>
      <vt:lpstr>Верность традициям</vt:lpstr>
      <vt:lpstr>Точка имеет значение</vt:lpstr>
      <vt:lpstr>Точка имеет значение</vt:lpstr>
      <vt:lpstr>Точка имеет значение</vt:lpstr>
      <vt:lpstr>Словаринка Из жизни слов</vt:lpstr>
      <vt:lpstr>Словаринка Из жизни слов</vt:lpstr>
      <vt:lpstr>Словаринка Из жизни слов</vt:lpstr>
      <vt:lpstr>Словаринка Из жизни слов</vt:lpstr>
      <vt:lpstr>Словаринка Из жизни слов</vt:lpstr>
      <vt:lpstr>Словаринка Из жизни слов</vt:lpstr>
      <vt:lpstr>Словаринка Из жизни слов</vt:lpstr>
      <vt:lpstr>Словаринка Из жизни слов</vt:lpstr>
      <vt:lpstr>Близкие родственники</vt:lpstr>
      <vt:lpstr>Близкие родственники</vt:lpstr>
      <vt:lpstr>Близкие родственники</vt:lpstr>
      <vt:lpstr>Близкие родственники</vt:lpstr>
      <vt:lpstr>Близкие родственники</vt:lpstr>
      <vt:lpstr>Словодел </vt:lpstr>
      <vt:lpstr>Словодел </vt:lpstr>
      <vt:lpstr>Словодел </vt:lpstr>
      <vt:lpstr>Словодел </vt:lpstr>
      <vt:lpstr>Словодел </vt:lpstr>
      <vt:lpstr>Четвёртый лишний </vt:lpstr>
      <vt:lpstr>Четвёртый лишний </vt:lpstr>
      <vt:lpstr>Четвёртый лишний </vt:lpstr>
      <vt:lpstr>Последнее задание</vt:lpstr>
      <vt:lpstr>Слайд 39</vt:lpstr>
      <vt:lpstr>Слайд 40</vt:lpstr>
      <vt:lpstr>https://yandex.ru/collections/card/5c18b32d55854d00581a522d/ изображение А.Куприна</vt:lpstr>
      <vt:lpstr>Слайд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32</cp:revision>
  <dcterms:created xsi:type="dcterms:W3CDTF">2013-08-20T23:50:31Z</dcterms:created>
  <dcterms:modified xsi:type="dcterms:W3CDTF">2021-07-27T15:23:47Z</dcterms:modified>
</cp:coreProperties>
</file>