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0" r:id="rId4"/>
    <p:sldId id="267" r:id="rId5"/>
    <p:sldId id="258" r:id="rId6"/>
    <p:sldId id="268" r:id="rId7"/>
    <p:sldId id="279" r:id="rId8"/>
    <p:sldId id="264" r:id="rId9"/>
    <p:sldId id="257" r:id="rId10"/>
    <p:sldId id="271" r:id="rId11"/>
    <p:sldId id="259" r:id="rId12"/>
    <p:sldId id="276" r:id="rId13"/>
    <p:sldId id="260" r:id="rId14"/>
    <p:sldId id="277" r:id="rId15"/>
    <p:sldId id="272" r:id="rId16"/>
    <p:sldId id="261" r:id="rId17"/>
    <p:sldId id="275" r:id="rId18"/>
    <p:sldId id="274" r:id="rId19"/>
    <p:sldId id="262" r:id="rId20"/>
    <p:sldId id="273" r:id="rId21"/>
    <p:sldId id="278" r:id="rId22"/>
    <p:sldId id="269" r:id="rId23"/>
    <p:sldId id="263" r:id="rId24"/>
    <p:sldId id="265" r:id="rId25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835696" y="1196752"/>
            <a:ext cx="5688633" cy="4032448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ru-RU" sz="22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400" b="1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Совершенствование мастерства образовательной деятельности по формированию элементарных математических представлений »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pPr algn="r"/>
            <a:endPara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</a:p>
          <a:p>
            <a:pPr algn="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подготовительной к школе группы </a:t>
            </a:r>
          </a:p>
          <a:p>
            <a:pPr algn="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компенсирующей направленности </a:t>
            </a:r>
          </a:p>
          <a:p>
            <a:pPr algn="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нарушениями речи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рыбка»</a:t>
            </a:r>
          </a:p>
          <a:p>
            <a:pPr algn="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Родичкина Н.Е</a:t>
            </a: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2019г.</a:t>
            </a:r>
          </a:p>
          <a:p>
            <a:endParaRPr lang="ru-RU" sz="18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835696" y="116632"/>
            <a:ext cx="5688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№446 г. Челябинска»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srgbClr val="002060"/>
                </a:solidFill>
              </a:rPr>
              <a:t>Закрепление названий чисел и порядка их следования в натуральном ряду 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878" y="4505387"/>
            <a:ext cx="3173322" cy="208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7501" y="1246766"/>
            <a:ext cx="2123058" cy="159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03"/>
          <a:stretch/>
        </p:blipFill>
        <p:spPr bwMode="auto">
          <a:xfrm rot="5400000">
            <a:off x="5351803" y="2322658"/>
            <a:ext cx="2594937" cy="156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68736"/>
            <a:ext cx="3021210" cy="18882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7087" y="3904262"/>
            <a:ext cx="2099761" cy="19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889256"/>
            <a:ext cx="3021492" cy="170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96" y="2057115"/>
            <a:ext cx="209545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41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/>
          <a:lstStyle/>
          <a:p>
            <a:pPr algn="ctr">
              <a:buNone/>
            </a:pPr>
            <a:r>
              <a:rPr lang="ru-RU" sz="1600" b="1" i="1" dirty="0" smtClean="0">
                <a:latin typeface="Cambria" pitchFamily="18" charset="0"/>
              </a:rPr>
              <a:t>2. Закрепление нумерации чисел порядкового и количественного счета</a:t>
            </a:r>
            <a:r>
              <a:rPr lang="ru-RU" sz="1600" dirty="0" smtClean="0">
                <a:latin typeface="Cambria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Рифмованные стихотворения: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«Пироги пекла Лиса»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Вот какие чудеса пироги пекла Лиса.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Первый – для норушки, для мышки – </a:t>
            </a:r>
            <a:r>
              <a:rPr lang="ru-RU" sz="1600" dirty="0" err="1" smtClean="0">
                <a:solidFill>
                  <a:schemeClr val="tx2"/>
                </a:solidFill>
                <a:latin typeface="Cambria" pitchFamily="18" charset="0"/>
              </a:rPr>
              <a:t>поскребушки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Второй пирог – для Зайки, для Зайки – </a:t>
            </a:r>
            <a:r>
              <a:rPr lang="ru-RU" sz="1600" dirty="0" err="1" smtClean="0">
                <a:solidFill>
                  <a:schemeClr val="tx2"/>
                </a:solidFill>
                <a:latin typeface="Cambria" pitchFamily="18" charset="0"/>
              </a:rPr>
              <a:t>побегайки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Третий – на тарелочке – хлопотунье Белочке…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Скороговорки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Ворона вороне на день рожденья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Прислала 3 ведра варенья.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Прилетела вся родня, варенье съели за 3 дня!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Пословицы и поговорки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Один ум хорошо, а два лучше.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Заблудился в трёх соснах.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Семь пятниц на неделе</a:t>
            </a:r>
            <a:r>
              <a:rPr lang="ru-RU" sz="1600" dirty="0" smtClean="0">
                <a:solidFill>
                  <a:schemeClr val="tx2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Загадки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Вот так чудо! Ну-ка, ну-ка</a:t>
            </a:r>
            <a:r>
              <a:rPr lang="ru-RU" sz="1600" dirty="0" smtClean="0">
                <a:latin typeface="Cambria" pitchFamily="18" charset="0"/>
              </a:rPr>
              <a:t>,                                               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Не похож я на пятак,                                        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Ты получше посмотри –                                                    Не похож на рублик.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Это вроде бы и буква,                                                         Круглый я, да не </a:t>
            </a:r>
            <a:r>
              <a:rPr lang="ru-RU" sz="1600" dirty="0" err="1" smtClean="0">
                <a:solidFill>
                  <a:schemeClr val="tx2"/>
                </a:solidFill>
                <a:latin typeface="Cambria" pitchFamily="18" charset="0"/>
              </a:rPr>
              <a:t>дурак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,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Но ещё и цифра …   (три).                                                  С дыркой, но не бублик… (ноль)</a:t>
            </a:r>
          </a:p>
          <a:p>
            <a:pPr>
              <a:buNone/>
            </a:pPr>
            <a:endParaRPr lang="ru-RU" sz="1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sz="1400" dirty="0"/>
          </a:p>
        </p:txBody>
      </p:sp>
      <p:pic>
        <p:nvPicPr>
          <p:cNvPr id="4" name="Picture 14" descr="Картинки по запросу зайчик анимац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980728"/>
            <a:ext cx="3816424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Пословицы, поговорки, загадки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»Легкий счет»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5114987" cy="277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4" r="13620" b="8077"/>
          <a:stretch/>
        </p:blipFill>
        <p:spPr bwMode="auto">
          <a:xfrm>
            <a:off x="3779911" y="3789040"/>
            <a:ext cx="512861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1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ru-RU" sz="1600" u="sng" dirty="0" smtClean="0">
              <a:solidFill>
                <a:srgbClr val="FF0000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Стихотворные задачки: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Было 8 черепах, 8 костяных рубах.                   На крыльце сидит щенок,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Черепахи веселились.                                              Греет свой пушистый бок.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Две из них в песок зарылись.                               Прибежал еще один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Сколько их осталось здесь?                                   И уселся рядом с ним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Было 8 – стало 6 .                                                        Сколько стало щенят?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Физкультминутки: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1, 2 – выше голова,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3, 4 – руки шире.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5, 6 – тихо сесть,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7, 8 – лень отбросим.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Пальчиковые игры: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«Кулачок»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Как </a:t>
            </a:r>
            <a:r>
              <a:rPr lang="ru-RU" sz="1600" dirty="0" err="1" smtClean="0">
                <a:solidFill>
                  <a:schemeClr val="tx2"/>
                </a:solidFill>
              </a:rPr>
              <a:t>фасолинки</a:t>
            </a:r>
            <a:r>
              <a:rPr lang="ru-RU" sz="1600" dirty="0" smtClean="0">
                <a:solidFill>
                  <a:schemeClr val="tx2"/>
                </a:solidFill>
              </a:rPr>
              <a:t> в стручке, наши пальцы в кулачке.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Кулачки мы разгибаем и </a:t>
            </a:r>
            <a:r>
              <a:rPr lang="ru-RU" sz="1600" dirty="0" err="1" smtClean="0">
                <a:solidFill>
                  <a:schemeClr val="tx2"/>
                </a:solidFill>
              </a:rPr>
              <a:t>фасольки</a:t>
            </a:r>
            <a:r>
              <a:rPr lang="ru-RU" sz="1600" dirty="0" smtClean="0">
                <a:solidFill>
                  <a:schemeClr val="tx2"/>
                </a:solidFill>
              </a:rPr>
              <a:t> рассыпаем.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1, 2, 3, 4, 5 – собираем все опять.</a:t>
            </a:r>
          </a:p>
          <a:p>
            <a:pPr>
              <a:buNone/>
            </a:pPr>
            <a:endParaRPr lang="ru-RU" sz="1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sz="1400" dirty="0" smtClean="0">
              <a:latin typeface="Cambria" pitchFamily="18" charset="0"/>
            </a:endParaRP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Придумывание и решение задач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4" t="-7343" r="18800" b="7343"/>
          <a:stretch/>
        </p:blipFill>
        <p:spPr bwMode="auto">
          <a:xfrm>
            <a:off x="1403648" y="3068960"/>
            <a:ext cx="4085589" cy="32659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3"/>
          <a:stretch/>
        </p:blipFill>
        <p:spPr bwMode="auto">
          <a:xfrm>
            <a:off x="323527" y="908719"/>
            <a:ext cx="3528393" cy="2470753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68954"/>
            <a:ext cx="2490589" cy="297383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717033"/>
            <a:ext cx="1984177" cy="2808312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39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игры, физкультминутки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52103"/>
            <a:ext cx="3312368" cy="216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1"/>
          <a:stretch/>
        </p:blipFill>
        <p:spPr bwMode="auto">
          <a:xfrm>
            <a:off x="4860032" y="1339255"/>
            <a:ext cx="3401566" cy="218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206" y="3718148"/>
            <a:ext cx="3707652" cy="2462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39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  <a:latin typeface="Cambria" pitchFamily="18" charset="0"/>
              </a:rPr>
              <a:t>Обучение использованию в своей речи математических терминов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  <a:latin typeface="Cambria" pitchFamily="18" charset="0"/>
              </a:rPr>
              <a:t>Названия геометрических фигур (круг, квадрат, треугольник, прямоугольник, овал, ромб…)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Жили – были 3 подружки в разных домиках своих.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3 весёлых хохотушки – точками все звали их.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Между этими домами реки длинные текли.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Точки очень не хотели ножки промочить свои.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И тогда они решили между домика взять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И мосты большие сделать, чтобы в гости прибегать.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Мост с мостом соединился – треугольник получился.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</a:rPr>
              <a:t>Элементов фигур (угол, сторона, вершина)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</a:rPr>
              <a:t> Вычислительных действий (прибавить, вычесть, получится, равно, количество, цифра, число и т.д.)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Минус грустный оттого,                      Проживают в трудной книжке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Что пугаются его…                                Хитроумные братишки.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Всякий понимает:                                 Десять их, но братья эти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Минус отнимает.                                   Сосчитают всё на свете … цифры.</a:t>
            </a:r>
          </a:p>
          <a:p>
            <a:pPr>
              <a:buFont typeface="Wingdings" pitchFamily="2" charset="2"/>
              <a:buChar char="Ø"/>
            </a:pPr>
            <a:endParaRPr lang="ru-RU" sz="1600" u="sng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348880"/>
            <a:ext cx="352839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геометрических фигур (круг, квадрат, треугольник, прямоугольник, овал,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ромб, куб, шар…)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3"/>
          <a:stretch/>
        </p:blipFill>
        <p:spPr bwMode="auto">
          <a:xfrm>
            <a:off x="611560" y="2132856"/>
            <a:ext cx="1605855" cy="217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" b="8142"/>
          <a:stretch/>
        </p:blipFill>
        <p:spPr bwMode="auto">
          <a:xfrm>
            <a:off x="2848991" y="1287365"/>
            <a:ext cx="2259433" cy="281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76872"/>
            <a:ext cx="3312368" cy="236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09120"/>
            <a:ext cx="2780951" cy="197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33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Вычислительных действий (прибавить, вычесть, получится, равно, количество, цифра, число и т.д.)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85322"/>
            <a:ext cx="4536504" cy="305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052440" cy="282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61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Пространственных отношений (верх - низ, впереди - сзади, налево – направо, рядом – далеко и т.д.)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У меня есть две бабули: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Баба Рая, баба Юля.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Чтоб увидеть бабу Раю,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Надо ехать на трамвае,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А потом пешком по парку,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А потом свернуть под арку.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В общем, очень далеко.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Очень близко – баба Юля,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Вот передо мной на стуле.</a:t>
            </a:r>
          </a:p>
          <a:p>
            <a:pPr>
              <a:buFont typeface="Wingdings" pitchFamily="2" charset="2"/>
              <a:buChar char="Ø"/>
            </a:pPr>
            <a:r>
              <a:rPr lang="ru-RU" sz="1600" u="sng" dirty="0" smtClean="0">
                <a:solidFill>
                  <a:srgbClr val="FF0000"/>
                </a:solidFill>
              </a:rPr>
              <a:t>Сравнительных действий (больше – меньше, длиннее – короче, выше – ниже, шире – уже, толще – тоньше и д.р.)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Если правая рука справа, то левая рука … (слева)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Если стол выше стула, то стул … (Ниже стола)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Если два больше одного, то один… (меньше двух)</a:t>
            </a:r>
          </a:p>
          <a:p>
            <a:pPr>
              <a:buNone/>
            </a:pPr>
            <a:endParaRPr lang="ru-RU" sz="1400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4" name="Содержимое 3" descr="буратино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259228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016224"/>
          </a:xfrm>
        </p:spPr>
        <p:txBody>
          <a:bodyPr/>
          <a:lstStyle/>
          <a:p>
            <a:pPr marL="342900" lvl="0" indent="-342900" algn="l"/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b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Человеческий разум является математическим: он стремится к точности, к измерению, к сравнению. ...Без математического воспитания и образования невозможно ни понять прогресс нашей эпохи, ни принять в нём участие» </a:t>
            </a:r>
            <a:b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                                                М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ru-RU" altLang="ru-RU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Монтессори</a:t>
            </a:r>
            <a: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C:\Users\1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3284984"/>
            <a:ext cx="4657725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5515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Пространственных отношений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52" y="1223591"/>
            <a:ext cx="3897193" cy="2189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4526" y="1509218"/>
            <a:ext cx="2735262" cy="216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50" y="3933056"/>
            <a:ext cx="2598838" cy="260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1"/>
            <a:ext cx="3312368" cy="242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06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Сравнительных действий 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458949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38"/>
          <a:stretch/>
        </p:blipFill>
        <p:spPr bwMode="auto">
          <a:xfrm>
            <a:off x="611560" y="3140968"/>
            <a:ext cx="2592288" cy="3198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8303"/>
            <a:ext cx="3989734" cy="296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8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E:\математика\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640960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405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Этапы работа по активизации речевой деятельности на занятиях по формированию элементарных математических представлений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endParaRPr lang="ru-RU" sz="1600" dirty="0" smtClean="0">
              <a:solidFill>
                <a:schemeClr val="tx2"/>
              </a:solidFill>
              <a:latin typeface="Cambr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Обследовательские действия;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Ориентировка на плоскости;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Развитие </a:t>
            </a:r>
            <a:r>
              <a:rPr lang="ru-RU" sz="1600" dirty="0" err="1" smtClean="0">
                <a:solidFill>
                  <a:schemeClr val="tx2"/>
                </a:solidFill>
                <a:latin typeface="Cambria" pitchFamily="18" charset="0"/>
              </a:rPr>
              <a:t>аналитико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–синтетической деятельности, внимания, памяти, развития моторики, умения ориентироваться в пространстве;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Развитие воображения;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Закрепление образа цифры;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Чтение стихов про цифры;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Создание из детских рисунков коллажа математического содержания;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Придумывание сказок и рассказов;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Русские народные и литературные сказки;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Творческие игровые задания «Волшебные очки», «Угадай по описанию»,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«Да или нет», «Раньше – позже», проблемные ситуации «Волшебник обратного времени»;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/>
                </a:solidFill>
              </a:rPr>
              <a:t>Экскурсии.</a:t>
            </a:r>
            <a:endParaRPr lang="ru-RU" sz="1600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/>
          <a:lstStyle/>
          <a:p>
            <a:pPr algn="ctr">
              <a:buNone/>
            </a:pPr>
            <a:endParaRPr lang="ru-RU" sz="7200" i="1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7200" i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СПАСИБО </a:t>
            </a:r>
          </a:p>
          <a:p>
            <a:pPr algn="ctr">
              <a:buNone/>
            </a:pPr>
            <a:r>
              <a:rPr lang="ru-RU" sz="7200" i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ЗА </a:t>
            </a:r>
          </a:p>
          <a:p>
            <a:pPr algn="ctr">
              <a:buNone/>
            </a:pPr>
            <a:r>
              <a:rPr lang="ru-RU" sz="7200" i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ВНИМАНИЕ!</a:t>
            </a:r>
            <a:endParaRPr lang="ru-RU" sz="7200" i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16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«</a:t>
            </a:r>
            <a:r>
              <a:rPr lang="ru-RU" sz="2800" b="1" dirty="0">
                <a:solidFill>
                  <a:schemeClr val="tx2"/>
                </a:solidFill>
              </a:rPr>
              <a:t>Активизация речевой деятельности на занятиях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</a:rPr>
              <a:t>по формированию элементарных математических представлений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</a:rPr>
              <a:t>в подготовительной к школе группе компенсирующей направленности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</a:rPr>
              <a:t>для детей нарушениями речи»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79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56992"/>
            <a:ext cx="6264696" cy="259228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Цель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chemeClr val="tx2"/>
                </a:solidFill>
              </a:rPr>
              <a:t>Развитие математических представлений детей старшего возраста средствами малых фольклорных форм, сказок и художественного слова.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16706"/>
            <a:ext cx="3831583" cy="245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11982"/>
            <a:ext cx="4250746" cy="2819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079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Задачи по активизации речевой деятельности на занятиях по ФЭМП: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endParaRPr lang="ru-RU" sz="2000" dirty="0" smtClean="0">
              <a:solidFill>
                <a:schemeClr val="tx2"/>
              </a:solidFill>
              <a:latin typeface="Cambria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dirty="0">
              <a:solidFill>
                <a:schemeClr val="tx2"/>
              </a:solidFill>
              <a:latin typeface="Cambria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Формирование прочных знаний по всем разделам элементарной математики (количество и счет, форма и величина, ориентировка в пространстве и на плоскости, ориентировка во времени) в соответствии с программой.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Обогащение и активизация словарного запаса детей, используя в работе разнообразный речевой материал, фольклор.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Обучение использованию в своей речи математических терминов в соответствии с программным материалом.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Активизирование умственной деятельности детей.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  <a:latin typeface="Cambria" pitchFamily="18" charset="0"/>
              </a:rPr>
              <a:t> Развитие внимания, памяти, воображения, мышления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Font typeface="Wingdings" pitchFamily="2" charset="2"/>
              <a:buChar char="ü"/>
            </a:pPr>
            <a:endParaRPr lang="ru-RU" sz="1600" dirty="0" smtClean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04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Планируемые результаты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272808" cy="230425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Предполагается, что </a:t>
            </a:r>
            <a:r>
              <a:rPr lang="ru-RU" sz="2000" dirty="0">
                <a:solidFill>
                  <a:schemeClr val="tx2"/>
                </a:solidFill>
              </a:rPr>
              <a:t>использование малых фольклорных форм, сказок и художественного </a:t>
            </a:r>
            <a:r>
              <a:rPr lang="ru-RU" sz="2000" dirty="0" smtClean="0">
                <a:solidFill>
                  <a:schemeClr val="tx2"/>
                </a:solidFill>
              </a:rPr>
              <a:t>слова в процессе обучения будет способствовать повышению уровня </a:t>
            </a:r>
            <a:r>
              <a:rPr lang="ru-RU" sz="2000" dirty="0" err="1" smtClean="0">
                <a:solidFill>
                  <a:schemeClr val="tx2"/>
                </a:solidFill>
              </a:rPr>
              <a:t>сформированности</a:t>
            </a:r>
            <a:r>
              <a:rPr lang="ru-RU" sz="2000" dirty="0" smtClean="0">
                <a:solidFill>
                  <a:schemeClr val="tx2"/>
                </a:solidFill>
              </a:rPr>
              <a:t> элементарных математических представлений, расширению </a:t>
            </a:r>
            <a:r>
              <a:rPr lang="ru-RU" sz="2000" dirty="0">
                <a:solidFill>
                  <a:schemeClr val="tx2"/>
                </a:solidFill>
              </a:rPr>
              <a:t>и </a:t>
            </a:r>
            <a:r>
              <a:rPr lang="ru-RU" sz="2000" dirty="0" smtClean="0">
                <a:solidFill>
                  <a:schemeClr val="tx2"/>
                </a:solidFill>
              </a:rPr>
              <a:t>обогащению </a:t>
            </a:r>
            <a:r>
              <a:rPr lang="ru-RU" sz="2000" dirty="0">
                <a:solidFill>
                  <a:schemeClr val="tx2"/>
                </a:solidFill>
              </a:rPr>
              <a:t>словаря и </a:t>
            </a:r>
            <a:r>
              <a:rPr lang="ru-RU" sz="2000" dirty="0" smtClean="0">
                <a:solidFill>
                  <a:schemeClr val="tx2"/>
                </a:solidFill>
              </a:rPr>
              <a:t>совершенствованию </a:t>
            </a:r>
            <a:r>
              <a:rPr lang="ru-RU" sz="2000" dirty="0">
                <a:solidFill>
                  <a:schemeClr val="tx2"/>
                </a:solidFill>
              </a:rPr>
              <a:t>связанной речи </a:t>
            </a:r>
            <a:r>
              <a:rPr lang="ru-RU" sz="2000" dirty="0" smtClean="0">
                <a:solidFill>
                  <a:schemeClr val="tx2"/>
                </a:solidFill>
              </a:rPr>
              <a:t>у дошкольников. 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4464495" cy="252028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58021" y="3489005"/>
            <a:ext cx="2599713" cy="3299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757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</a:t>
            </a: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Н.Е.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Веракса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«От рождения до школы»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Помораева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В.А.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элементарных математических представлений» Подготовительная к школе группа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Колесникова  «Развитие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математического мышления у детей 5-7 лет»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Фалькович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Л.П.барылкина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математических представлений» 4-7 лет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Т.И. Ерофеева «Математика для дошкольников»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Михайлова «Математика от 3 до 7».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В.В.Волина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«Праздник числа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Шаталова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математических загадок в детском саду»  1997, стр. 157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В.П.Аникин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 мудрости ступенька. О русских песнях, сказках, пословицах, загадках, народном языке. Очерки, - М.: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Дет.лит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1988г.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3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endParaRPr lang="ru-RU" sz="19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1900" b="1" dirty="0" smtClean="0">
                <a:solidFill>
                  <a:srgbClr val="7030A0"/>
                </a:solidFill>
              </a:rPr>
              <a:t>Обогащение и активизация словарного запаса детей, используя в работе разнообразный речевой материал, фольклор:</a:t>
            </a:r>
          </a:p>
          <a:p>
            <a:pPr algn="ctr">
              <a:buNone/>
            </a:pPr>
            <a:endParaRPr lang="ru-RU" sz="1900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Пословицы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err="1" smtClean="0">
                <a:solidFill>
                  <a:schemeClr val="tx2"/>
                </a:solidFill>
              </a:rPr>
              <a:t>Потешки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Прибаутки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Поговорки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Скороговорки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Считалки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Загадки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</a:rPr>
              <a:t>Сказки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4" name="Picture 2" descr="Картинки по запросу полян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5816" y="1983110"/>
            <a:ext cx="5904656" cy="381642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186766" cy="1071570"/>
          </a:xfrm>
        </p:spPr>
        <p:txBody>
          <a:bodyPr/>
          <a:lstStyle/>
          <a:p>
            <a:r>
              <a:rPr lang="ru-RU" sz="3200" dirty="0" smtClean="0">
                <a:latin typeface="Cambria" pitchFamily="18" charset="0"/>
              </a:rPr>
              <a:t/>
            </a:r>
            <a:br>
              <a:rPr lang="ru-RU" sz="3200" dirty="0" smtClean="0">
                <a:latin typeface="Cambria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Cambria" pitchFamily="18" charset="0"/>
              </a:rPr>
              <a:t>Методы  и приемы обогащения, активизации словарного запаса детей:</a:t>
            </a:r>
            <a:br>
              <a:rPr lang="ru-RU" sz="2800" b="1" dirty="0" smtClean="0">
                <a:solidFill>
                  <a:srgbClr val="7030A0"/>
                </a:solidFill>
                <a:latin typeface="Cambria" pitchFamily="18" charset="0"/>
              </a:rPr>
            </a:br>
            <a:endParaRPr lang="ru-RU" sz="2800" b="1" dirty="0" smtClean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/>
          <a:p>
            <a:pPr algn="ctr">
              <a:buAutoNum type="arabicPeriod"/>
            </a:pPr>
            <a:r>
              <a:rPr lang="ru-RU" sz="1600" b="1" i="1" dirty="0" smtClean="0">
                <a:latin typeface="Cambria" pitchFamily="18" charset="0"/>
              </a:rPr>
              <a:t>Закрепление названий чисел и порядка их следования в натуральном ряду .</a:t>
            </a:r>
          </a:p>
          <a:p>
            <a:pPr algn="ctr">
              <a:buNone/>
            </a:pPr>
            <a:endParaRPr lang="ru-RU" sz="1600" b="1" i="1" dirty="0" smtClean="0">
              <a:latin typeface="Cambria" pitchFamily="18" charset="0"/>
            </a:endParaRP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   </a:t>
            </a:r>
          </a:p>
          <a:p>
            <a:pPr algn="ctr">
              <a:buNone/>
            </a:pPr>
            <a:r>
              <a:rPr lang="ru-RU" sz="1600" dirty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        </a:t>
            </a:r>
          </a:p>
          <a:p>
            <a:pPr algn="ctr">
              <a:buNone/>
            </a:pPr>
            <a:r>
              <a:rPr lang="ru-RU" sz="1600" dirty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       Одна луна на небесах.	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Две стрелки ходят на часах.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Три - огонька у светофора.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Четыре - лапы у </a:t>
            </a:r>
            <a:r>
              <a:rPr lang="ru-RU" sz="1600" dirty="0" err="1" smtClean="0">
                <a:solidFill>
                  <a:schemeClr val="tx2"/>
                </a:solidFill>
                <a:latin typeface="Cambria" pitchFamily="18" charset="0"/>
              </a:rPr>
              <a:t>Трезора</a:t>
            </a: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Пять - пальцев на одной руке.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Шесть - быстрых лапок у жука.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Семь - дней у нас в неделе.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Есть восемь ног у паука, 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но девять дырочек в свирели.</a:t>
            </a:r>
          </a:p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  <a:latin typeface="Cambria" pitchFamily="18" charset="0"/>
              </a:rPr>
              <a:t>И десять пальцев на руках, на двух руках, в двух кулачках. </a:t>
            </a:r>
          </a:p>
          <a:p>
            <a:pPr algn="ctr">
              <a:buNone/>
            </a:pPr>
            <a:endParaRPr lang="ru-RU" sz="1400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5" name="Picture 2" descr="C:\Users\1\Desktop\1(5)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749" y="2276872"/>
            <a:ext cx="28083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791</TotalTime>
  <Words>1073</Words>
  <Application>Microsoft Office PowerPoint</Application>
  <PresentationFormat>Экран (4:3)</PresentationFormat>
  <Paragraphs>165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математика</vt:lpstr>
      <vt:lpstr>Презентация PowerPoint</vt:lpstr>
      <vt:lpstr>       «Человеческий разум является математическим: он стремится к точности, к измерению, к сравнению. ...Без математического воспитания и образования невозможно ни понять прогресс нашей эпохи, ни принять в нём участие»                                                                                                М. Монтессори </vt:lpstr>
      <vt:lpstr>Тема</vt:lpstr>
      <vt:lpstr>  Цель Развитие математических представлений детей старшего возраста средствами малых фольклорных форм, сказок и художественного слова.</vt:lpstr>
      <vt:lpstr>  Задачи по активизации речевой деятельности на занятиях по ФЭМП:</vt:lpstr>
      <vt:lpstr>Планируемые результаты</vt:lpstr>
      <vt:lpstr>Используемая литература</vt:lpstr>
      <vt:lpstr>Презентация PowerPoint</vt:lpstr>
      <vt:lpstr> Методы  и приемы обогащения, активизации словарного запаса детей: </vt:lpstr>
      <vt:lpstr>Закрепление названий чисел и порядка их следования в натуральном ряду .</vt:lpstr>
      <vt:lpstr>Презентация PowerPoint</vt:lpstr>
      <vt:lpstr>  Пословицы, поговорки, загадки  (дидактическая игра »Легкий счет»)  </vt:lpstr>
      <vt:lpstr>Презентация PowerPoint</vt:lpstr>
      <vt:lpstr>Придумывание и решение задач</vt:lpstr>
      <vt:lpstr>Пальчиковые игры, физкультминутки</vt:lpstr>
      <vt:lpstr>Обучение использованию в своей речи математических терминов</vt:lpstr>
      <vt:lpstr>Названия геометрических фигур (круг, квадрат, треугольник, прямоугольник, овал, ромб, куб, шар…)</vt:lpstr>
      <vt:lpstr> Вычислительных действий (прибавить, вычесть, получится, равно, количество, цифра, число и т.д.) </vt:lpstr>
      <vt:lpstr>Презентация PowerPoint</vt:lpstr>
      <vt:lpstr>Пространственных отношений </vt:lpstr>
      <vt:lpstr>Сравнительных действий </vt:lpstr>
      <vt:lpstr>сказки</vt:lpstr>
      <vt:lpstr>Этапы работа по активизации речевой деятельности на занятиях по формированию элементарных математических представлений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Надежда</cp:lastModifiedBy>
  <cp:revision>71</cp:revision>
  <dcterms:created xsi:type="dcterms:W3CDTF">2014-11-14T20:11:12Z</dcterms:created>
  <dcterms:modified xsi:type="dcterms:W3CDTF">2021-09-11T10:54:30Z</dcterms:modified>
</cp:coreProperties>
</file>