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3" r:id="rId2"/>
    <p:sldId id="276" r:id="rId3"/>
    <p:sldId id="264" r:id="rId4"/>
    <p:sldId id="258" r:id="rId5"/>
    <p:sldId id="259" r:id="rId6"/>
    <p:sldId id="260" r:id="rId7"/>
    <p:sldId id="261" r:id="rId8"/>
    <p:sldId id="262" r:id="rId9"/>
    <p:sldId id="277" r:id="rId10"/>
    <p:sldId id="266" r:id="rId11"/>
    <p:sldId id="267" r:id="rId12"/>
    <p:sldId id="268" r:id="rId13"/>
    <p:sldId id="270" r:id="rId14"/>
    <p:sldId id="269" r:id="rId15"/>
    <p:sldId id="271" r:id="rId16"/>
    <p:sldId id="274" r:id="rId17"/>
    <p:sldId id="273" r:id="rId18"/>
    <p:sldId id="278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A62D55-D3F3-4DB4-A81D-72557C700F56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C79717-B5CD-46A7-9DC3-583819A92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974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34C2EF-C717-460C-BBB1-00AF00F05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86E512C-412A-4DE4-B631-71E9FF55C3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5E8A8F9-05A1-4190-B163-AE99667FB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7F23-C3B8-429C-B5AF-9BF0B06F11B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09F92C0-5243-4B6E-BE37-0F187B986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C264FD4-A004-4252-9992-7C9BA0190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59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DE5C4FA-4AA2-4AB8-8310-0280F58E9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35BBC3C-8AEF-4F7B-9EB4-2A02E50EA9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BE3DA17-ACC9-42F0-AD89-413A8EA76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7F23-C3B8-429C-B5AF-9BF0B06F11B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C0CC2FA-FAF1-4BFD-AC02-E4DE89E71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B14834F-345F-49E9-A985-B590B4602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08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CF668E6C-0912-4402-9387-C7297A73DD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9F4B7658-72C5-49DA-A5DA-3291BF472C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B2AC2FB-270A-4F07-AF20-44107C95C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7F23-C3B8-429C-B5AF-9BF0B06F11B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64A2F05-9026-40AE-B968-C614FF361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8D3B3B1-362E-40A1-87CF-596C04351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43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AB1CD55-4BD2-4FCA-A77B-02BB210EC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EA22BF2-C56C-409B-8876-33F45D6A08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EAB192D-4915-4700-B813-2449DDFED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7F23-C3B8-429C-B5AF-9BF0B06F11B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0F4B988-2391-4164-BFF5-DE32F5DB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14B471C-44D2-4F92-9D55-7B6319A5D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585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7B3F61B-510D-413A-9B3D-3CEE8BC7B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1E6F09B-1021-486C-9F8D-21F8B18646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3A2A609-B788-48FA-A979-B654AD5D7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7F23-C3B8-429C-B5AF-9BF0B06F11B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1ADBAC7-7958-4E7B-8B35-4DC96CEF4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EC8E711-5295-407C-85CF-6551CA6F9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64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CB98AB4-C5C0-43F2-8FB4-784A06DF0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EC3B40D-C05B-4E02-8207-40379853D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57040B7-C12E-412A-AE39-108DD96EE5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412B53C-23E7-4F49-B9FE-F2D6C7559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7F23-C3B8-429C-B5AF-9BF0B06F11B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8D80D60-9248-4584-A159-14445F7BA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D095926-0C8D-4439-802A-3F175CAA6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06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4BF903-749E-402C-B5D0-CD9339A2B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5A88407-9274-49DA-BFEE-6FAB108EB5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713C38A-17FD-4FBF-AAC1-CEA0E47CCB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2F40A1F8-849B-4892-8313-CB758B4E43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2978127E-B6CA-4C09-B73D-6984E00573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6F7B7E5-6B58-43BA-9D5A-AAE7230CC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7F23-C3B8-429C-B5AF-9BF0B06F11B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9BD2ED7C-78DF-4486-A226-19F345EDE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EAA0CD28-B059-43EA-915D-AE724E1DA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7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45FED59-B535-4517-82C3-69DEE9486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5E866EFD-0D73-4F9A-BB4A-E525D1326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7F23-C3B8-429C-B5AF-9BF0B06F11B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AA366C2-88C4-49EC-BA3E-1FE45B823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F1D9D4A-38F5-4150-B49C-497E88D91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0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FE93A07F-4B8F-455E-AD56-E1363B068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7F23-C3B8-429C-B5AF-9BF0B06F11B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5897B8D2-B587-4BE7-8C81-A4FC47723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268BA24-2C71-44D3-AD8F-309D0BCB3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78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15B8B2-87D6-4726-BB93-EF226D2C1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33A85EB-C11A-42B9-B26A-A430474AD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9500826-ACFE-4AB7-83DE-4B82259321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B155CE9-C3CE-49C0-A186-FF017DBD5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7F23-C3B8-429C-B5AF-9BF0B06F11B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38BF741-E7A8-4012-B2C4-88961DE02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C69D7FC-3C0F-4EE9-944A-CFAB2BA7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8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313E3D4-F397-436A-9512-7124FBDC9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4EE1CE8-1D78-4ADF-8ADE-062235BAAD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33C4246-48BB-4835-BA8B-867C7A2FE6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FBDCE03-FA41-4A6E-8BC3-B134699A4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7F23-C3B8-429C-B5AF-9BF0B06F11B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57B4697-7901-45AC-BBFB-A6E6F4277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AE9DFA1-E241-42F8-AEA9-24D6F9525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78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A7CE1D2-0B09-41A3-B030-113745841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9A7494E-B5FB-46F5-9C35-17815040A9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06F222-F671-47AF-B0A2-D9B3256A11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37F23-C3B8-429C-B5AF-9BF0B06F11B7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EF14714-CC09-4409-99B4-626706629D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8F916BB-D8D6-470C-8B45-47ECF77EED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999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30EA6DBE-2518-4E69-AA25-B797EF91EE6C}"/>
              </a:ext>
            </a:extLst>
          </p:cNvPr>
          <p:cNvGrpSpPr/>
          <p:nvPr/>
        </p:nvGrpSpPr>
        <p:grpSpPr>
          <a:xfrm>
            <a:off x="-90056" y="0"/>
            <a:ext cx="12282056" cy="6858000"/>
            <a:chOff x="-90056" y="0"/>
            <a:chExt cx="12282056" cy="6858000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xmlns="" id="{287C7400-77F5-49CB-9641-406D77069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1884217" y="203699"/>
              <a:ext cx="987829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400" b="1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Танцевальный марафон </a:t>
              </a:r>
            </a:p>
            <a:p>
              <a:pPr algn="ctr"/>
              <a:r>
                <a:rPr lang="ru-RU" sz="5400" b="1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</a:t>
              </a:r>
              <a:r>
                <a:rPr lang="en-US" sz="5400" b="1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Only Dancing</a:t>
              </a:r>
              <a:r>
                <a:rPr lang="ru-RU" sz="5400" b="1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sz="5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0056" y="2479964"/>
              <a:ext cx="4378035" cy="437803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42444">
              <a:off x="3592224" y="1398010"/>
              <a:ext cx="6064394" cy="4810310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5767221" y="6350075"/>
            <a:ext cx="62622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хореографический ансамбль «Реверанс»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80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8426" y="0"/>
            <a:ext cx="12192000" cy="6858000"/>
            <a:chOff x="-8426" y="0"/>
            <a:chExt cx="12192000" cy="6858000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xmlns="" id="{287C7400-77F5-49CB-9641-406D77069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26" y="0"/>
              <a:ext cx="12192000" cy="6858000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437" y="2521527"/>
              <a:ext cx="4555053" cy="346331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" name="TextBox 2"/>
            <p:cNvSpPr txBox="1"/>
            <p:nvPr/>
          </p:nvSpPr>
          <p:spPr>
            <a:xfrm>
              <a:off x="5223163" y="692728"/>
              <a:ext cx="6483927" cy="329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AutoNum type="arabicPeriod"/>
              </a:pPr>
              <a:r>
                <a: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Международный день танца?</a:t>
              </a:r>
            </a:p>
            <a:p>
              <a:endParaRPr lang="ru-RU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а) 30 декабря</a:t>
              </a:r>
            </a:p>
            <a:p>
              <a:pPr>
                <a:lnSpc>
                  <a:spcPct val="150000"/>
                </a:lnSpc>
              </a:pP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б) 29 апреля</a:t>
              </a:r>
            </a:p>
            <a:p>
              <a:pPr>
                <a:lnSpc>
                  <a:spcPct val="150000"/>
                </a:lnSpc>
              </a:pP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в) 28 мая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016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-8426" y="0"/>
            <a:ext cx="12192000" cy="6858000"/>
            <a:chOff x="-8426" y="0"/>
            <a:chExt cx="12192000" cy="6858000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xmlns="" id="{287C7400-77F5-49CB-9641-406D77069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26" y="0"/>
              <a:ext cx="12192000" cy="6858000"/>
            </a:xfrm>
            <a:prstGeom prst="rect">
              <a:avLst/>
            </a:prstGeom>
          </p:spPr>
        </p:pic>
        <p:sp>
          <p:nvSpPr>
            <p:cNvPr id="4" name="Прямоугольник 3"/>
            <p:cNvSpPr/>
            <p:nvPr/>
          </p:nvSpPr>
          <p:spPr>
            <a:xfrm>
              <a:off x="5846618" y="463573"/>
              <a:ext cx="5860473" cy="310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Bef>
                  <a:spcPct val="20000"/>
                </a:spcBef>
                <a:spcAft>
                  <a:spcPts val="300"/>
                </a:spcAft>
                <a:buClr>
                  <a:srgbClr val="F14124">
                    <a:lumMod val="75000"/>
                  </a:srgbClr>
                </a:buClr>
                <a:buSzPct val="130000"/>
              </a:pPr>
              <a:r>
                <a: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2. Обувь балерины?</a:t>
              </a:r>
            </a:p>
            <a:p>
              <a:pPr lvl="0">
                <a:spcBef>
                  <a:spcPct val="20000"/>
                </a:spcBef>
                <a:spcAft>
                  <a:spcPts val="300"/>
                </a:spcAft>
                <a:buClr>
                  <a:srgbClr val="F14124">
                    <a:lumMod val="75000"/>
                  </a:srgbClr>
                </a:buClr>
                <a:buSzPct val="130000"/>
              </a:pP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а) Балетки</a:t>
              </a:r>
            </a:p>
            <a:p>
              <a:pPr lvl="0">
                <a:spcBef>
                  <a:spcPct val="20000"/>
                </a:spcBef>
                <a:spcAft>
                  <a:spcPts val="300"/>
                </a:spcAft>
                <a:buClr>
                  <a:srgbClr val="F14124">
                    <a:lumMod val="75000"/>
                  </a:srgbClr>
                </a:buClr>
                <a:buSzPct val="130000"/>
              </a:pP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б) </a:t>
              </a:r>
              <a:r>
                <a:rPr lang="ru-RU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Джазовки</a:t>
              </a:r>
              <a:endParaRPr lang="ru-RU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>
                <a:spcBef>
                  <a:spcPct val="20000"/>
                </a:spcBef>
                <a:spcAft>
                  <a:spcPts val="300"/>
                </a:spcAft>
                <a:buClr>
                  <a:srgbClr val="F14124">
                    <a:lumMod val="75000"/>
                  </a:srgbClr>
                </a:buClr>
                <a:buSzPct val="130000"/>
              </a:pP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в) Пуанты</a:t>
              </a:r>
            </a:p>
            <a:p>
              <a:pPr lvl="0">
                <a:spcBef>
                  <a:spcPct val="20000"/>
                </a:spcBef>
                <a:spcAft>
                  <a:spcPts val="300"/>
                </a:spcAft>
                <a:buClr>
                  <a:srgbClr val="F14124">
                    <a:lumMod val="75000"/>
                  </a:srgbClr>
                </a:buClr>
                <a:buSzPct val="130000"/>
              </a:pPr>
              <a:endParaRPr lang="ru-RU" sz="3200" dirty="0">
                <a:solidFill>
                  <a:srgbClr val="211181"/>
                </a:solidFill>
                <a:latin typeface="Trebuchet MS"/>
              </a:endParaRPr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73" b="7173"/>
            <a:stretch>
              <a:fillRect/>
            </a:stretch>
          </p:blipFill>
          <p:spPr>
            <a:xfrm>
              <a:off x="1584846" y="1681069"/>
              <a:ext cx="3957527" cy="4052733"/>
            </a:xfrm>
            <a:prstGeom prst="roundRect">
              <a:avLst>
                <a:gd name="adj" fmla="val 15318"/>
              </a:avLst>
            </a:prstGeom>
          </p:spPr>
        </p:pic>
      </p:grpSp>
    </p:spTree>
    <p:extLst>
      <p:ext uri="{BB962C8B-B14F-4D97-AF65-F5344CB8AC3E}">
        <p14:creationId xmlns:p14="http://schemas.microsoft.com/office/powerpoint/2010/main" val="339857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-8426" y="0"/>
            <a:ext cx="12192000" cy="6858000"/>
            <a:chOff x="-8426" y="0"/>
            <a:chExt cx="12192000" cy="6858000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xmlns="" id="{287C7400-77F5-49CB-9641-406D77069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26" y="0"/>
              <a:ext cx="12192000" cy="6858000"/>
            </a:xfrm>
            <a:prstGeom prst="rect">
              <a:avLst/>
            </a:prstGeom>
          </p:spPr>
        </p:pic>
        <p:sp>
          <p:nvSpPr>
            <p:cNvPr id="4" name="Прямоугольник 3"/>
            <p:cNvSpPr/>
            <p:nvPr/>
          </p:nvSpPr>
          <p:spPr>
            <a:xfrm>
              <a:off x="4073236" y="727822"/>
              <a:ext cx="6941127" cy="2472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" lvl="0">
                <a:spcBef>
                  <a:spcPct val="20000"/>
                </a:spcBef>
                <a:spcAft>
                  <a:spcPts val="300"/>
                </a:spcAft>
                <a:buClr>
                  <a:srgbClr val="F14124">
                    <a:lumMod val="75000"/>
                  </a:srgbClr>
                </a:buClr>
                <a:buSzPct val="130000"/>
              </a:pPr>
              <a:r>
                <a: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3. Назовите богиню танца:</a:t>
              </a:r>
            </a:p>
            <a:p>
              <a:pPr marL="45720" lvl="0">
                <a:spcBef>
                  <a:spcPct val="20000"/>
                </a:spcBef>
                <a:spcAft>
                  <a:spcPts val="300"/>
                </a:spcAft>
                <a:buClr>
                  <a:srgbClr val="F14124">
                    <a:lumMod val="75000"/>
                  </a:srgbClr>
                </a:buClr>
                <a:buSzPct val="130000"/>
              </a:pP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а) Майя Плисецкая</a:t>
              </a:r>
            </a:p>
            <a:p>
              <a:pPr marL="45720" lvl="0">
                <a:spcBef>
                  <a:spcPct val="20000"/>
                </a:spcBef>
                <a:spcAft>
                  <a:spcPts val="300"/>
                </a:spcAft>
                <a:buClr>
                  <a:srgbClr val="F14124">
                    <a:lumMod val="75000"/>
                  </a:srgbClr>
                </a:buClr>
                <a:buSzPct val="130000"/>
              </a:pP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б) Айседора Дункан</a:t>
              </a:r>
            </a:p>
            <a:p>
              <a:pPr marL="45720" lvl="0">
                <a:spcBef>
                  <a:spcPct val="20000"/>
                </a:spcBef>
                <a:spcAft>
                  <a:spcPts val="300"/>
                </a:spcAft>
                <a:buClr>
                  <a:srgbClr val="F14124">
                    <a:lumMod val="75000"/>
                  </a:srgbClr>
                </a:buClr>
                <a:buSzPct val="130000"/>
              </a:pP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в) Терпсихора</a:t>
              </a:r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3264" y="2576947"/>
              <a:ext cx="2818299" cy="394854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223120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8426" y="0"/>
            <a:ext cx="12192000" cy="6858000"/>
            <a:chOff x="-8426" y="0"/>
            <a:chExt cx="12192000" cy="6858000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xmlns="" id="{287C7400-77F5-49CB-9641-406D77069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26" y="0"/>
              <a:ext cx="12192000" cy="6858000"/>
            </a:xfrm>
            <a:prstGeom prst="rect">
              <a:avLst/>
            </a:prstGeom>
          </p:spPr>
        </p:pic>
        <p:sp>
          <p:nvSpPr>
            <p:cNvPr id="3" name="Прямоугольник 2"/>
            <p:cNvSpPr/>
            <p:nvPr/>
          </p:nvSpPr>
          <p:spPr>
            <a:xfrm>
              <a:off x="4461164" y="425155"/>
              <a:ext cx="7453745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4.</a:t>
              </a:r>
              <a:r>
                <a:rPr kumimoji="0" lang="ru-RU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4E67C8">
                      <a:lumMod val="75000"/>
                    </a:srgbClr>
                  </a:solidFill>
                  <a:effectLst/>
                  <a:uLnTx/>
                  <a:uFillTx/>
                  <a:latin typeface="Trebuchet MS"/>
                  <a:ea typeface="+mj-ea"/>
                  <a:cs typeface="+mj-cs"/>
                </a:rPr>
                <a:t> </a:t>
              </a:r>
              <a:r>
                <a: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Как называется балетная юбка?</a:t>
              </a:r>
              <a:br>
                <a: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</a:t>
              </a: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а) Пачка</a:t>
              </a:r>
              <a:b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б) Зонтик</a:t>
              </a:r>
              <a:b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в) Карандаш</a:t>
              </a:r>
            </a:p>
          </p:txBody>
        </p:sp>
        <p:pic>
          <p:nvPicPr>
            <p:cNvPr id="4" name="Picture 2" descr="C:\Users\rvn\Desktop\unnamed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394" y="2985833"/>
              <a:ext cx="3866653" cy="309634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27011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-8426" y="0"/>
            <a:ext cx="12192000" cy="6858000"/>
            <a:chOff x="-8426" y="0"/>
            <a:chExt cx="12192000" cy="6858000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xmlns="" id="{287C7400-77F5-49CB-9641-406D77069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26" y="0"/>
              <a:ext cx="12192000" cy="6858000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66384">
              <a:off x="1184126" y="2568099"/>
              <a:ext cx="4765961" cy="306933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6" name="TextBox 5"/>
            <p:cNvSpPr txBox="1"/>
            <p:nvPr/>
          </p:nvSpPr>
          <p:spPr>
            <a:xfrm>
              <a:off x="2786743" y="396616"/>
              <a:ext cx="9179118" cy="3139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5. Как называется зажигательный латиноамериканский танец?</a:t>
              </a:r>
              <a:br>
                <a: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        </a:t>
              </a:r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а) Лампада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                   б) Ламбада</a:t>
              </a:r>
              <a:b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                             в) Лямбда 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                                      г) Баланда</a:t>
              </a:r>
            </a:p>
            <a:p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241233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-8426" y="0"/>
            <a:ext cx="12192000" cy="6858000"/>
            <a:chOff x="-8426" y="0"/>
            <a:chExt cx="12192000" cy="6858000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xmlns="" id="{287C7400-77F5-49CB-9641-406D77069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26" y="0"/>
              <a:ext cx="12192000" cy="6858000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01788">
              <a:off x="1362264" y="2279026"/>
              <a:ext cx="4960510" cy="380522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5" name="TextBox 4"/>
            <p:cNvSpPr txBox="1"/>
            <p:nvPr/>
          </p:nvSpPr>
          <p:spPr>
            <a:xfrm>
              <a:off x="3449782" y="295202"/>
              <a:ext cx="8492837" cy="3442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" lvl="0" algn="ctr">
                <a:spcBef>
                  <a:spcPct val="20000"/>
                </a:spcBef>
                <a:spcAft>
                  <a:spcPts val="300"/>
                </a:spcAft>
                <a:buClr>
                  <a:srgbClr val="F14124">
                    <a:lumMod val="75000"/>
                  </a:srgbClr>
                </a:buClr>
                <a:buSzPct val="130000"/>
              </a:pPr>
              <a:r>
                <a: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6. Как называется матросская песня и танец?</a:t>
              </a:r>
            </a:p>
            <a:p>
              <a:pPr marL="45720" lvl="0" algn="ctr">
                <a:lnSpc>
                  <a:spcPct val="150000"/>
                </a:lnSpc>
                <a:spcBef>
                  <a:spcPct val="20000"/>
                </a:spcBef>
                <a:spcAft>
                  <a:spcPts val="300"/>
                </a:spcAft>
                <a:buClr>
                  <a:srgbClr val="F14124">
                    <a:lumMod val="75000"/>
                  </a:srgbClr>
                </a:buClr>
                <a:buSzPct val="130000"/>
              </a:pPr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а) Морячка                               </a:t>
              </a:r>
            </a:p>
            <a:p>
              <a:pPr marL="45720" lvl="0" algn="ctr">
                <a:lnSpc>
                  <a:spcPct val="150000"/>
                </a:lnSpc>
                <a:spcBef>
                  <a:spcPct val="20000"/>
                </a:spcBef>
                <a:spcAft>
                  <a:spcPts val="300"/>
                </a:spcAft>
                <a:buClr>
                  <a:srgbClr val="F14124">
                    <a:lumMod val="75000"/>
                  </a:srgbClr>
                </a:buClr>
                <a:buSzPct val="130000"/>
              </a:pPr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б) Яблочко                              </a:t>
              </a:r>
            </a:p>
            <a:p>
              <a:pPr marL="45720" lvl="0" algn="ctr">
                <a:lnSpc>
                  <a:spcPct val="150000"/>
                </a:lnSpc>
                <a:spcBef>
                  <a:spcPct val="20000"/>
                </a:spcBef>
                <a:spcAft>
                  <a:spcPts val="300"/>
                </a:spcAft>
                <a:buClr>
                  <a:srgbClr val="F14124">
                    <a:lumMod val="75000"/>
                  </a:srgbClr>
                </a:buClr>
                <a:buSzPct val="130000"/>
              </a:pPr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в) </a:t>
              </a:r>
              <a:r>
                <a:rPr lang="ru-RU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Матрок</a:t>
              </a:r>
              <a:endParaRPr lang="ru-RU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45720" lvl="0" algn="ctr">
                <a:lnSpc>
                  <a:spcPct val="150000"/>
                </a:lnSpc>
                <a:spcBef>
                  <a:spcPct val="20000"/>
                </a:spcBef>
                <a:spcAft>
                  <a:spcPts val="300"/>
                </a:spcAft>
                <a:buClr>
                  <a:srgbClr val="F14124">
                    <a:lumMod val="75000"/>
                  </a:srgbClr>
                </a:buClr>
                <a:buSzPct val="130000"/>
              </a:pPr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г) Лодочка</a:t>
              </a:r>
            </a:p>
            <a:p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71947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-8426" y="-6927"/>
            <a:ext cx="12192000" cy="6858000"/>
            <a:chOff x="-8426" y="0"/>
            <a:chExt cx="12192000" cy="6858000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xmlns="" id="{287C7400-77F5-49CB-9641-406D77069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26" y="0"/>
              <a:ext cx="12192000" cy="6858000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05574">
              <a:off x="1811825" y="2107822"/>
              <a:ext cx="3802391" cy="465137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5" name="TextBox 4"/>
            <p:cNvSpPr txBox="1"/>
            <p:nvPr/>
          </p:nvSpPr>
          <p:spPr>
            <a:xfrm>
              <a:off x="3713019" y="289679"/>
              <a:ext cx="8118763" cy="3139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ru-RU" sz="2400" b="1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7. Как называют партнёра в танце?</a:t>
              </a:r>
              <a:br>
                <a:rPr lang="ru-RU" sz="2400" b="1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ru-RU" sz="2400" b="1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</a:t>
              </a:r>
              <a:r>
                <a:rPr lang="ru-RU" sz="24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а) Орденоносец.                                 </a:t>
              </a:r>
            </a:p>
            <a:p>
              <a:pPr lvl="0">
                <a:lnSpc>
                  <a:spcPct val="150000"/>
                </a:lnSpc>
              </a:pPr>
              <a:r>
                <a:rPr lang="ru-RU" sz="24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б) Лауреат.</a:t>
              </a:r>
              <a:br>
                <a:rPr lang="ru-RU" sz="24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ru-RU" sz="24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в) Кавалер.                                        </a:t>
              </a:r>
            </a:p>
            <a:p>
              <a:pPr lvl="0">
                <a:lnSpc>
                  <a:spcPct val="150000"/>
                </a:lnSpc>
              </a:pPr>
              <a:r>
                <a:rPr lang="ru-RU" sz="24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         г) Кавалерист</a:t>
              </a:r>
            </a:p>
            <a:p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347767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8426" y="0"/>
            <a:ext cx="12192000" cy="6858000"/>
            <a:chOff x="-8426" y="0"/>
            <a:chExt cx="12192000" cy="6858000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xmlns="" id="{287C7400-77F5-49CB-9641-406D77069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26" y="0"/>
              <a:ext cx="12192000" cy="6858000"/>
            </a:xfrm>
            <a:prstGeom prst="rect">
              <a:avLst/>
            </a:prstGeom>
          </p:spPr>
        </p:pic>
        <p:sp>
          <p:nvSpPr>
            <p:cNvPr id="3" name="Прямоугольник 2"/>
            <p:cNvSpPr/>
            <p:nvPr/>
          </p:nvSpPr>
          <p:spPr>
            <a:xfrm>
              <a:off x="2535382" y="849576"/>
              <a:ext cx="943494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8. Как называется известный балет П.И. Чайковского, посвященный прекраснейшим птицам? </a:t>
              </a:r>
              <a:endParaRPr kumimoji="0" lang="ru-RU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7766" y="2003297"/>
              <a:ext cx="7058743" cy="374441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272356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xmlns="" id="{287C7400-77F5-49CB-9641-406D77069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5" name="Рисунок 4" descr="Изображение выглядит как женщина&#10;&#10;Автоматически созданное описание">
              <a:extLst>
                <a:ext uri="{FF2B5EF4-FFF2-40B4-BE49-F238E27FC236}">
                  <a16:creationId xmlns:a16="http://schemas.microsoft.com/office/drawing/2014/main" xmlns="" id="{64535FBC-7D0A-42EF-8339-4777B24D83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56484">
              <a:off x="499406" y="2335251"/>
              <a:ext cx="6819109" cy="383574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4" name="TextBox 3"/>
            <p:cNvSpPr txBox="1"/>
            <p:nvPr/>
          </p:nvSpPr>
          <p:spPr>
            <a:xfrm>
              <a:off x="2175165" y="93374"/>
              <a:ext cx="9864436" cy="22775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i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III </a:t>
              </a:r>
              <a:r>
                <a:rPr lang="ru-RU" sz="5400" b="1" i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Тур</a:t>
              </a:r>
            </a:p>
            <a:p>
              <a:pPr algn="ctr"/>
              <a:r>
                <a:rPr lang="ru-RU" sz="4400" b="1" i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Назовите кинофильмы из которого представлены фрагменты танцев?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891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87C7400-77F5-49CB-9641-406D77069E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2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13562" y="142917"/>
            <a:ext cx="74398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5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</a:t>
            </a:r>
          </a:p>
          <a:p>
            <a:pPr algn="ctr"/>
            <a:r>
              <a:rPr lang="ru-RU" sz="5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«Танцевальные ребусы»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34"/>
          <a:stretch/>
        </p:blipFill>
        <p:spPr>
          <a:xfrm rot="21124513">
            <a:off x="208353" y="2275699"/>
            <a:ext cx="9192282" cy="3659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3347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xmlns="" id="{287C7400-77F5-49CB-9641-406D77069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xmlns="" id="{341BDF3A-E770-4F6E-9B0C-B9F2B179F08E}"/>
                </a:ext>
              </a:extLst>
            </p:cNvPr>
            <p:cNvPicPr/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4" t="2162" r="17558" b="51486"/>
            <a:stretch/>
          </p:blipFill>
          <p:spPr bwMode="auto">
            <a:xfrm>
              <a:off x="2042555" y="1537855"/>
              <a:ext cx="6899564" cy="378229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4031674" y="812540"/>
              <a:ext cx="816032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 Вид танцевального искусства?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612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xmlns="" id="{50567027-6D60-4995-B823-B39FADF0EA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xmlns="" id="{8C581E14-EDA6-4375-9224-6CE1C34096B7}"/>
                </a:ext>
              </a:extLst>
            </p:cNvPr>
            <p:cNvPicPr/>
            <p:nvPr/>
          </p:nvPicPr>
          <p:blipFill rotWithShape="1">
            <a:blip r:embed="rId3"/>
            <a:srcRect l="25815" t="30513" r="20951" b="30704"/>
            <a:stretch/>
          </p:blipFill>
          <p:spPr bwMode="auto">
            <a:xfrm>
              <a:off x="928468" y="2507214"/>
              <a:ext cx="7702914" cy="3243276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C7997461-BFE8-4B41-9FFB-B12CED1F2E8A}"/>
                </a:ext>
              </a:extLst>
            </p:cNvPr>
            <p:cNvSpPr txBox="1"/>
            <p:nvPr/>
          </p:nvSpPr>
          <p:spPr>
            <a:xfrm>
              <a:off x="3117272" y="568222"/>
              <a:ext cx="900545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2. Назовите древнейший вид народного танцевального искусства, свойственный всем народам.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475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xmlns="" id="{415051BA-D7F4-4A7F-B768-8F93A26544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xmlns="" id="{73EB4137-C382-4BA9-986C-926F6BF2D8A5}"/>
                </a:ext>
              </a:extLst>
            </p:cNvPr>
            <p:cNvPicPr/>
            <p:nvPr/>
          </p:nvPicPr>
          <p:blipFill rotWithShape="1">
            <a:blip r:embed="rId3"/>
            <a:srcRect l="21326" t="49620" r="18867" b="19532"/>
            <a:stretch/>
          </p:blipFill>
          <p:spPr bwMode="auto">
            <a:xfrm>
              <a:off x="731094" y="2498467"/>
              <a:ext cx="8296792" cy="2866331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A1922FBF-13B5-4BEB-9F2B-56431445843D}"/>
                </a:ext>
              </a:extLst>
            </p:cNvPr>
            <p:cNvSpPr txBox="1"/>
            <p:nvPr/>
          </p:nvSpPr>
          <p:spPr>
            <a:xfrm>
              <a:off x="2798618" y="649032"/>
              <a:ext cx="924098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 Как называется линия от одного угла к другому?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685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xmlns="" id="{563FD99C-5AF4-42F2-9AE8-9CADA09B85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xmlns="" id="{3F928090-4CA5-40C0-B17F-4E10C6BB14B2}"/>
                </a:ext>
              </a:extLst>
            </p:cNvPr>
            <p:cNvPicPr/>
            <p:nvPr/>
          </p:nvPicPr>
          <p:blipFill rotWithShape="1">
            <a:blip r:embed="rId3"/>
            <a:srcRect l="22127" t="49905" r="17584" b="20354"/>
            <a:stretch/>
          </p:blipFill>
          <p:spPr bwMode="auto">
            <a:xfrm>
              <a:off x="653143" y="2468088"/>
              <a:ext cx="8206509" cy="2916712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29B465F9-6AD3-44B5-847B-954A3B47CE65}"/>
                </a:ext>
              </a:extLst>
            </p:cNvPr>
            <p:cNvSpPr txBox="1"/>
            <p:nvPr/>
          </p:nvSpPr>
          <p:spPr>
            <a:xfrm>
              <a:off x="2549237" y="698248"/>
              <a:ext cx="953192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4. Как называют танцовщицу, которая танцует на пуантах?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132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xmlns="" id="{1855A7FD-CB12-4D3C-A57C-FD9FC375FD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xmlns="" id="{665688CD-6E0D-438C-9131-C77269C2AF13}"/>
                </a:ext>
              </a:extLst>
            </p:cNvPr>
            <p:cNvPicPr/>
            <p:nvPr/>
          </p:nvPicPr>
          <p:blipFill rotWithShape="1">
            <a:blip r:embed="rId3"/>
            <a:srcRect l="23891" t="38213" r="16782" b="31805"/>
            <a:stretch/>
          </p:blipFill>
          <p:spPr bwMode="auto">
            <a:xfrm>
              <a:off x="297112" y="2692996"/>
              <a:ext cx="8577912" cy="264793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8967FA53-D57A-41B4-8163-76138D4AFFCB}"/>
                </a:ext>
              </a:extLst>
            </p:cNvPr>
            <p:cNvSpPr txBox="1"/>
            <p:nvPr/>
          </p:nvSpPr>
          <p:spPr>
            <a:xfrm>
              <a:off x="2147455" y="357662"/>
              <a:ext cx="10044545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5. </a:t>
              </a:r>
              <a:r>
                <a:rPr lang="ru-RU" sz="36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Имеет разные названия, но все же виден общий стиль.</a:t>
              </a:r>
            </a:p>
            <a:p>
              <a:pPr algn="ctr"/>
              <a:r>
                <a:rPr lang="ru-RU" sz="36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 частушкой схожа без страдания</a:t>
              </a:r>
            </a:p>
            <a:p>
              <a:pPr algn="ctr"/>
              <a:r>
                <a:rPr lang="ru-RU" sz="36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Простая русская ... </a:t>
              </a:r>
            </a:p>
            <a:p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40093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8426" y="0"/>
            <a:ext cx="12192000" cy="6858000"/>
            <a:chOff x="-8426" y="0"/>
            <a:chExt cx="12192000" cy="6858000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xmlns="" id="{287C7400-77F5-49CB-9641-406D77069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26" y="0"/>
              <a:ext cx="12192000" cy="6858000"/>
            </a:xfrm>
            <a:prstGeom prst="rect">
              <a:avLst/>
            </a:prstGeom>
          </p:spPr>
        </p:pic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xmlns="" id="{341BDF3A-E770-4F6E-9B0C-B9F2B179F08E}"/>
                </a:ext>
              </a:extLst>
            </p:cNvPr>
            <p:cNvPicPr/>
            <p:nvPr/>
          </p:nvPicPr>
          <p:blipFill rotWithShape="1">
            <a:blip r:embed="rId3"/>
            <a:srcRect l="34320" t="36216" r="28922" b="32514"/>
            <a:stretch/>
          </p:blipFill>
          <p:spPr bwMode="auto">
            <a:xfrm>
              <a:off x="1465942" y="2365829"/>
              <a:ext cx="7053944" cy="269108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453992A7-058A-4CF6-867F-D7C8AA724A56}"/>
                </a:ext>
              </a:extLst>
            </p:cNvPr>
            <p:cNvSpPr txBox="1"/>
            <p:nvPr/>
          </p:nvSpPr>
          <p:spPr>
            <a:xfrm>
              <a:off x="2673928" y="618439"/>
              <a:ext cx="904552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6. Как называется танцор, который выступает на сцене один?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401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xmlns="" id="{287C7400-77F5-49CB-9641-406D77069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3158836" y="39714"/>
              <a:ext cx="814647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i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II </a:t>
              </a:r>
              <a:r>
                <a:rPr lang="ru-RU" sz="5400" b="1" i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Тур</a:t>
              </a:r>
            </a:p>
            <a:p>
              <a:pPr algn="ctr"/>
              <a:r>
                <a:rPr lang="ru-RU" sz="5400" b="1" i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«Загадки Терпсихоры»</a:t>
              </a:r>
            </a:p>
          </p:txBody>
        </p:sp>
        <p:pic>
          <p:nvPicPr>
            <p:cNvPr id="5" name="Рисунок 4" descr="Изображение выглядит как держит, мужчина&#10;&#10;Автоматически созданное описание">
              <a:extLst>
                <a:ext uri="{FF2B5EF4-FFF2-40B4-BE49-F238E27FC236}">
                  <a16:creationId xmlns:a16="http://schemas.microsoft.com/office/drawing/2014/main" xmlns="" id="{9F335D07-A1C3-41EB-9955-C7C03D7704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83" t="14363" r="6240" b="17158"/>
            <a:stretch/>
          </p:blipFill>
          <p:spPr>
            <a:xfrm>
              <a:off x="4183880" y="1616739"/>
              <a:ext cx="3754775" cy="3973924"/>
            </a:xfrm>
            <a:prstGeom prst="rect">
              <a:avLst/>
            </a:prstGeom>
          </p:spPr>
        </p:pic>
        <p:pic>
          <p:nvPicPr>
            <p:cNvPr id="7" name="Рисунок 6" descr="Изображение выглядит как держит&#10;&#10;Автоматически созданное описание">
              <a:extLst>
                <a:ext uri="{FF2B5EF4-FFF2-40B4-BE49-F238E27FC236}">
                  <a16:creationId xmlns:a16="http://schemas.microsoft.com/office/drawing/2014/main" xmlns="" id="{E748CF6E-2F25-4182-AEF3-802AC42D40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95" t="1" r="28379" b="4116"/>
            <a:stretch/>
          </p:blipFill>
          <p:spPr>
            <a:xfrm>
              <a:off x="7938655" y="1047025"/>
              <a:ext cx="2169226" cy="4278453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xmlns="" id="{D8FF0421-7938-4327-9804-148BE359661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674" y="2451714"/>
              <a:ext cx="3962206" cy="39622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0655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000">
        <p14:reveal/>
      </p:transition>
    </mc:Choice>
    <mc:Fallback xmlns="">
      <p:transition spd="slow" advClick="0" advTm="3000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943</TotalTime>
  <Words>213</Words>
  <Application>Microsoft Office PowerPoint</Application>
  <PresentationFormat>Произвольный</PresentationFormat>
  <Paragraphs>43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rvn</cp:lastModifiedBy>
  <cp:revision>67</cp:revision>
  <dcterms:created xsi:type="dcterms:W3CDTF">2020-05-13T06:38:00Z</dcterms:created>
  <dcterms:modified xsi:type="dcterms:W3CDTF">2020-12-10T07:37:18Z</dcterms:modified>
</cp:coreProperties>
</file>