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773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03AEE0-A527-4F89-9B1B-AD1E73C47272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C6777C-76CF-4251-886A-D531EEAB66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BC0A6-5593-40A0-B356-E39B9B20352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642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15F9F4E-623E-4041-AD81-018068F8B81A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74C6E09-6EF1-4D45-8B7F-007342D788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5" name="Picture 5" descr="domestic-animals-and-their-names_537808"/>
          <p:cNvPicPr>
            <a:picLocks noChangeAspect="1" noChangeArrowheads="1"/>
          </p:cNvPicPr>
          <p:nvPr/>
        </p:nvPicPr>
        <p:blipFill>
          <a:blip r:embed="rId2"/>
          <a:srcRect b="1266"/>
          <a:stretch>
            <a:fillRect/>
          </a:stretch>
        </p:blipFill>
        <p:spPr bwMode="auto">
          <a:xfrm>
            <a:off x="0" y="152400"/>
            <a:ext cx="4641850" cy="6400800"/>
          </a:xfrm>
          <a:prstGeom prst="rect">
            <a:avLst/>
          </a:prstGeom>
          <a:noFill/>
        </p:spPr>
      </p:pic>
      <p:pic>
        <p:nvPicPr>
          <p:cNvPr id="10247" name="Picture 7" descr="341"/>
          <p:cNvPicPr>
            <a:picLocks noChangeAspect="1" noChangeArrowheads="1"/>
          </p:cNvPicPr>
          <p:nvPr/>
        </p:nvPicPr>
        <p:blipFill>
          <a:blip r:embed="rId3"/>
          <a:srcRect b="5063"/>
          <a:stretch>
            <a:fillRect/>
          </a:stretch>
        </p:blipFill>
        <p:spPr bwMode="auto">
          <a:xfrm>
            <a:off x="4675188" y="228600"/>
            <a:ext cx="4468812" cy="632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071547"/>
          <a:ext cx="8286808" cy="4857782"/>
        </p:xfrm>
        <a:graphic>
          <a:graphicData uri="http://schemas.openxmlformats.org/drawingml/2006/table">
            <a:tbl>
              <a:tblPr/>
              <a:tblGrid>
                <a:gridCol w="3643338"/>
                <a:gridCol w="4643470"/>
              </a:tblGrid>
              <a:tr h="14542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Animals with long tail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giraffe, lion, </a:t>
                      </a:r>
                      <a:r>
                        <a:rPr lang="en-US" sz="3600" dirty="0" smtClean="0">
                          <a:latin typeface="Times New Roman"/>
                          <a:ea typeface="Times New Roman"/>
                          <a:cs typeface="Times New Roman"/>
                        </a:rPr>
                        <a:t>peacock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3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Animals with short legs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penguin,  </a:t>
                      </a:r>
                      <a:r>
                        <a:rPr lang="en-US" sz="3600" dirty="0" smtClean="0">
                          <a:latin typeface="Times New Roman"/>
                          <a:ea typeface="Times New Roman"/>
                          <a:cs typeface="Times New Roman"/>
                        </a:rPr>
                        <a:t>rhino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42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  <a:cs typeface="Times New Roman"/>
                        </a:rPr>
                        <a:t>Animals with thick fur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monkey</a:t>
                      </a:r>
                      <a:r>
                        <a:rPr lang="en-US" sz="360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3600" smtClean="0">
                          <a:latin typeface="Times New Roman"/>
                          <a:ea typeface="Times New Roman"/>
                          <a:cs typeface="Times New Roman"/>
                        </a:rPr>
                        <a:t>bear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428992" y="214290"/>
            <a:ext cx="17859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ey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4525963"/>
          </a:xfrm>
        </p:spPr>
        <p:txBody>
          <a:bodyPr/>
          <a:lstStyle/>
          <a:p>
            <a:pPr>
              <a:tabLst>
                <a:tab pos="3492500" algn="l"/>
              </a:tabLst>
            </a:pPr>
            <a:r>
              <a:rPr lang="en-US" dirty="0"/>
              <a:t>These animals can be </a:t>
            </a:r>
            <a:r>
              <a:rPr lang="en-US" dirty="0">
                <a:solidFill>
                  <a:srgbClr val="FF0066"/>
                </a:solidFill>
              </a:rPr>
              <a:t>dangerous </a:t>
            </a:r>
            <a:r>
              <a:rPr lang="en-US" dirty="0"/>
              <a:t>but </a:t>
            </a:r>
            <a:r>
              <a:rPr lang="en-US" dirty="0">
                <a:solidFill>
                  <a:srgbClr val="FF0066"/>
                </a:solidFill>
              </a:rPr>
              <a:t>beautiful. </a:t>
            </a:r>
          </a:p>
          <a:p>
            <a:pPr>
              <a:tabLst>
                <a:tab pos="3492500" algn="l"/>
              </a:tabLst>
            </a:pPr>
            <a:endParaRPr lang="en-US" dirty="0">
              <a:solidFill>
                <a:srgbClr val="FF0066"/>
              </a:solidFill>
            </a:endParaRPr>
          </a:p>
          <a:p>
            <a:pPr>
              <a:tabLst>
                <a:tab pos="3492500" algn="l"/>
              </a:tabLst>
            </a:pPr>
            <a:r>
              <a:rPr lang="en-US" dirty="0"/>
              <a:t>They like to eat </a:t>
            </a:r>
            <a:r>
              <a:rPr lang="en-US" dirty="0">
                <a:solidFill>
                  <a:srgbClr val="000099"/>
                </a:solidFill>
              </a:rPr>
              <a:t>meat, fish </a:t>
            </a:r>
            <a:r>
              <a:rPr lang="en-US" dirty="0"/>
              <a:t>but also </a:t>
            </a:r>
            <a:r>
              <a:rPr lang="en-US" dirty="0">
                <a:solidFill>
                  <a:srgbClr val="000099"/>
                </a:solidFill>
              </a:rPr>
              <a:t>grass and fruit.</a:t>
            </a:r>
            <a:r>
              <a:rPr lang="en-US" dirty="0"/>
              <a:t> </a:t>
            </a:r>
          </a:p>
          <a:p>
            <a:pPr>
              <a:tabLst>
                <a:tab pos="3492500" algn="l"/>
              </a:tabLst>
            </a:pPr>
            <a:endParaRPr lang="en-US" dirty="0"/>
          </a:p>
          <a:p>
            <a:pPr>
              <a:tabLst>
                <a:tab pos="3492500" algn="l"/>
              </a:tabLst>
            </a:pPr>
            <a:r>
              <a:rPr lang="en-US" dirty="0"/>
              <a:t>These animals like to </a:t>
            </a:r>
            <a:r>
              <a:rPr lang="en-US" dirty="0">
                <a:solidFill>
                  <a:srgbClr val="FF0000"/>
                </a:solidFill>
              </a:rPr>
              <a:t>live alone</a:t>
            </a:r>
            <a:r>
              <a:rPr lang="en-US" dirty="0"/>
              <a:t> but they also </a:t>
            </a:r>
            <a:r>
              <a:rPr lang="en-US" dirty="0">
                <a:solidFill>
                  <a:srgbClr val="FF0000"/>
                </a:solidFill>
              </a:rPr>
              <a:t>can help people (to carry heavy things)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0" name="TextBox 4"/>
          <p:cNvSpPr txBox="1">
            <a:spLocks noChangeArrowheads="1"/>
          </p:cNvSpPr>
          <p:nvPr/>
        </p:nvSpPr>
        <p:spPr bwMode="auto">
          <a:xfrm flipH="1">
            <a:off x="2579688" y="2911475"/>
            <a:ext cx="11287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>
                <a:latin typeface="Arial" panose="020B0604020202020204" pitchFamily="34" charset="0"/>
              </a:rPr>
              <a:t> </a:t>
            </a:r>
            <a:endParaRPr lang="ru-RU" altLang="ru-RU" sz="1800"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0" y="6429375"/>
            <a:ext cx="360000" cy="36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786189" y="6429375"/>
            <a:ext cx="360000" cy="360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4862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b="1" cap="none" dirty="0" smtClean="0">
                <a:solidFill>
                  <a:srgbClr val="07773A"/>
                </a:solidFill>
                <a:latin typeface="Arial" pitchFamily="34" charset="0"/>
                <a:cs typeface="Arial" pitchFamily="34" charset="0"/>
              </a:rPr>
              <a:t>a lion </a:t>
            </a:r>
            <a:r>
              <a:rPr lang="en-US" sz="2800" b="1" dirty="0" smtClean="0">
                <a:solidFill>
                  <a:srgbClr val="005C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solidFill>
                  <a:srgbClr val="005C00"/>
                </a:solidFill>
                <a:latin typeface="Arial" pitchFamily="34" charset="0"/>
                <a:cs typeface="Arial" pitchFamily="34" charset="0"/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276872"/>
            <a:ext cx="5132894" cy="3464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3754070" y="1931159"/>
            <a:ext cx="1080120" cy="3755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7164288" y="4653136"/>
            <a:ext cx="576064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834190" y="1363415"/>
            <a:ext cx="24021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mane  </a:t>
            </a:r>
            <a:endParaRPr lang="ru-RU" sz="5400" dirty="0"/>
          </a:p>
        </p:txBody>
      </p:sp>
      <p:sp>
        <p:nvSpPr>
          <p:cNvPr id="13" name="TextBox 12"/>
          <p:cNvSpPr txBox="1"/>
          <p:nvPr/>
        </p:nvSpPr>
        <p:spPr>
          <a:xfrm>
            <a:off x="6948264" y="5741690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  tail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126146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build="allAtOnce"/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cap="none" dirty="0" smtClean="0">
                <a:solidFill>
                  <a:srgbClr val="07773A"/>
                </a:solidFill>
                <a:latin typeface="Arial" pitchFamily="34" charset="0"/>
                <a:cs typeface="Arial" pitchFamily="34" charset="0"/>
              </a:rPr>
              <a:t>a monkey</a:t>
            </a:r>
            <a:endParaRPr lang="ru-RU" sz="4400" b="1" cap="none" dirty="0">
              <a:solidFill>
                <a:srgbClr val="07773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4018781" cy="460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 стрелкой 3"/>
          <p:cNvCxnSpPr>
            <a:stCxn id="5" idx="1"/>
          </p:cNvCxnSpPr>
          <p:nvPr/>
        </p:nvCxnSpPr>
        <p:spPr>
          <a:xfrm flipH="1">
            <a:off x="4860032" y="3471391"/>
            <a:ext cx="1872208" cy="8937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732240" y="3009726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fur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60119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300" b="1" cap="none" dirty="0" smtClean="0">
                <a:solidFill>
                  <a:srgbClr val="07773A"/>
                </a:solidFill>
                <a:latin typeface="Arial" pitchFamily="34" charset="0"/>
                <a:cs typeface="Arial" pitchFamily="34" charset="0"/>
              </a:rPr>
              <a:t>an  elephant</a:t>
            </a:r>
            <a:r>
              <a:rPr lang="en-US" b="1" dirty="0" smtClean="0">
                <a:solidFill>
                  <a:srgbClr val="005C00"/>
                </a:solidFill>
              </a:rPr>
              <a:t/>
            </a:r>
            <a:br>
              <a:rPr lang="en-US" b="1" dirty="0" smtClean="0">
                <a:solidFill>
                  <a:srgbClr val="005C00"/>
                </a:solidFill>
              </a:rPr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88840"/>
            <a:ext cx="5446390" cy="4458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>
            <a:endCxn id="3074" idx="1"/>
          </p:cNvCxnSpPr>
          <p:nvPr/>
        </p:nvCxnSpPr>
        <p:spPr>
          <a:xfrm>
            <a:off x="2051720" y="3356992"/>
            <a:ext cx="1008112" cy="8608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051720" y="5301208"/>
            <a:ext cx="158417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5536" y="2636912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tusk</a:t>
            </a:r>
            <a:endParaRPr lang="ru-RU" sz="5400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5085184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trunk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170115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5300" b="1" cap="none" dirty="0" smtClean="0">
                <a:solidFill>
                  <a:srgbClr val="07773A"/>
                </a:solidFill>
                <a:latin typeface="Arial" pitchFamily="34" charset="0"/>
                <a:cs typeface="Arial" pitchFamily="34" charset="0"/>
              </a:rPr>
              <a:t>a bear</a:t>
            </a:r>
            <a:r>
              <a:rPr lang="en-US" b="1" dirty="0" smtClean="0">
                <a:solidFill>
                  <a:srgbClr val="005C00"/>
                </a:solidFill>
              </a:rPr>
              <a:t/>
            </a:r>
            <a:br>
              <a:rPr lang="en-US" b="1" dirty="0" smtClean="0">
                <a:solidFill>
                  <a:srgbClr val="005C00"/>
                </a:solidFill>
              </a:rPr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4601319" cy="4475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4736729" y="5157192"/>
            <a:ext cx="151216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372200" y="4567807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paw</a:t>
            </a:r>
            <a:endParaRPr lang="ru-RU" sz="54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5076056" y="2204864"/>
            <a:ext cx="129614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552220" y="1628800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ear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9315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5300" b="1" cap="none" dirty="0" smtClean="0">
                <a:solidFill>
                  <a:srgbClr val="07773A"/>
                </a:solidFill>
                <a:latin typeface="Arial" pitchFamily="34" charset="0"/>
                <a:cs typeface="Arial" pitchFamily="34" charset="0"/>
              </a:rPr>
              <a:t>a giraffe</a:t>
            </a:r>
            <a:r>
              <a:rPr lang="en-US" b="1" dirty="0" smtClean="0">
                <a:solidFill>
                  <a:srgbClr val="005C00"/>
                </a:solidFill>
              </a:rPr>
              <a:t/>
            </a:r>
            <a:br>
              <a:rPr lang="en-US" b="1" dirty="0" smtClean="0">
                <a:solidFill>
                  <a:srgbClr val="005C00"/>
                </a:solidFill>
              </a:rPr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49" y="1052736"/>
            <a:ext cx="2869108" cy="5642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>
            <a:off x="3923928" y="2780928"/>
            <a:ext cx="2592288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067944" y="5229200"/>
            <a:ext cx="266429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51720" y="2204864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neck</a:t>
            </a:r>
            <a:endParaRPr lang="ru-RU" sz="5400" dirty="0"/>
          </a:p>
        </p:txBody>
      </p:sp>
      <p:sp>
        <p:nvSpPr>
          <p:cNvPr id="10" name="TextBox 9"/>
          <p:cNvSpPr txBox="1"/>
          <p:nvPr/>
        </p:nvSpPr>
        <p:spPr>
          <a:xfrm>
            <a:off x="2987824" y="4665910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leg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171579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5300" b="1" cap="none" dirty="0" smtClean="0">
                <a:solidFill>
                  <a:srgbClr val="07773A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5300" b="1" cap="none" dirty="0" err="1" smtClean="0">
                <a:solidFill>
                  <a:srgbClr val="07773A"/>
                </a:solidFill>
                <a:latin typeface="Arial" pitchFamily="34" charset="0"/>
                <a:cs typeface="Arial" pitchFamily="34" charset="0"/>
              </a:rPr>
              <a:t>peaock</a:t>
            </a:r>
            <a:r>
              <a:rPr lang="en-US" b="1" dirty="0" smtClean="0">
                <a:solidFill>
                  <a:srgbClr val="005C00"/>
                </a:solidFill>
              </a:rPr>
              <a:t/>
            </a:r>
            <a:br>
              <a:rPr lang="en-US" b="1" dirty="0" smtClean="0">
                <a:solidFill>
                  <a:srgbClr val="005C00"/>
                </a:solidFill>
              </a:rPr>
            </a:b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626745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4067944" y="1700808"/>
            <a:ext cx="122413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18" idx="1"/>
          </p:cNvCxnSpPr>
          <p:nvPr/>
        </p:nvCxnSpPr>
        <p:spPr>
          <a:xfrm flipH="1" flipV="1">
            <a:off x="3923928" y="5301208"/>
            <a:ext cx="2304256" cy="9657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457254" y="2636912"/>
            <a:ext cx="277093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332528" y="1124744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feather</a:t>
            </a:r>
            <a:endParaRPr lang="ru-RU" sz="5400" dirty="0"/>
          </a:p>
        </p:txBody>
      </p:sp>
      <p:sp>
        <p:nvSpPr>
          <p:cNvPr id="17" name="TextBox 16"/>
          <p:cNvSpPr txBox="1"/>
          <p:nvPr/>
        </p:nvSpPr>
        <p:spPr>
          <a:xfrm>
            <a:off x="6365302" y="2175247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beak</a:t>
            </a:r>
            <a:endParaRPr lang="ru-RU" sz="5400" dirty="0"/>
          </a:p>
        </p:txBody>
      </p:sp>
      <p:sp>
        <p:nvSpPr>
          <p:cNvPr id="18" name="TextBox 17"/>
          <p:cNvSpPr txBox="1"/>
          <p:nvPr/>
        </p:nvSpPr>
        <p:spPr>
          <a:xfrm>
            <a:off x="6228184" y="5805264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wing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414208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build="p"/>
      <p:bldP spid="17" grpId="0" build="p"/>
      <p:bldP spid="18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212</TotalTime>
  <Words>90</Words>
  <Application>Microsoft Office PowerPoint</Application>
  <PresentationFormat>Экран (4:3)</PresentationFormat>
  <Paragraphs>32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Слайд 1</vt:lpstr>
      <vt:lpstr>Слайд 2</vt:lpstr>
      <vt:lpstr>Слайд 3</vt:lpstr>
      <vt:lpstr>a lion  </vt:lpstr>
      <vt:lpstr>a monkey</vt:lpstr>
      <vt:lpstr>an  elephant </vt:lpstr>
      <vt:lpstr>a bear </vt:lpstr>
      <vt:lpstr>a giraffe </vt:lpstr>
      <vt:lpstr>a peaock 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17</cp:revision>
  <dcterms:created xsi:type="dcterms:W3CDTF">2019-01-10T13:32:41Z</dcterms:created>
  <dcterms:modified xsi:type="dcterms:W3CDTF">2019-01-13T10:08:56Z</dcterms:modified>
</cp:coreProperties>
</file>