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6" r:id="rId10"/>
    <p:sldId id="265" r:id="rId11"/>
    <p:sldId id="267" r:id="rId12"/>
    <p:sldId id="268" r:id="rId13"/>
    <p:sldId id="269" r:id="rId14"/>
    <p:sldId id="260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D33F5-F553-45C6-B509-72773B542E1A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C3C76-4DD9-4A8A-8290-5F346A44D1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8960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D33F5-F553-45C6-B509-72773B542E1A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C3C76-4DD9-4A8A-8290-5F346A44D1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4429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D33F5-F553-45C6-B509-72773B542E1A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C3C76-4DD9-4A8A-8290-5F346A44D190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586914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D33F5-F553-45C6-B509-72773B542E1A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C3C76-4DD9-4A8A-8290-5F346A44D1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44232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D33F5-F553-45C6-B509-72773B542E1A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C3C76-4DD9-4A8A-8290-5F346A44D190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427242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D33F5-F553-45C6-B509-72773B542E1A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C3C76-4DD9-4A8A-8290-5F346A44D1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43810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D33F5-F553-45C6-B509-72773B542E1A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C3C76-4DD9-4A8A-8290-5F346A44D1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86512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D33F5-F553-45C6-B509-72773B542E1A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C3C76-4DD9-4A8A-8290-5F346A44D1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465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D33F5-F553-45C6-B509-72773B542E1A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C3C76-4DD9-4A8A-8290-5F346A44D1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53755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D33F5-F553-45C6-B509-72773B542E1A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C3C76-4DD9-4A8A-8290-5F346A44D1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16328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D33F5-F553-45C6-B509-72773B542E1A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C3C76-4DD9-4A8A-8290-5F346A44D1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81708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D33F5-F553-45C6-B509-72773B542E1A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C3C76-4DD9-4A8A-8290-5F346A44D1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9566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D33F5-F553-45C6-B509-72773B542E1A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C3C76-4DD9-4A8A-8290-5F346A44D1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3375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D33F5-F553-45C6-B509-72773B542E1A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C3C76-4DD9-4A8A-8290-5F346A44D1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8899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D33F5-F553-45C6-B509-72773B542E1A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C3C76-4DD9-4A8A-8290-5F346A44D1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1869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D33F5-F553-45C6-B509-72773B542E1A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C3C76-4DD9-4A8A-8290-5F346A44D1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5136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DD33F5-F553-45C6-B509-72773B542E1A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26C3C76-4DD9-4A8A-8290-5F346A44D1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9311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waste.ru/modules/section/item.php?itemid=476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vyvoz.org/blog/punkty-priema/kuda-sdat-makulaturu/" TargetMode="Externa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vyvoz.org/blog/othody/5-klass-opasnosti-othodov/" TargetMode="Externa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476" y="1034440"/>
            <a:ext cx="9144000" cy="48662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Муниципальное </a:t>
            </a:r>
            <a:r>
              <a:rPr lang="en-US" sz="1600" dirty="0" smtClean="0">
                <a:solidFill>
                  <a:schemeClr val="tx1"/>
                </a:solidFill>
              </a:rPr>
              <a:t>,</a:t>
            </a:r>
            <a:r>
              <a:rPr lang="ru-RU" sz="1600" smtClean="0">
                <a:solidFill>
                  <a:schemeClr val="tx1"/>
                </a:solidFill>
              </a:rPr>
              <a:t>бюджетное </a:t>
            </a:r>
            <a:r>
              <a:rPr lang="ru-RU" sz="1600" dirty="0" smtClean="0">
                <a:solidFill>
                  <a:schemeClr val="tx1"/>
                </a:solidFill>
              </a:rPr>
              <a:t>общеобразовательное учреждение</a:t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>Средняя общеобразовательная школа №39 </a:t>
            </a:r>
            <a:r>
              <a:rPr lang="ru-RU" sz="1600" dirty="0" err="1" smtClean="0">
                <a:solidFill>
                  <a:schemeClr val="tx1"/>
                </a:solidFill>
              </a:rPr>
              <a:t>г.Набережные</a:t>
            </a:r>
            <a:r>
              <a:rPr lang="ru-RU" sz="1600" dirty="0" smtClean="0">
                <a:solidFill>
                  <a:schemeClr val="tx1"/>
                </a:solidFill>
              </a:rPr>
              <a:t> Челны Республики Татарстан РФ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55000" lnSpcReduction="20000"/>
          </a:bodyPr>
          <a:lstStyle/>
          <a:p>
            <a:pPr algn="ctr"/>
            <a:r>
              <a:rPr lang="ru-RU" sz="5700" dirty="0" smtClean="0">
                <a:solidFill>
                  <a:schemeClr val="tx1"/>
                </a:solidFill>
              </a:rPr>
              <a:t>Подарим вторую жизнь бумаге.</a:t>
            </a:r>
          </a:p>
          <a:p>
            <a:pPr algn="ctr"/>
            <a:endParaRPr lang="ru-RU" dirty="0">
              <a:solidFill>
                <a:schemeClr val="tx1"/>
              </a:solidFill>
            </a:endParaRPr>
          </a:p>
          <a:p>
            <a:r>
              <a:rPr lang="ru-RU" sz="2600" dirty="0" smtClean="0">
                <a:solidFill>
                  <a:schemeClr val="tx1"/>
                </a:solidFill>
              </a:rPr>
              <a:t>Автор: </a:t>
            </a:r>
            <a:r>
              <a:rPr lang="ru-RU" sz="2600" dirty="0" err="1" smtClean="0">
                <a:solidFill>
                  <a:schemeClr val="tx1"/>
                </a:solidFill>
              </a:rPr>
              <a:t>Бурганова</a:t>
            </a:r>
            <a:r>
              <a:rPr lang="ru-RU" sz="2600" dirty="0" smtClean="0">
                <a:solidFill>
                  <a:schemeClr val="tx1"/>
                </a:solidFill>
              </a:rPr>
              <a:t> </a:t>
            </a:r>
            <a:r>
              <a:rPr lang="ru-RU" sz="2600" dirty="0" err="1" smtClean="0">
                <a:solidFill>
                  <a:schemeClr val="tx1"/>
                </a:solidFill>
              </a:rPr>
              <a:t>Алия</a:t>
            </a:r>
            <a:r>
              <a:rPr lang="ru-RU" sz="2600" dirty="0" smtClean="0">
                <a:solidFill>
                  <a:schemeClr val="tx1"/>
                </a:solidFill>
              </a:rPr>
              <a:t> </a:t>
            </a:r>
            <a:r>
              <a:rPr lang="ru-RU" sz="2600" dirty="0" err="1" smtClean="0">
                <a:solidFill>
                  <a:schemeClr val="tx1"/>
                </a:solidFill>
              </a:rPr>
              <a:t>Лаисовна</a:t>
            </a:r>
            <a:endParaRPr lang="ru-RU" sz="2600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935" y="4530970"/>
            <a:ext cx="3286858" cy="2216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71252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769" y="820576"/>
            <a:ext cx="9241503" cy="4920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6174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339" y="0"/>
            <a:ext cx="6632793" cy="378069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9931" y="2324612"/>
            <a:ext cx="5712069" cy="4533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90557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462" y="0"/>
            <a:ext cx="9885041" cy="6462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0815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777" y="169984"/>
            <a:ext cx="4201990" cy="599240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3027" y="2334070"/>
            <a:ext cx="6086594" cy="3828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58333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Список литературы: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www.waste.ru/modules/section/item.php?itemid=476</a:t>
            </a:r>
            <a:endParaRPr lang="en-US" dirty="0" smtClean="0"/>
          </a:p>
          <a:p>
            <a:pPr marL="457200" indent="-457200">
              <a:buAutoNum type="arabicPeriod"/>
            </a:pPr>
            <a:r>
              <a:rPr lang="en-US" dirty="0"/>
              <a:t>https://vyvoz.org/blog/pererabotka-makulatury/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02130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7335" y="298938"/>
            <a:ext cx="8596668" cy="592601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	В </a:t>
            </a:r>
            <a:r>
              <a:rPr lang="ru-RU" dirty="0">
                <a:solidFill>
                  <a:schemeClr val="tx1"/>
                </a:solidFill>
              </a:rPr>
              <a:t>мировой экономике интерес к широкому использованию вторичных волокнистых материалов для получения полноценной продукции широкого назначения возник давно, но особенно обострился, когда в начале 70-х годов она ощутила отрицательные последствия многократного повышения цен на нефть и другие энергоносители. Многие развитые страны мира со скромными лесными ресурсами начали резко повышать долю вторичного волокна в композиции картона и бумаги. В 1970 г. потребление макулатуры в мире составило 31 млн т, что соответствовало 24% в общем балансе волокнистого сырья, в 1988 г. эти показатели составили соответственно 72 млн т, или 32%. В настоящее время тенденция роста использования макулатуры не ослабевает. По мере того как растет давление защитников окружающей среды, растет и значение вторичного волокна для бумажной промышленности. Девяностым годам суждено стать свидетелям расширения номенклатуры макулатурных видов в большинстве секторов бумажной промышленности, не только в газетном, но и в более высококачественном секторе печатных видов бумаги. </a:t>
            </a:r>
            <a:r>
              <a:rPr lang="en-US" dirty="0" smtClean="0">
                <a:solidFill>
                  <a:schemeClr val="tx1"/>
                </a:solidFill>
              </a:rPr>
              <a:t>[</a:t>
            </a:r>
            <a:r>
              <a:rPr lang="ru-RU" dirty="0" smtClean="0">
                <a:solidFill>
                  <a:schemeClr val="tx1"/>
                </a:solidFill>
              </a:rPr>
              <a:t>1</a:t>
            </a:r>
            <a:r>
              <a:rPr lang="en-US" dirty="0" smtClean="0">
                <a:solidFill>
                  <a:schemeClr val="tx1"/>
                </a:solidFill>
              </a:rPr>
              <a:t>]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11038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7335" y="439615"/>
            <a:ext cx="8596668" cy="4948233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	Переработка </a:t>
            </a:r>
            <a:r>
              <a:rPr lang="ru-RU" dirty="0">
                <a:solidFill>
                  <a:schemeClr val="tx1"/>
                </a:solidFill>
              </a:rPr>
              <a:t>бумаги и картона – это, прежде всего, спасение деревьев и, как следствие, забота об окружающей среде и чистом воздухе. Кроме того, это еще и бизнес, который в России практически не имеет конкуренции.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	Для </a:t>
            </a:r>
            <a:r>
              <a:rPr lang="ru-RU" dirty="0">
                <a:solidFill>
                  <a:schemeClr val="tx1"/>
                </a:solidFill>
              </a:rPr>
              <a:t>справки! При предоставлении бизнес-плана на получение субсидий от государства на открытие или развитие собственного дела, экологические проекты в приоритете. Под них выделяют не 25-60 </a:t>
            </a:r>
            <a:r>
              <a:rPr lang="ru-RU" dirty="0" err="1">
                <a:solidFill>
                  <a:schemeClr val="tx1"/>
                </a:solidFill>
              </a:rPr>
              <a:t>т.р</a:t>
            </a:r>
            <a:r>
              <a:rPr lang="ru-RU" dirty="0">
                <a:solidFill>
                  <a:schemeClr val="tx1"/>
                </a:solidFill>
              </a:rPr>
              <a:t>. финансовой помощи, а большие суммы, которые облегчают старт в этой сфере.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	Переработка </a:t>
            </a:r>
            <a:r>
              <a:rPr lang="ru-RU" dirty="0">
                <a:solidFill>
                  <a:schemeClr val="tx1"/>
                </a:solidFill>
              </a:rPr>
              <a:t>картона и другой макулатуры потребует не только оборудования, но и организации </a:t>
            </a:r>
            <a:r>
              <a:rPr lang="ru-RU" dirty="0">
                <a:solidFill>
                  <a:schemeClr val="tx1"/>
                </a:solidFill>
                <a:hlinkClick r:id="rId2"/>
              </a:rPr>
              <a:t>сбора макулатуры</a:t>
            </a:r>
            <a:r>
              <a:rPr lang="ru-RU" dirty="0">
                <a:solidFill>
                  <a:schemeClr val="tx1"/>
                </a:solidFill>
              </a:rPr>
              <a:t> для заполнения производственных мощностей. Поэтому важно понимать технологические процессы, которые предстоит налаживать на предприятии.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1898" y="4049020"/>
            <a:ext cx="3160102" cy="2808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18477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7673" y="614870"/>
            <a:ext cx="8596668" cy="5838683"/>
          </a:xfrm>
        </p:spPr>
        <p:txBody>
          <a:bodyPr>
            <a:normAutofit fontScale="70000" lnSpcReduction="20000"/>
          </a:bodyPr>
          <a:lstStyle/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Макулатура неоднородна, делится на три группы качества – высокого, среднего и низкого, маркируется буквами А-В соответственно. Кроме того, происходит разделение по маркам. Всего их 13, маркируются от МС-1А до МС-13В в зависимости от качества бумаги, ее разновидности. Чем лучше качество, тем стоимость принимаемой макулатуры выше. Если она не рассортирована, цена на нее ниже.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крупных перерабатывающих предприятий характерна работа с ограниченными сортами бумаги, остальные они отказываются принимать. Например, такой завод по переработке макулатуры в России, как Санкт-Петербургский КПК принимает макулатуру следующих марок: МС-5Б, МС-6Б, МС-7Б, МС-8В, МС-13В.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Переработка макулатуры в бумагу и картон, как бизнес, имеет неоспоримое преимущество перед другими видами деятельности по обращению с отходами. Для нее не требуется оформлять лицензию. Причина – макулатура относится к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5 классу опасности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она не представляет угрозы для окружающей среды.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конечном итоге перерабатывающее предприятие может сосредоточиться на производстве из собираемого сырья следующей продукции: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Полиграфические изделия;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Бумага для письма;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Печатные издания;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Салфетки, бумажные полотенца и т.п.;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Посуда для одноразового применения;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 для теплоизоляции;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Брикеты для отопления.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Кроме того, из макулатуры можно производить строительные материалы, а также использовать ее для получения ткани, из которой изготавливается одежда. То есть, речь идет о широком диапазоне применения и рынков сбыта конечной продукции, которую получают в результате обращения использованной бумаги и картона. А это значит, что в России ежегодно на свалки выбрасываются буквально миллионы и миллиарды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рублей.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74540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6466" y="414867"/>
            <a:ext cx="8596668" cy="1826581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 Я</a:t>
            </a:r>
            <a:r>
              <a:rPr lang="ru-RU" dirty="0" smtClean="0"/>
              <a:t> предлагаю заняться плетением из газетных трубочек, вместо того чтоб выбрасывать их в мусор.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7335" y="2426677"/>
            <a:ext cx="8596668" cy="2961171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	Создавать </a:t>
            </a:r>
            <a:r>
              <a:rPr lang="ru-RU" dirty="0">
                <a:solidFill>
                  <a:schemeClr val="tx1"/>
                </a:solidFill>
              </a:rPr>
              <a:t>уникальные вещи можно не затрачивая много средств. Яркий тому пример — плетение из газетных трубочек. Времени, конечно, потребуется немало. Зато, кроме удовлетворения и радости творчества, вы станете обладателями оригинальных и красивых поделок. Будет решена проблема с подарками — их по силам сделаете своими руками.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1935" y="4176391"/>
            <a:ext cx="3752068" cy="2359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96396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7335" y="580292"/>
            <a:ext cx="8596668" cy="4807556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Перед началом плетения, надо приготовить исходный материал — накрутить из газет или журналов трубочки. Вам понадобится сама бумага, клей ПВА во флаконе с дозатором, длинная толкая спица или кусок жесткой проволоки. Диаметр спицы/проволоки — 1,5-2 мм. Это все инструменты на подготовительном этапе</a:t>
            </a:r>
            <a:r>
              <a:rPr lang="ru-RU" dirty="0" smtClean="0"/>
              <a:t>.</a:t>
            </a:r>
          </a:p>
          <a:p>
            <a:r>
              <a:rPr lang="ru-RU" dirty="0"/>
              <a:t>Чтобы приготовить трубочки, надо сначала нарезать бумагу на куски нужного размера. Газетные полосы или журнальные развороты разрезаем на несколько частей. Соотношение сторон — 1:3 или 1:4 (например, 27 * 9 см, 35 * 10 см). Точные размеры не важны. Разделите страницу на несколько частей, чтобы они были примерно с указанным выше соотношением сторон.</a:t>
            </a:r>
          </a:p>
          <a:p>
            <a:r>
              <a:rPr lang="ru-RU" dirty="0"/>
              <a:t>Берем спицу и бумажную полосу. Уголок бумаги закручиваем вокруг спицы, постепенно, слой за слоем, скатываем трубочку. Край полосы закрепляем каплей клея. Чтобы трубочка получилась нужной плотности, бумагу укладываем под 45° по отношению к спице. Тогда она будет достаточно плотной, но в то же время будет хорошо гнуться</a:t>
            </a:r>
            <a:r>
              <a:rPr lang="ru-RU" dirty="0" smtClean="0"/>
              <a:t>.</a:t>
            </a:r>
          </a:p>
          <a:p>
            <a:r>
              <a:rPr lang="ru-RU" dirty="0"/>
              <a:t>Вынимаем спицу. Трубочка получается не слишком длинной, для работы придется их сращивать. Если все сделано правильно, один ее край получился тонким, второй — толстым и полым изнутри. Чтобы соединить две газетные трубочки, в толстую часть капаем несколько капель клея ПВА, вставляем вторую трубочку тонким краем. Теперь ждем пока высохнет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4852" y="3521247"/>
            <a:ext cx="2877148" cy="3085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81117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7335" y="509954"/>
            <a:ext cx="8596668" cy="487789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Покраска </a:t>
            </a:r>
            <a:r>
              <a:rPr lang="ru-RU" b="1" dirty="0">
                <a:solidFill>
                  <a:schemeClr val="tx1"/>
                </a:solidFill>
              </a:rPr>
              <a:t>и другие способы обработки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	Иногда</a:t>
            </a:r>
            <a:r>
              <a:rPr lang="ru-RU" dirty="0">
                <a:solidFill>
                  <a:schemeClr val="tx1"/>
                </a:solidFill>
              </a:rPr>
              <a:t>, для более простого плетения, трубочки прокатывают при помощи обычной скалки. Они становятся более плоскими. В таком виде с ними проще работать — протягивать между рядами. Но это необязательный этап. Попробуйте «прокатку», может вам в таком виде плетение из газетных трубочек понравится больше.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	Не </a:t>
            </a:r>
            <a:r>
              <a:rPr lang="ru-RU" dirty="0">
                <a:solidFill>
                  <a:schemeClr val="tx1"/>
                </a:solidFill>
              </a:rPr>
              <a:t>всем нравится «натуральный вид» плетения из газетной бумаги. Для улучшения внешнего вида накрученные трубочки красят. Лучше всего для этого подходит акриловая краска. Она плотно ложится, отлично себя ведет с любым типом бумаги, не течет, быстро сохнет и не имеет запаха. Подойдет и водная влагостойкая морилка. Неплохо выглядят бумажные трубочки покрытые акриловым лаком, в который сразу добавлен красящий пигмент. Одновременно с покраской они становятся менее чувствительными к влаге.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9383" y="4485175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45038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7335" y="123092"/>
            <a:ext cx="8596668" cy="5264756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Начало плетения — формируем донышко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	В </a:t>
            </a:r>
            <a:r>
              <a:rPr lang="ru-RU" dirty="0">
                <a:solidFill>
                  <a:schemeClr val="tx1"/>
                </a:solidFill>
              </a:rPr>
              <a:t>большинстве изделий для начала необходимо сформировать дно. Есть два варианта: сделать его из картона, к краям приклеив стойки. Вариант простой и понятный. Возможно, для начинающих он лучше — стенки плести немного проще, чем придавать форму донышку. А чтобы концы приклеенных стоек не «царапали» глаз, их накрывают вторым таким же куском </a:t>
            </a:r>
            <a:r>
              <a:rPr lang="ru-RU" dirty="0" smtClean="0">
                <a:solidFill>
                  <a:schemeClr val="tx1"/>
                </a:solidFill>
              </a:rPr>
              <a:t>картон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	Далее</a:t>
            </a:r>
            <a:r>
              <a:rPr lang="ru-RU" dirty="0">
                <a:solidFill>
                  <a:schemeClr val="tx1"/>
                </a:solidFill>
              </a:rPr>
              <a:t>, берем соломину и начинаем обвязывать дно, пропуская соломину через три трубочки (метод веревочка). Так — через три трубочки — делаем два ряда. Затем — несколько рядов — через две. Несколько — это чтобы размеры дна были почти «как надо» — по форме. Последние два-три ряда плетем через одну трубочку. Во время плетения надо трубочки основы разводить на одинаковое расстояние. Так оно, вообще-то, и получается, просто необходимо следить, чтобы расстояние было одинаковым. При переходе на плетение стенок, трубочки основы перекрещиваем одну с другой. Так изделие получается более устойчивым и переход более надежным. Для плетения стенок можно использовать рабочие трубочки, которые применяли при плетении дна.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60411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6" y="424963"/>
            <a:ext cx="7148954" cy="432288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4298" y="4130912"/>
            <a:ext cx="2747124" cy="2060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0660785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26</TotalTime>
  <Words>549</Words>
  <Application>Microsoft Office PowerPoint</Application>
  <PresentationFormat>Широкоэкранный</PresentationFormat>
  <Paragraphs>35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Times New Roman</vt:lpstr>
      <vt:lpstr>Trebuchet MS</vt:lpstr>
      <vt:lpstr>Wingdings 3</vt:lpstr>
      <vt:lpstr>Аспект</vt:lpstr>
      <vt:lpstr>Муниципальное ,бюджетное общеобразовательное учреждение Средняя общеобразовательная школа №39 г.Набережные Челны Республики Татарстан РФ</vt:lpstr>
      <vt:lpstr>Презентация PowerPoint</vt:lpstr>
      <vt:lpstr>Презентация PowerPoint</vt:lpstr>
      <vt:lpstr>Презентация PowerPoint</vt:lpstr>
      <vt:lpstr> Я предлагаю заняться плетением из газетных трубочек, вместо того чтоб выбрасывать их в мусор.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Список литературы: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автономное общеобразовательное учреждение Средняя общеобразовательная школа №39 г.Набережные Челны Республики Татарстан РФ</dc:title>
  <dc:creator>1</dc:creator>
  <cp:lastModifiedBy>1</cp:lastModifiedBy>
  <cp:revision>4</cp:revision>
  <dcterms:created xsi:type="dcterms:W3CDTF">2022-03-30T06:57:33Z</dcterms:created>
  <dcterms:modified xsi:type="dcterms:W3CDTF">2022-03-30T07:28:32Z</dcterms:modified>
</cp:coreProperties>
</file>