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4" r:id="rId4"/>
    <p:sldId id="262" r:id="rId5"/>
    <p:sldId id="269" r:id="rId6"/>
    <p:sldId id="258" r:id="rId7"/>
    <p:sldId id="266" r:id="rId8"/>
    <p:sldId id="265" r:id="rId9"/>
    <p:sldId id="268" r:id="rId10"/>
    <p:sldId id="270" r:id="rId11"/>
    <p:sldId id="271" r:id="rId12"/>
    <p:sldId id="273" r:id="rId13"/>
    <p:sldId id="274" r:id="rId14"/>
    <p:sldId id="272" r:id="rId15"/>
    <p:sldId id="259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1.pic4you.ru/allimage/y2012/08-20/12216/2356205.png" TargetMode="External"/><Relationship Id="rId2" Type="http://schemas.openxmlformats.org/officeDocument/2006/relationships/hyperlink" Target="http://s3.pic4you.ru/allimage/y2013/10-24/12216/3925122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521/108950446.113/0_cd1e6_7c1b8dea_S" TargetMode="External"/><Relationship Id="rId5" Type="http://schemas.openxmlformats.org/officeDocument/2006/relationships/hyperlink" Target="http://img-fotki.yandex.ru/get/6610/134091466.1c/0_8f975_cc74afe5_S" TargetMode="External"/><Relationship Id="rId4" Type="http://schemas.openxmlformats.org/officeDocument/2006/relationships/hyperlink" Target="http://s1.pic4you.ru/allimage/y2012/08-20/12216/2356208.pn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285720" y="2357430"/>
            <a:ext cx="6643734" cy="3112426"/>
            <a:chOff x="1115616" y="2146448"/>
            <a:chExt cx="7165477" cy="353258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22007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Урок математики </a:t>
              </a:r>
            </a:p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002060"/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6 класс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5938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2800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Моргачева Т.В. 16.02.2018</a:t>
              </a:r>
              <a:endParaRPr lang="ru-RU" sz="2800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Корнем уравнения называется значение буквы, при котором уравнение обращается в верное числовое равенство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44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7030A0"/>
                </a:solidFill>
              </a:rPr>
              <a:t>Проверь себя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499047"/>
            <a:ext cx="7139136" cy="4954289"/>
          </a:xfrm>
        </p:spPr>
        <p:txBody>
          <a:bodyPr/>
          <a:lstStyle/>
          <a:p>
            <a:pPr marL="0" lvl="0" indent="0"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   1 </a:t>
            </a:r>
            <a:r>
              <a:rPr lang="ru-RU" sz="2600" b="1" dirty="0">
                <a:solidFill>
                  <a:srgbClr val="7030A0"/>
                </a:solidFill>
              </a:rPr>
              <a:t>вариант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b="1" dirty="0" smtClean="0">
                <a:solidFill>
                  <a:prstClr val="black"/>
                </a:solidFill>
              </a:rPr>
              <a:t> </a:t>
            </a:r>
            <a:r>
              <a:rPr lang="ru-RU" sz="2600" b="1" dirty="0">
                <a:solidFill>
                  <a:prstClr val="black"/>
                </a:solidFill>
              </a:rPr>
              <a:t>95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b="1" dirty="0">
                <a:solidFill>
                  <a:prstClr val="black"/>
                </a:solidFill>
              </a:rPr>
              <a:t>10,2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b="1" dirty="0">
                <a:solidFill>
                  <a:prstClr val="black"/>
                </a:solidFill>
              </a:rPr>
              <a:t>490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b="1" dirty="0">
                <a:solidFill>
                  <a:prstClr val="black"/>
                </a:solidFill>
              </a:rPr>
              <a:t>52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b="1" dirty="0">
                <a:solidFill>
                  <a:prstClr val="black"/>
                </a:solidFill>
              </a:rPr>
              <a:t>7,2</a:t>
            </a:r>
          </a:p>
          <a:p>
            <a:pPr marL="0" lvl="0" indent="0">
              <a:buNone/>
            </a:pPr>
            <a:r>
              <a:rPr lang="ru-RU" sz="2600" b="1" dirty="0" smtClean="0">
                <a:solidFill>
                  <a:prstClr val="black"/>
                </a:solidFill>
              </a:rPr>
              <a:t>                             </a:t>
            </a:r>
          </a:p>
          <a:p>
            <a:pPr marL="0" lvl="0" indent="0">
              <a:buNone/>
            </a:pPr>
            <a:r>
              <a:rPr lang="ru-RU" sz="2600" b="1" dirty="0">
                <a:solidFill>
                  <a:prstClr val="black"/>
                </a:solidFill>
              </a:rPr>
              <a:t> </a:t>
            </a:r>
            <a:r>
              <a:rPr lang="ru-RU" sz="2600" b="1" dirty="0" smtClean="0">
                <a:solidFill>
                  <a:prstClr val="black"/>
                </a:solidFill>
              </a:rPr>
              <a:t>                             </a:t>
            </a:r>
            <a:r>
              <a:rPr lang="ru-RU" sz="2600" b="1" dirty="0" smtClean="0">
                <a:solidFill>
                  <a:srgbClr val="7030A0"/>
                </a:solidFill>
              </a:rPr>
              <a:t>За </a:t>
            </a:r>
            <a:r>
              <a:rPr lang="ru-RU" sz="2600" b="1" dirty="0">
                <a:solidFill>
                  <a:srgbClr val="7030A0"/>
                </a:solidFill>
              </a:rPr>
              <a:t>5 заданий «5»</a:t>
            </a:r>
          </a:p>
          <a:p>
            <a:pPr marL="0" lvl="0" indent="0"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                            За </a:t>
            </a:r>
            <a:r>
              <a:rPr lang="ru-RU" sz="2600" b="1" dirty="0">
                <a:solidFill>
                  <a:srgbClr val="7030A0"/>
                </a:solidFill>
              </a:rPr>
              <a:t>4задания- «4»</a:t>
            </a:r>
          </a:p>
          <a:p>
            <a:pPr marL="0" lvl="0" indent="0"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                             За </a:t>
            </a:r>
            <a:r>
              <a:rPr lang="ru-RU" sz="2600" b="1" dirty="0">
                <a:solidFill>
                  <a:srgbClr val="7030A0"/>
                </a:solidFill>
              </a:rPr>
              <a:t>3 задания- «3»</a:t>
            </a:r>
            <a:endParaRPr lang="ru-RU" sz="26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1484785"/>
            <a:ext cx="24482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800" b="1" dirty="0">
                <a:solidFill>
                  <a:srgbClr val="7030A0"/>
                </a:solidFill>
              </a:rPr>
              <a:t>2 вариант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</a:pPr>
            <a:r>
              <a:rPr lang="ru-RU" sz="2800" b="1" dirty="0">
                <a:solidFill>
                  <a:prstClr val="black"/>
                </a:solidFill>
              </a:rPr>
              <a:t>64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</a:pPr>
            <a:r>
              <a:rPr lang="ru-RU" sz="2800" b="1" dirty="0">
                <a:solidFill>
                  <a:prstClr val="black"/>
                </a:solidFill>
              </a:rPr>
              <a:t>0,8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</a:pPr>
            <a:r>
              <a:rPr lang="ru-RU" sz="2800" b="1" dirty="0">
                <a:solidFill>
                  <a:prstClr val="black"/>
                </a:solidFill>
              </a:rPr>
              <a:t>902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</a:pPr>
            <a:r>
              <a:rPr lang="ru-RU" sz="2800" b="1" dirty="0">
                <a:solidFill>
                  <a:prstClr val="black"/>
                </a:solidFill>
              </a:rPr>
              <a:t>30,3</a:t>
            </a:r>
          </a:p>
          <a:p>
            <a:pPr marL="514350" lvl="0" indent="-514350">
              <a:spcBef>
                <a:spcPct val="20000"/>
              </a:spcBef>
              <a:buFont typeface="+mj-lt"/>
              <a:buAutoNum type="arabicPeriod"/>
            </a:pPr>
            <a:r>
              <a:rPr lang="ru-RU" sz="2800" b="1" dirty="0" smtClean="0">
                <a:solidFill>
                  <a:prstClr val="black"/>
                </a:solidFill>
              </a:rPr>
              <a:t>5,3</a:t>
            </a:r>
            <a:endParaRPr lang="ru-RU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77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уроке мне все было понятно </a:t>
            </a:r>
          </a:p>
          <a:p>
            <a:pPr marL="0" indent="0"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и я доволен своей работой.</a:t>
            </a:r>
          </a:p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уроке я испытывал затруднения , еще не все получалось.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Материал урока мне не понятен, работа  не получилась.</a:t>
            </a:r>
            <a:endParaRPr lang="ru-RU" sz="3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4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7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Проверь себя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1 вариант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 95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10,2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490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52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7,2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За 5 заданий «5»</a:t>
            </a:r>
          </a:p>
          <a:p>
            <a:pPr marL="0" indent="0">
              <a:buNone/>
            </a:pPr>
            <a:r>
              <a:rPr lang="ru-RU" b="1" dirty="0" smtClean="0"/>
              <a:t>За 4задания- «4»</a:t>
            </a:r>
          </a:p>
          <a:p>
            <a:pPr marL="0" indent="0">
              <a:buNone/>
            </a:pPr>
            <a:r>
              <a:rPr lang="ru-RU" b="1" dirty="0" smtClean="0"/>
              <a:t>За 3 задания- «3»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2 вариант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64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0,8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902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30,3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5,3</a:t>
            </a:r>
          </a:p>
          <a:p>
            <a:pPr marL="0" indent="0">
              <a:buNone/>
            </a:pPr>
            <a:endParaRPr lang="ru-RU" b="1" dirty="0" smtClean="0"/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</a:rPr>
              <a:t>За 5 заданий «5»</a:t>
            </a: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</a:rPr>
              <a:t>За 4задания- «4»</a:t>
            </a: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</a:rPr>
              <a:t>За 3 задания- «3»</a:t>
            </a:r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9584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85720" y="642917"/>
            <a:ext cx="6786611" cy="4929223"/>
            <a:chOff x="607488" y="1344094"/>
            <a:chExt cx="7925326" cy="5138028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607488" y="1344094"/>
              <a:ext cx="7925326" cy="4177734"/>
              <a:chOff x="607288" y="-815361"/>
              <a:chExt cx="7925152" cy="5222388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607288" y="-815361"/>
                <a:ext cx="7925152" cy="39289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Вы можете использовать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данное оформление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для создания своих презентаций,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но в своей презентации вы должны указать 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prstClr val="black"/>
                    </a:solidFill>
                    <a:latin typeface="Monotype Corsiva" pitchFamily="66" charset="0"/>
                  </a:rPr>
                  <a:t>источник шаблона: </a:t>
                </a:r>
              </a:p>
              <a:p>
                <a:pPr algn="ctr">
                  <a:defRPr/>
                </a:pPr>
                <a:endParaRPr lang="ru-RU" sz="800" dirty="0">
                  <a:solidFill>
                    <a:prstClr val="black"/>
                  </a:solidFill>
                  <a:latin typeface="Monotype Corsiva" pitchFamily="66" charset="0"/>
                </a:endParaRPr>
              </a:p>
              <a:p>
                <a:pPr algn="ctr">
                  <a:defRPr/>
                </a:pPr>
                <a:r>
                  <a:rPr lang="ru-RU" dirty="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Фокина Лидия Петровна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учитель начальных классов</a:t>
                </a:r>
              </a:p>
              <a:p>
                <a:pPr algn="ctr">
                  <a:defRPr/>
                </a:pPr>
                <a:r>
                  <a:rPr lang="ru-RU" dirty="0" smtClean="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МКУ </a:t>
                </a:r>
                <a:r>
                  <a:rPr lang="ru-RU" dirty="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«СОШ ст. Евсино»</a:t>
                </a:r>
              </a:p>
              <a:p>
                <a:pPr algn="ctr">
                  <a:defRPr/>
                </a:pPr>
                <a:r>
                  <a:rPr lang="ru-RU" dirty="0" err="1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Искитимского</a:t>
                </a:r>
                <a:r>
                  <a:rPr lang="ru-RU" dirty="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 района</a:t>
                </a:r>
              </a:p>
              <a:p>
                <a:pPr algn="ctr">
                  <a:defRPr/>
                </a:pPr>
                <a:r>
                  <a:rPr lang="ru-RU" dirty="0"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Monotype Corsiva" pitchFamily="66" charset="0"/>
                  </a:rPr>
                  <a:t>Новосибирской области</a:t>
                </a:r>
                <a:endParaRPr lang="ru-RU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1366078" y="3885681"/>
                <a:ext cx="6491880" cy="521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ru-RU" sz="2000" dirty="0" smtClean="0">
                    <a:solidFill>
                      <a:prstClr val="black"/>
                    </a:solidFill>
                    <a:latin typeface="Monotype Corsiva" pitchFamily="66" charset="0"/>
                  </a:rPr>
                  <a:t>Сайт </a:t>
                </a:r>
                <a:r>
                  <a:rPr lang="en-US" sz="2000" dirty="0" smtClean="0">
                    <a:solidFill>
                      <a:prstClr val="black"/>
                    </a:solidFill>
                    <a:latin typeface="Monotype Corsiva" pitchFamily="66" charset="0"/>
                    <a:hlinkClick r:id="rId2"/>
                  </a:rPr>
                  <a:t>http://linda6035.ucoz.ru/</a:t>
                </a:r>
                <a:r>
                  <a:rPr lang="ru-RU" sz="2000" smtClean="0">
                    <a:solidFill>
                      <a:prstClr val="black"/>
                    </a:solidFill>
                    <a:latin typeface="Monotype Corsiva" pitchFamily="66" charset="0"/>
                  </a:rPr>
                  <a:t>  </a:t>
                </a:r>
                <a:r>
                  <a:rPr lang="ru-RU" sz="2000" smtClean="0">
                    <a:latin typeface="Monotype Corsiva" pitchFamily="66" charset="0"/>
                  </a:rPr>
                  <a:t> </a:t>
                </a:r>
                <a:endParaRPr lang="ru-RU" sz="2000" dirty="0" smtClean="0"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1710123" y="6093296"/>
              <a:ext cx="5968891" cy="3888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b="1" dirty="0">
                  <a:solidFill>
                    <a:schemeClr val="accent1">
                      <a:lumMod val="75000"/>
                    </a:schemeClr>
                  </a:solidFill>
                </a:rPr>
                <a:t>СПАСИБО АВТОРАМ ФОНОВ И КАРТИНОК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1" y="357166"/>
            <a:ext cx="6891688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Школьный клипарт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http://s3.pic4you.ru/allimage/y2013/10-24/12216/3925122.png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Линейки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http://s1.pic4you.ru/allimage/y2012/08-20/12216/2356205.png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Лист в клеточку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http://s1.pic4you.ru/allimage/y2012/08-20/12216/2356208.png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Скрепка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http://img-fotki.yandex.ru/get/6610/134091466.1c/0_8f975_cc74afe5_S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Циркуль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http://img-fotki.yandex.ru/get/6521/108950446.113/0_cd1e6_7c1b8dea_S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endParaRPr lang="ru-RU" sz="14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4608511"/>
          </a:xfrm>
        </p:spPr>
        <p:txBody>
          <a:bodyPr>
            <a:normAutofit/>
          </a:bodyPr>
          <a:lstStyle/>
          <a:p>
            <a:r>
              <a:rPr lang="en-US" sz="6000" dirty="0" smtClean="0"/>
              <a:t>3n+b;    x+3,2=6,8;   </a:t>
            </a:r>
            <a:r>
              <a:rPr lang="en-US" sz="6000" dirty="0" smtClean="0"/>
              <a:t>7x+8y;</a:t>
            </a:r>
            <a:r>
              <a:rPr lang="ru-RU" sz="6000" dirty="0"/>
              <a:t> </a:t>
            </a:r>
            <a:r>
              <a:rPr lang="ru-RU" sz="6000" dirty="0" smtClean="0"/>
              <a:t>    </a:t>
            </a:r>
            <a:r>
              <a:rPr lang="en-US" sz="6000" dirty="0" smtClean="0"/>
              <a:t>4x=16</a:t>
            </a:r>
            <a:r>
              <a:rPr lang="ru-RU" sz="6000" dirty="0" smtClean="0"/>
              <a:t>;</a:t>
            </a:r>
            <a:r>
              <a:rPr lang="en-US" sz="6000" dirty="0" smtClean="0"/>
              <a:t>     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en-US" sz="6000" dirty="0" smtClean="0"/>
              <a:t> </a:t>
            </a:r>
            <a:r>
              <a:rPr lang="en-US" sz="6000" dirty="0" err="1" smtClean="0"/>
              <a:t>a+bc</a:t>
            </a:r>
            <a:r>
              <a:rPr lang="en-US" sz="6000" dirty="0" smtClean="0"/>
              <a:t>;     2x+26=50;              </a:t>
            </a:r>
            <a:r>
              <a:rPr lang="en-US" sz="6000" dirty="0" smtClean="0"/>
              <a:t>5x+d</a:t>
            </a:r>
            <a:r>
              <a:rPr lang="ru-RU" sz="6000" dirty="0" smtClean="0"/>
              <a:t>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886200"/>
            <a:ext cx="72008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122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Буквенные выражения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6000" dirty="0">
                <a:solidFill>
                  <a:prstClr val="black"/>
                </a:solidFill>
                <a:ea typeface="+mj-ea"/>
                <a:cs typeface="+mj-cs"/>
              </a:rPr>
              <a:t>3n+b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83968" y="1412776"/>
            <a:ext cx="4041775" cy="63976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Уравнения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779913" y="2174875"/>
            <a:ext cx="3816424" cy="395128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prstClr val="black"/>
                </a:solidFill>
                <a:ea typeface="+mj-ea"/>
                <a:cs typeface="+mj-cs"/>
              </a:rPr>
              <a:t>x+3,2=6,8</a:t>
            </a:r>
            <a:endParaRPr lang="ru-RU" sz="60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r>
              <a:rPr lang="en-US" sz="6000" dirty="0">
                <a:solidFill>
                  <a:prstClr val="black"/>
                </a:solidFill>
                <a:ea typeface="+mj-ea"/>
                <a:cs typeface="+mj-cs"/>
              </a:rPr>
              <a:t>4x=16</a:t>
            </a:r>
            <a:r>
              <a:rPr lang="en-US" sz="6000" dirty="0" smtClean="0">
                <a:solidFill>
                  <a:prstClr val="black"/>
                </a:solidFill>
                <a:ea typeface="+mj-ea"/>
                <a:cs typeface="+mj-cs"/>
              </a:rPr>
              <a:t>;</a:t>
            </a:r>
            <a:endParaRPr lang="ru-RU" sz="60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r>
              <a:rPr lang="ru-RU" sz="6000" dirty="0" smtClean="0">
                <a:solidFill>
                  <a:prstClr val="black"/>
                </a:solidFill>
                <a:ea typeface="+mj-ea"/>
                <a:cs typeface="+mj-cs"/>
              </a:rPr>
              <a:t>2</a:t>
            </a:r>
            <a:r>
              <a:rPr lang="en-US" sz="6000" dirty="0" smtClean="0">
                <a:solidFill>
                  <a:prstClr val="black"/>
                </a:solidFill>
                <a:ea typeface="+mj-ea"/>
                <a:cs typeface="+mj-cs"/>
              </a:rPr>
              <a:t>x+26=50</a:t>
            </a:r>
            <a:endParaRPr lang="ru-RU" sz="60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pPr marL="0" lvl="0" indent="0" algn="ctr">
              <a:buNone/>
            </a:pPr>
            <a:endParaRPr lang="ru-RU" sz="3200" dirty="0">
              <a:solidFill>
                <a:prstClr val="black">
                  <a:tint val="75000"/>
                </a:prstClr>
              </a:solidFill>
            </a:endParaRP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921169"/>
            <a:ext cx="223522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dirty="0">
                <a:solidFill>
                  <a:prstClr val="black"/>
                </a:solidFill>
                <a:ea typeface="+mj-ea"/>
                <a:cs typeface="+mj-cs"/>
              </a:rPr>
              <a:t>7x+8y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55577" y="2921169"/>
            <a:ext cx="23246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60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r>
              <a:rPr lang="en-US" sz="6000" dirty="0" err="1" smtClean="0">
                <a:solidFill>
                  <a:prstClr val="black"/>
                </a:solidFill>
                <a:ea typeface="+mj-ea"/>
                <a:cs typeface="+mj-cs"/>
              </a:rPr>
              <a:t>a+bc</a:t>
            </a:r>
            <a:endParaRPr lang="ru-RU" sz="60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r>
              <a:rPr lang="en-US" sz="6000" dirty="0" smtClean="0">
                <a:solidFill>
                  <a:prstClr val="black"/>
                </a:solidFill>
                <a:ea typeface="+mj-ea"/>
                <a:cs typeface="+mj-cs"/>
              </a:rPr>
              <a:t>5x+d</a:t>
            </a:r>
            <a:endParaRPr lang="ru-RU" sz="6000" dirty="0">
              <a:solidFill>
                <a:prstClr val="black"/>
              </a:solidFill>
              <a:ea typeface="+mj-ea"/>
              <a:cs typeface="+mj-c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2370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Тема урока :</a:t>
            </a:r>
            <a:br>
              <a:rPr lang="ru-RU" dirty="0" smtClean="0"/>
            </a:br>
            <a:r>
              <a:rPr lang="ru-RU" sz="6600" b="1" i="1" dirty="0" smtClean="0">
                <a:solidFill>
                  <a:srgbClr val="7030A0"/>
                </a:solidFill>
              </a:rPr>
              <a:t>Уравнения.</a:t>
            </a:r>
            <a:endParaRPr lang="ru-RU" sz="6600" b="1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87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Уравнением называют равенство , содержащее  неизвестное число обозначенное буквой, значение которой</a:t>
            </a:r>
          </a:p>
          <a:p>
            <a:pPr marL="0" indent="0"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нужно найти.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8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Шура\Desktop\vesy-animatsionnaya-kartinka-000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478" y="1700808"/>
            <a:ext cx="6782540" cy="480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Шура\Desktop\rcLK57Ac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1601"/>
            <a:ext cx="7056783" cy="634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959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8100"/>
            <a:ext cx="6302930" cy="6309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908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97" y="281968"/>
            <a:ext cx="6633391" cy="595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653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258</Words>
  <Application>Microsoft Office PowerPoint</Application>
  <PresentationFormat>Экран (4:3)</PresentationFormat>
  <Paragraphs>79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3n+b;    x+3,2=6,8;   7x+8y;     4x=16;       a+bc;     2x+26=50;              5x+d.</vt:lpstr>
      <vt:lpstr>Презентация PowerPoint</vt:lpstr>
      <vt:lpstr> Тема урока : Уравнения.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 себя</vt:lpstr>
      <vt:lpstr>Презентация PowerPoint</vt:lpstr>
      <vt:lpstr>Презентация PowerPoint</vt:lpstr>
      <vt:lpstr>Проверь себя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Шура</cp:lastModifiedBy>
  <cp:revision>12</cp:revision>
  <dcterms:created xsi:type="dcterms:W3CDTF">2014-07-09T08:33:20Z</dcterms:created>
  <dcterms:modified xsi:type="dcterms:W3CDTF">2018-02-15T17:17:32Z</dcterms:modified>
</cp:coreProperties>
</file>