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6" r:id="rId11"/>
    <p:sldId id="265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6" autoAdjust="0"/>
    <p:restoredTop sz="94660"/>
  </p:normalViewPr>
  <p:slideViewPr>
    <p:cSldViewPr snapToGrid="0">
      <p:cViewPr varScale="1">
        <p:scale>
          <a:sx n="63" d="100"/>
          <a:sy n="63" d="100"/>
        </p:scale>
        <p:origin x="78" y="10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91982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801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10197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3150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308404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2875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37608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200915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9266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43669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3925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t="-59000" b="-5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20EFD8-F440-4509-A577-ECFC524E49F0}" type="datetimeFigureOut">
              <a:rPr lang="ru-RU" smtClean="0"/>
              <a:t>14.06.2018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4D6030-8AD7-4CF3-8529-762CBA3FB24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8397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/>
          <p:cNvGrpSpPr/>
          <p:nvPr/>
        </p:nvGrpSpPr>
        <p:grpSpPr>
          <a:xfrm>
            <a:off x="307974" y="445804"/>
            <a:ext cx="10347326" cy="6013356"/>
            <a:chOff x="307974" y="445804"/>
            <a:chExt cx="10347326" cy="6013356"/>
          </a:xfrm>
        </p:grpSpPr>
        <p:sp>
          <p:nvSpPr>
            <p:cNvPr id="4" name="TextBox 3"/>
            <p:cNvSpPr txBox="1"/>
            <p:nvPr/>
          </p:nvSpPr>
          <p:spPr>
            <a:xfrm>
              <a:off x="1676400" y="1016000"/>
              <a:ext cx="7493000" cy="280076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48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Урок русского языка</a:t>
              </a:r>
            </a:p>
            <a:p>
              <a:pPr algn="ctr"/>
              <a:r>
                <a:rPr lang="ru-RU" sz="48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2 класс</a:t>
              </a:r>
            </a:p>
            <a:p>
              <a:pPr algn="ctr"/>
              <a:r>
                <a:rPr lang="ru-RU" sz="28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УМК «Перспектива»</a:t>
              </a:r>
            </a:p>
            <a:p>
              <a:pPr algn="ctr"/>
              <a:endParaRPr lang="ru-RU" sz="4800" b="1" i="1" dirty="0">
                <a:solidFill>
                  <a:srgbClr val="00206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6" name="TextBox 5"/>
            <p:cNvSpPr txBox="1"/>
            <p:nvPr/>
          </p:nvSpPr>
          <p:spPr>
            <a:xfrm>
              <a:off x="3162300" y="4889500"/>
              <a:ext cx="74930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ru-RU" sz="16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Выполнил учитель </a:t>
              </a:r>
            </a:p>
            <a:p>
              <a:pPr algn="r"/>
              <a:r>
                <a:rPr lang="ru-RU" sz="16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начальных классов</a:t>
              </a:r>
            </a:p>
            <a:p>
              <a:pPr algn="r"/>
              <a:r>
                <a:rPr lang="ru-RU" sz="16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МАОУ Лицей №36</a:t>
              </a:r>
            </a:p>
            <a:p>
              <a:pPr algn="r"/>
              <a:r>
                <a:rPr lang="ru-RU" sz="16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г. Нижнего Новгорода</a:t>
              </a:r>
            </a:p>
            <a:p>
              <a:pPr algn="r"/>
              <a:r>
                <a:rPr lang="ru-RU" sz="1600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Музюкина Н.А.</a:t>
              </a:r>
            </a:p>
            <a:p>
              <a:pPr algn="ctr"/>
              <a:endParaRPr lang="ru-RU" sz="1600" b="1" i="1" dirty="0">
                <a:solidFill>
                  <a:srgbClr val="002060"/>
                </a:solidFill>
                <a:latin typeface="Georgia" panose="02040502050405020303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4893815" y="6089828"/>
              <a:ext cx="880369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i="1" dirty="0" smtClean="0">
                  <a:solidFill>
                    <a:srgbClr val="002060"/>
                  </a:solidFill>
                  <a:latin typeface="Georgia" panose="02040502050405020303" pitchFamily="18" charset="0"/>
                </a:rPr>
                <a:t>2018г</a:t>
              </a:r>
            </a:p>
          </p:txBody>
        </p:sp>
        <p:pic>
          <p:nvPicPr>
            <p:cNvPr id="1026" name="Picture 2" descr="http://licei36-nn.edusite.ru/images/p1_licey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7974" y="445804"/>
              <a:ext cx="1076325" cy="11403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5460765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100" y="2008138"/>
            <a:ext cx="10731500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 В су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бб</a:t>
            </a:r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оту мы ходили в театр. Билеты мы купили в ка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сс</a:t>
            </a:r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е перед входом. В зале нам дали програ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мм</a:t>
            </a:r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ку. Там мы прочитали фамилии всех артистов. Спектакль был дли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нн</a:t>
            </a:r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ый, но интересный. Мне очень понравились балерины. Они медле</a:t>
            </a:r>
            <a:r>
              <a:rPr lang="ru-RU" sz="3200" b="1" i="1" dirty="0" smtClean="0">
                <a:solidFill>
                  <a:srgbClr val="C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нн</a:t>
            </a:r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о кружились в танце.</a:t>
            </a:r>
          </a:p>
          <a:p>
            <a:endParaRPr lang="ru-RU" sz="3200" b="1" i="1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endParaRPr lang="ru-RU" sz="3200" b="1" i="1" dirty="0" smtClean="0">
              <a:solidFill>
                <a:srgbClr val="00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endParaRPr lang="ru-RU" sz="3200" i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4158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Соединительная линия уступом 3"/>
          <p:cNvCxnSpPr/>
          <p:nvPr/>
        </p:nvCxnSpPr>
        <p:spPr>
          <a:xfrm flipV="1">
            <a:off x="2108200" y="3810000"/>
            <a:ext cx="3479800" cy="1536700"/>
          </a:xfrm>
          <a:prstGeom prst="bentConnector3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Соединительная линия уступом 4"/>
          <p:cNvCxnSpPr/>
          <p:nvPr/>
        </p:nvCxnSpPr>
        <p:spPr>
          <a:xfrm flipV="1">
            <a:off x="4051300" y="2273300"/>
            <a:ext cx="3479800" cy="1536700"/>
          </a:xfrm>
          <a:prstGeom prst="bentConnector3">
            <a:avLst/>
          </a:prstGeom>
          <a:ln w="571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1625600" y="406400"/>
            <a:ext cx="6807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i="1" dirty="0" smtClean="0">
                <a:solidFill>
                  <a:srgbClr val="002060"/>
                </a:solidFill>
                <a:latin typeface="Georgia" panose="02040502050405020303" pitchFamily="18" charset="0"/>
              </a:rPr>
              <a:t>Лесенка успеха</a:t>
            </a:r>
            <a:endParaRPr lang="ru-RU" sz="4400" b="1" i="1" dirty="0">
              <a:solidFill>
                <a:srgbClr val="002060"/>
              </a:solidFill>
              <a:latin typeface="Georgia" panose="02040502050405020303" pitchFamily="18" charset="0"/>
            </a:endParaRPr>
          </a:p>
        </p:txBody>
      </p:sp>
      <p:pic>
        <p:nvPicPr>
          <p:cNvPr id="1026" name="Picture 2" descr="ÐÐ°ÑÑÐ¸Ð½ÐºÐ¸ Ð¿Ð¾ Ð·Ð°Ð¿ÑÐ¾ÑÑ ÑÐ¼Ð°Ð¹Ð»Ð¸Ðº Ð¼Ð¸Ñ Ð´ÐµÑÑÐµÐ»ÑÐ½Ð¾ÑÑÐ¸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5600" y="3657600"/>
            <a:ext cx="1325521" cy="1443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29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7 4.07407E-6 L -2.08333E-7 -0.08936 C -2.08333E-7 -0.1294 0.05755 -0.17848 0.1043 -0.17848 L 0.20859 -0.17848 " pathEditMode="relative" rAng="0" ptsTypes="AAAA">
                                      <p:cBhvr>
                                        <p:cTn id="10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430" y="-89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7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0859 -0.17847 L 0.20859 -0.2875 C 0.20859 -0.33657 0.25885 -0.39653 0.30052 -0.39653 L 0.39245 -0.39653 " pathEditMode="relative" rAng="0" ptsTypes="AAAA">
                                      <p:cBhvr>
                                        <p:cTn id="14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193" y="-10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485" y="1877359"/>
            <a:ext cx="10115270" cy="8069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Действия – результат знаний.</a:t>
            </a:r>
            <a:endParaRPr lang="ru-RU" sz="4000" b="1" i="1" dirty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ÐÐ°ÑÑÐ¸Ð½ÐºÐ¸ Ð¿Ð¾ Ð·Ð°Ð¿ÑÐ¾ÑÑ Ð¿ÐµÑÐ¾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4375" y="3522510"/>
            <a:ext cx="1988111" cy="28909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209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нирование0015.jpg"/>
          <p:cNvPicPr>
            <a:picLocks noChangeAspect="1"/>
          </p:cNvPicPr>
          <p:nvPr/>
        </p:nvPicPr>
        <p:blipFill>
          <a:blip r:embed="rId2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3012" y="2223587"/>
            <a:ext cx="3899701" cy="3040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 descr="сканирование0016.jpg"/>
          <p:cNvPicPr>
            <a:picLocks noChangeAspect="1"/>
          </p:cNvPicPr>
          <p:nvPr/>
        </p:nvPicPr>
        <p:blipFill>
          <a:blip r:embed="rId3">
            <a:lum bright="-10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40500" y="2223587"/>
            <a:ext cx="3844132" cy="2987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958601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3762" y="1484312"/>
            <a:ext cx="4503738" cy="392599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29400" y="1749980"/>
            <a:ext cx="39116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0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[</a:t>
            </a:r>
            <a:r>
              <a:rPr lang="ru-RU" sz="6000" i="1" dirty="0" err="1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ва´нна</a:t>
            </a:r>
            <a:r>
              <a:rPr lang="ru-RU" sz="60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]</a:t>
            </a:r>
            <a:endParaRPr lang="ru-RU" sz="6000" i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29400" y="3447311"/>
            <a:ext cx="32893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[</a:t>
            </a:r>
            <a:r>
              <a:rPr lang="ru-RU" sz="6600" i="1" dirty="0" err="1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ва´на</a:t>
            </a:r>
            <a:r>
              <a:rPr lang="ru-RU" sz="6600" i="1" dirty="0" smtClean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</a:rPr>
              <a:t>]</a:t>
            </a:r>
            <a:endParaRPr lang="ru-RU" sz="6600" i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3076" name="Picture 4" descr="ÐÐ°ÑÑÐ¸Ð½ÐºÐ¸ Ð¿Ð¾ Ð·Ð°Ð¿ÑÐ¾ÑÑ Ð·Ð½Ð°Ðº Ð²Ð¾Ð¿ÑÐ¾ÑÐ° ÑÐ¸ÑÑÐ½Ð¾Ðº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9675" y="3906622"/>
            <a:ext cx="1685925" cy="2278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137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канирование0001.jpg"/>
          <p:cNvPicPr>
            <a:picLocks noChangeAspect="1"/>
          </p:cNvPicPr>
          <p:nvPr/>
        </p:nvPicPr>
        <p:blipFill>
          <a:blip r:embed="rId2" cstate="print">
            <a:lum bright="-10000" contrast="40000"/>
          </a:blip>
          <a:srcRect l="3469" t="14642" r="2862" b="14589"/>
          <a:stretch>
            <a:fillRect/>
          </a:stretch>
        </p:blipFill>
        <p:spPr bwMode="auto">
          <a:xfrm>
            <a:off x="846859" y="2497560"/>
            <a:ext cx="3437082" cy="3691680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 descr="сканирование0002.jpg"/>
          <p:cNvPicPr>
            <a:picLocks noChangeAspect="1"/>
          </p:cNvPicPr>
          <p:nvPr/>
        </p:nvPicPr>
        <p:blipFill>
          <a:blip r:embed="rId3" cstate="print">
            <a:lum bright="-10000" contrast="40000"/>
          </a:blip>
          <a:srcRect l="3469" t="14642" r="2862" b="14589"/>
          <a:stretch>
            <a:fillRect/>
          </a:stretch>
        </p:blipFill>
        <p:spPr bwMode="auto">
          <a:xfrm>
            <a:off x="6831608" y="2476828"/>
            <a:ext cx="3456384" cy="3712412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02453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50900" y="591513"/>
            <a:ext cx="9461500" cy="55430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cs typeface="Times New Roman" panose="02020603050405020304" pitchFamily="18" charset="0"/>
              </a:rPr>
              <a:t>План:</a:t>
            </a:r>
            <a:endParaRPr lang="ru-RU" sz="2400" b="1" i="1" dirty="0" smtClean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  <a:tabLst>
                <a:tab pos="180340" algn="l"/>
              </a:tabLs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Прочитать слово.</a:t>
            </a:r>
            <a:endParaRPr lang="ru-RU" sz="2400" b="1" i="1" dirty="0" smtClean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Произнести отчетливо каждый звук этого слова.</a:t>
            </a:r>
            <a:endParaRPr lang="ru-RU" sz="2400" b="1" i="1" dirty="0" smtClean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Обозначать в транскрипции поочередно каждый звук.</a:t>
            </a:r>
            <a:endParaRPr lang="ru-RU" sz="2400" b="1" i="1" dirty="0" smtClean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Прочитать в транскрипции записанное слово.</a:t>
            </a:r>
            <a:endParaRPr lang="ru-RU" sz="2400" b="1" i="1" dirty="0" smtClean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Сравнить написание этого слова со звучанием.</a:t>
            </a:r>
            <a:endParaRPr lang="ru-RU" sz="2400" b="1" i="1" dirty="0" smtClean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fontAlgn="base">
              <a:lnSpc>
                <a:spcPct val="115000"/>
              </a:lnSpc>
              <a:spcAft>
                <a:spcPts val="0"/>
              </a:spcAft>
            </a:pPr>
            <a:r>
              <a:rPr lang="ru-RU" sz="2800" b="1" i="1" dirty="0">
                <a:solidFill>
                  <a:schemeClr val="accent1">
                    <a:lumMod val="50000"/>
                  </a:schemeClr>
                </a:solidFill>
                <a:latin typeface="Georgia" panose="02040502050405020303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Сделать вывод. </a:t>
            </a:r>
            <a:endParaRPr lang="ru-RU" sz="2400" b="1" i="1" dirty="0">
              <a:solidFill>
                <a:schemeClr val="accent1">
                  <a:lumMod val="50000"/>
                </a:schemeClr>
              </a:solidFill>
              <a:effectLst/>
              <a:latin typeface="Georgia" panose="02040502050405020303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7713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68300" y="1899335"/>
            <a:ext cx="10718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  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Ал.ея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рос.а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мал.ина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Ан.а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лим.он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грам.,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стен.а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тон.а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шос.е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</a:t>
            </a:r>
            <a:r>
              <a:rPr lang="ru-RU" sz="4400" b="1" i="1" dirty="0" err="1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пак.ет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.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99632" y="3050923"/>
            <a:ext cx="1987468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3533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8300" y="1899335"/>
            <a:ext cx="107188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   А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лл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ея, ро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с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а, ма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л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ина, А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нн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а, ли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м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он, гра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мм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, сте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н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а, то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нн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а, шо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сс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е, па</a:t>
            </a:r>
            <a:r>
              <a:rPr lang="ru-RU" sz="4400" b="1" i="1" dirty="0" smtClean="0">
                <a:solidFill>
                  <a:srgbClr val="FF0000"/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к</a:t>
            </a:r>
            <a:r>
              <a:rPr lang="ru-RU" sz="4400" b="1" i="1" dirty="0" smtClean="0">
                <a:solidFill>
                  <a:schemeClr val="accent1">
                    <a:lumMod val="50000"/>
                  </a:schemeClr>
                </a:solidFill>
                <a:effectLst/>
                <a:latin typeface="Georgia" panose="02040502050405020303" pitchFamily="18" charset="0"/>
                <a:ea typeface="Times New Roman" panose="02020603050405020304" pitchFamily="18" charset="0"/>
              </a:rPr>
              <a:t>ет.</a:t>
            </a:r>
            <a:endParaRPr lang="ru-RU" sz="4400" b="1" i="1" dirty="0">
              <a:solidFill>
                <a:schemeClr val="accent1">
                  <a:lumMod val="50000"/>
                </a:schemeClr>
              </a:solidFill>
              <a:latin typeface="Georgia" panose="02040502050405020303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5966" y="3165223"/>
            <a:ext cx="1987468" cy="2889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21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2400" y="369838"/>
            <a:ext cx="1073150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  В ________ мы ходили в театр. Билеты мы купили в _____ перед входом. В зале нам дали _______. Там мы прочитали фамилии всех артистов. Спектакль был _______, но интересный. Мне очень понравились балерины. Они ________ кружились в танце.</a:t>
            </a:r>
          </a:p>
          <a:p>
            <a:endParaRPr lang="ru-RU" sz="3200" b="1" i="1" dirty="0">
              <a:solidFill>
                <a:srgbClr val="000000"/>
              </a:solidFill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endParaRPr lang="ru-RU" sz="3200" b="1" i="1" dirty="0" smtClean="0">
              <a:solidFill>
                <a:srgbClr val="000000"/>
              </a:solidFill>
              <a:effectLst/>
              <a:latin typeface="Georgia" panose="02040502050405020303" pitchFamily="18" charset="0"/>
              <a:ea typeface="Calibri" panose="020F0502020204030204" pitchFamily="34" charset="0"/>
            </a:endParaRPr>
          </a:p>
          <a:p>
            <a: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/>
            </a:r>
            <a:br>
              <a:rPr lang="ru-RU" sz="3200" b="1" i="1" dirty="0" smtClean="0">
                <a:solidFill>
                  <a:srgbClr val="00000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Слова для справок: </a:t>
            </a:r>
            <a:r>
              <a:rPr lang="ru-RU" sz="3200" b="1" i="1" dirty="0" err="1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медлен..о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, </a:t>
            </a:r>
            <a:r>
              <a:rPr lang="ru-RU" sz="3200" b="1" i="1" dirty="0" err="1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кас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..е, </a:t>
            </a:r>
            <a:r>
              <a:rPr lang="ru-RU" sz="3200" b="1" i="1" dirty="0" err="1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програм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..ку, длин..</a:t>
            </a:r>
            <a:r>
              <a:rPr lang="ru-RU" sz="3200" b="1" i="1" dirty="0" err="1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ый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, </a:t>
            </a:r>
            <a:r>
              <a:rPr lang="ru-RU" sz="3200" b="1" i="1" dirty="0" err="1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суб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..</a:t>
            </a:r>
            <a:r>
              <a:rPr lang="ru-RU" sz="3200" b="1" i="1" dirty="0" err="1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оту</a:t>
            </a:r>
            <a: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  <a:t>.</a:t>
            </a:r>
            <a:br>
              <a:rPr lang="ru-RU" sz="3200" b="1" i="1" dirty="0" smtClean="0">
                <a:solidFill>
                  <a:srgbClr val="0070C0"/>
                </a:solidFill>
                <a:effectLst/>
                <a:latin typeface="Georgia" panose="02040502050405020303" pitchFamily="18" charset="0"/>
                <a:ea typeface="Calibri" panose="020F0502020204030204" pitchFamily="34" charset="0"/>
              </a:rPr>
            </a:br>
            <a:endParaRPr lang="ru-RU" sz="3200" i="1" dirty="0">
              <a:solidFill>
                <a:srgbClr val="0070C0"/>
              </a:solidFill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5838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219</Words>
  <Application>Microsoft Office PowerPoint</Application>
  <PresentationFormat>Широкоэкранный</PresentationFormat>
  <Paragraphs>30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Georgia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6</cp:revision>
  <dcterms:created xsi:type="dcterms:W3CDTF">2018-06-13T19:38:58Z</dcterms:created>
  <dcterms:modified xsi:type="dcterms:W3CDTF">2018-06-13T21:33:27Z</dcterms:modified>
</cp:coreProperties>
</file>