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6" r:id="rId16"/>
    <p:sldId id="272" r:id="rId17"/>
    <p:sldId id="277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1" y="188640"/>
            <a:ext cx="8640960" cy="5904655"/>
          </a:xfrm>
        </p:spPr>
        <p:txBody>
          <a:bodyPr/>
          <a:lstStyle/>
          <a:p>
            <a:pPr marL="182880" indent="0" algn="r">
              <a:buNone/>
            </a:pPr>
            <a:r>
              <a:rPr lang="ru-RU" sz="3200" dirty="0">
                <a:solidFill>
                  <a:srgbClr val="7030A0"/>
                </a:solidFill>
                <a:effectLst/>
              </a:rPr>
              <a:t>Развитие творческого </a:t>
            </a:r>
            <a:r>
              <a:rPr lang="ru-RU" sz="3200" dirty="0" smtClean="0">
                <a:solidFill>
                  <a:srgbClr val="7030A0"/>
                </a:solidFill>
                <a:effectLst/>
              </a:rPr>
              <a:t>воображения   </a:t>
            </a:r>
            <a:r>
              <a:rPr lang="ru-RU" sz="3200" dirty="0">
                <a:solidFill>
                  <a:srgbClr val="7030A0"/>
                </a:solidFill>
                <a:effectLst/>
              </a:rPr>
              <a:t>младших школьников в условиях реализации </a:t>
            </a:r>
            <a:r>
              <a:rPr lang="ru-RU" sz="3200" dirty="0" smtClean="0">
                <a:solidFill>
                  <a:srgbClr val="7030A0"/>
                </a:solidFill>
                <a:effectLst/>
              </a:rPr>
              <a:t>ФГОС</a:t>
            </a:r>
            <a:br>
              <a:rPr lang="ru-RU" sz="3200" dirty="0" smtClean="0">
                <a:solidFill>
                  <a:srgbClr val="7030A0"/>
                </a:solidFill>
                <a:effectLst/>
              </a:rPr>
            </a:br>
            <a:r>
              <a:rPr lang="ru-RU" sz="3200" dirty="0">
                <a:solidFill>
                  <a:srgbClr val="7030A0"/>
                </a:solidFill>
                <a:effectLst/>
              </a:rPr>
              <a:t/>
            </a:r>
            <a:br>
              <a:rPr lang="ru-RU" sz="3200" dirty="0">
                <a:solidFill>
                  <a:srgbClr val="7030A0"/>
                </a:solidFill>
                <a:effectLst/>
              </a:rPr>
            </a:br>
            <a:r>
              <a:rPr lang="ru-RU" sz="3200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/>
              </a:rPr>
            </a:br>
            <a:r>
              <a:rPr lang="ru-RU" sz="3200" dirty="0">
                <a:solidFill>
                  <a:srgbClr val="7030A0"/>
                </a:solidFill>
                <a:effectLst/>
              </a:rPr>
              <a:t/>
            </a:r>
            <a:br>
              <a:rPr lang="ru-RU" sz="3200" dirty="0">
                <a:solidFill>
                  <a:srgbClr val="7030A0"/>
                </a:solidFill>
                <a:effectLst/>
              </a:rPr>
            </a:br>
            <a:r>
              <a:rPr lang="ru-RU" sz="3200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/>
              </a:rPr>
            </a:br>
            <a:r>
              <a:rPr lang="ru-RU" sz="2400" dirty="0" smtClean="0">
                <a:solidFill>
                  <a:srgbClr val="7030A0"/>
                </a:solidFill>
                <a:effectLst/>
              </a:rPr>
              <a:t>Учитель начальных классов</a:t>
            </a:r>
            <a:br>
              <a:rPr lang="ru-RU" sz="2400" dirty="0" smtClean="0">
                <a:solidFill>
                  <a:srgbClr val="7030A0"/>
                </a:solidFill>
                <a:effectLst/>
              </a:rPr>
            </a:br>
            <a:r>
              <a:rPr lang="ru-RU" sz="2400" dirty="0" smtClean="0">
                <a:solidFill>
                  <a:srgbClr val="7030A0"/>
                </a:solidFill>
                <a:effectLst/>
              </a:rPr>
              <a:t>МАОУ СОШ №2</a:t>
            </a:r>
            <a:br>
              <a:rPr lang="ru-RU" sz="2400" dirty="0" smtClean="0">
                <a:solidFill>
                  <a:srgbClr val="7030A0"/>
                </a:solidFill>
                <a:effectLst/>
              </a:rPr>
            </a:br>
            <a:r>
              <a:rPr lang="ru-RU" sz="2400" dirty="0" err="1" smtClean="0">
                <a:solidFill>
                  <a:srgbClr val="7030A0"/>
                </a:solidFill>
                <a:effectLst/>
              </a:rPr>
              <a:t>г.Балаково</a:t>
            </a:r>
            <a:r>
              <a:rPr lang="ru-RU" sz="2400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2400" dirty="0" smtClean="0">
                <a:solidFill>
                  <a:srgbClr val="7030A0"/>
                </a:solidFill>
                <a:effectLst/>
              </a:rPr>
            </a:br>
            <a:r>
              <a:rPr lang="ru-RU" sz="2400" dirty="0" err="1" smtClean="0">
                <a:solidFill>
                  <a:srgbClr val="7030A0"/>
                </a:solidFill>
                <a:effectLst/>
              </a:rPr>
              <a:t>Варава</a:t>
            </a:r>
            <a:r>
              <a:rPr lang="ru-RU" sz="2400" dirty="0" smtClean="0">
                <a:solidFill>
                  <a:srgbClr val="7030A0"/>
                </a:solidFill>
                <a:effectLst/>
              </a:rPr>
              <a:t> Ольга Викторовна </a:t>
            </a:r>
            <a:r>
              <a:rPr lang="ru-RU" sz="2800" dirty="0">
                <a:solidFill>
                  <a:srgbClr val="7030A0"/>
                </a:solidFill>
                <a:effectLst/>
              </a:rPr>
              <a:t/>
            </a:r>
            <a:br>
              <a:rPr lang="ru-RU" sz="2800" dirty="0">
                <a:solidFill>
                  <a:srgbClr val="7030A0"/>
                </a:solidFill>
                <a:effectLst/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C:\Users\Учитель\Desktop\фото варава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8" t="23173" r="24502" b="41335"/>
          <a:stretch/>
        </p:blipFill>
        <p:spPr bwMode="auto">
          <a:xfrm>
            <a:off x="501215" y="2204864"/>
            <a:ext cx="2921349" cy="32502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20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24936" cy="5793824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Умение накапливать и обрабатывать информацию сопутствует творчеству. </a:t>
            </a:r>
            <a:endParaRPr lang="ru-RU" sz="2400" b="1" dirty="0" smtClean="0">
              <a:solidFill>
                <a:srgbClr val="7030A0"/>
              </a:solidFill>
              <a:latin typeface="Times New Roman"/>
              <a:ea typeface="Calibri"/>
            </a:endParaRPr>
          </a:p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сё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, что окружает нас и что сделано рукой человека, весь мир культуры, в отличие от мира природы,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-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всё это является продуктом человеческого воображения и творчества, основанного на этом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воображении.</a:t>
            </a:r>
          </a:p>
          <a:p>
            <a:pPr marL="45720" indent="0">
              <a:buNone/>
            </a:pPr>
            <a:endParaRPr lang="ru-RU" sz="2400" b="1" dirty="0">
              <a:solidFill>
                <a:srgbClr val="7030A0"/>
              </a:solidFill>
              <a:latin typeface="Times New Roman"/>
              <a:ea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5"/>
          <a:stretch/>
        </p:blipFill>
        <p:spPr bwMode="auto">
          <a:xfrm>
            <a:off x="395536" y="3356992"/>
            <a:ext cx="3168352" cy="28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870" y="3429000"/>
            <a:ext cx="4524654" cy="2790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56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568952" cy="6336704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Театрализованная деятельность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</a:rPr>
              <a:t>. </a:t>
            </a:r>
          </a:p>
          <a:p>
            <a:pPr marL="45720" indent="0" algn="ctr"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90630"/>
            <a:ext cx="3758720" cy="247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81336"/>
            <a:ext cx="3554413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60849"/>
            <a:ext cx="3419872" cy="271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Учитель\Documents\для портфолио\2014-05-23\0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t="3825" r="3799" b="2368"/>
          <a:stretch/>
        </p:blipFill>
        <p:spPr bwMode="auto">
          <a:xfrm>
            <a:off x="4459672" y="836712"/>
            <a:ext cx="2096863" cy="30696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1" y="5373216"/>
            <a:ext cx="1939973" cy="142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590" y="5006210"/>
            <a:ext cx="3030818" cy="17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20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640960" cy="6192688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Работа 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над проектом включает в себя следующие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этапы: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</a:rPr>
              <a:t> </a:t>
            </a:r>
            <a:endParaRPr lang="ru-RU" sz="2400" b="1" dirty="0">
              <a:solidFill>
                <a:srgbClr val="7030A0"/>
              </a:solidFill>
              <a:latin typeface="Times New Roman"/>
              <a:ea typeface="Calibri"/>
            </a:endParaRPr>
          </a:p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1 класс.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</a:rPr>
              <a:t>Устная работа над сказкой (подготовительный этап).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2 класс.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</a:rPr>
              <a:t>Письменная работа над сказкой.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3 класс.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</a:rPr>
              <a:t>Написание творческих работ (сочинений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</a:rPr>
              <a:t>-рассуждений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</a:rPr>
              <a:t>).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</a:rPr>
              <a:t>4 класс.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</a:rPr>
              <a:t>Результат работы – рукописная книга «Наши сказки».</a:t>
            </a:r>
          </a:p>
          <a:p>
            <a:pPr marL="45720" indent="0" algn="ctr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384376" cy="251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36004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8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496944" cy="6192688"/>
          </a:xfrm>
        </p:spPr>
        <p:txBody>
          <a:bodyPr/>
          <a:lstStyle/>
          <a:p>
            <a:pPr marL="45720" indent="0"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344816" cy="5518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92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424936" cy="6479096"/>
          </a:xfrm>
        </p:spPr>
        <p:txBody>
          <a:bodyPr/>
          <a:lstStyle/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Оживший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рисунок</a:t>
            </a:r>
            <a:endParaRPr lang="ru-RU" sz="1800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Машина времени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Метод Л.Н.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Толстого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Волшебное выполнение собственных желаний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материализация мыслей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96855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52332"/>
            <a:ext cx="1979711" cy="266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32053"/>
            <a:ext cx="1728192" cy="213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45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496944" cy="6192688"/>
          </a:xfrm>
        </p:spPr>
        <p:txBody>
          <a:bodyPr/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2800" b="1" dirty="0">
                <a:solidFill>
                  <a:srgbClr val="7030A0"/>
                </a:solidFill>
                <a:latin typeface="Book Antiqua"/>
              </a:rPr>
              <a:t>Исследование воображения </a:t>
            </a:r>
            <a:r>
              <a:rPr lang="ru-RU" sz="2800" b="1" dirty="0" smtClean="0">
                <a:solidFill>
                  <a:srgbClr val="7030A0"/>
                </a:solidFill>
                <a:latin typeface="Book Antiqua"/>
              </a:rPr>
              <a:t>во 2 классе</a:t>
            </a:r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45008"/>
              </p:ext>
            </p:extLst>
          </p:nvPr>
        </p:nvGraphicFramePr>
        <p:xfrm>
          <a:off x="467544" y="1052736"/>
          <a:ext cx="7416825" cy="3785616"/>
        </p:xfrm>
        <a:graphic>
          <a:graphicData uri="http://schemas.openxmlformats.org/drawingml/2006/table">
            <a:tbl>
              <a:tblPr/>
              <a:tblGrid>
                <a:gridCol w="2471697"/>
                <a:gridCol w="2471697"/>
                <a:gridCol w="2473431"/>
              </a:tblGrid>
              <a:tr h="1058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Высокий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19%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8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Средний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52%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638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Низкий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29%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98" y="4739029"/>
            <a:ext cx="2692165" cy="174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3"/>
            <a:ext cx="2405051" cy="1722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135" y="4766055"/>
            <a:ext cx="2572045" cy="172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6" y="2264517"/>
            <a:ext cx="3919212" cy="231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260599"/>
            <a:ext cx="1591627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279649"/>
            <a:ext cx="1722198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78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0"/>
            <a:ext cx="8352928" cy="6597352"/>
          </a:xfrm>
        </p:spPr>
        <p:txBody>
          <a:bodyPr/>
          <a:lstStyle/>
          <a:p>
            <a:pPr marL="4572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Результаты уровня воображения  на начальном этапе эксперимента и  после проделанной 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работы</a:t>
            </a:r>
            <a:endParaRPr lang="ru-RU" sz="2800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4" y="1052736"/>
            <a:ext cx="1210446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5470"/>
            <a:ext cx="9143999" cy="685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6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0"/>
            <a:ext cx="8280920" cy="5013176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Выводы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развивать воображение у ребёнка нужно как можно раньше, желательно с раннего возраста; </a:t>
            </a:r>
            <a:endParaRPr lang="ru-RU" sz="18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при воспитании ориентироваться не на стандарт, а на индивидуальные особенности; </a:t>
            </a:r>
            <a:endParaRPr lang="ru-RU" sz="18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обеспечивать ребенку максимальную самостоятельность в творчестве, не сдерживать инициативы детей; </a:t>
            </a:r>
            <a:endParaRPr lang="ru-RU" sz="18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наряду с воображением развивать восприятие, внимание, память мышление; развивать воображение, используя богатство эмоциональных состояний ребенка, его чувства; </a:t>
            </a:r>
            <a:endParaRPr lang="ru-RU" sz="18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способствовать оттачиванию художественных навыков как главного инструмента художественного творчества.</a:t>
            </a:r>
            <a:endParaRPr lang="ru-RU" sz="18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013176"/>
            <a:ext cx="272532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60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352928" cy="2913504"/>
          </a:xfrm>
        </p:spPr>
        <p:txBody>
          <a:bodyPr>
            <a:normAutofit fontScale="92500"/>
          </a:bodyPr>
          <a:lstStyle/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«Глина, из которой ты слеплен, высохла и затвердела, и уже ничто на свете не сумеет пробудить в тебе уснувшего музыканта или поэта, или астронома, который, может, жил когда-то в тебе» </a:t>
            </a:r>
            <a:r>
              <a:rPr lang="ru-RU" sz="1900" dirty="0" smtClean="0">
                <a:solidFill>
                  <a:srgbClr val="7030A0"/>
                </a:solidFill>
              </a:rPr>
              <a:t>Антуан </a:t>
            </a:r>
            <a:r>
              <a:rPr lang="ru-RU" sz="1900" dirty="0">
                <a:solidFill>
                  <a:srgbClr val="7030A0"/>
                </a:solidFill>
              </a:rPr>
              <a:t>де Сент-Экзюпери</a:t>
            </a:r>
            <a:endParaRPr lang="ru-RU" sz="1900" b="1" i="1" dirty="0" smtClean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320481" cy="316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2088232" cy="314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66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581128"/>
            <a:ext cx="7622232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Успешный человек – всегда потрясающий художник</a:t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 своего воображения. Воображение гораздо важнее</a:t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 знания, ибо знание ограничено, а воображение – беспредельно.</a:t>
            </a:r>
            <a:b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                                                                          Альберт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Эйнштейн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1000" dirty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sz="1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 descr="https://s1.15min.lt/images/photos/2008/10/11/original/1223755478einsteinasscanpix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408712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71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43378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rgbClr val="7030A0"/>
                </a:solidFill>
                <a:latin typeface="Times New Roman"/>
                <a:ea typeface="Calibri"/>
              </a:rPr>
              <a:t>Спасибо за внимание!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9443"/>
            <a:ext cx="6248063" cy="499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33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568952" cy="316835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Федеральный компонент государственного стандарта начального общего образования направлен на реализацию качественно новой личностно-ориентированной развивающей модели массовой начальной школы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Одна из целей ФГОС - развитие личности школьника, его творческих способностей</a:t>
            </a:r>
            <a:r>
              <a:rPr lang="ru-RU" sz="24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.</a:t>
            </a:r>
            <a:endParaRPr lang="ru-RU" sz="2400" b="1" dirty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789040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Творческая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деятельность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должна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выступать таким же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     объектом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усвоения, как </a:t>
            </a:r>
          </a:p>
          <a:p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знания, умения,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навыки</a:t>
            </a:r>
            <a:endParaRPr lang="ru-RU" sz="24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900igr.net/datai/istorija/Uchebniki-po-istorii/0002-004-Standarty-vtorogo-pokolenij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1"/>
          <a:stretch/>
        </p:blipFill>
        <p:spPr bwMode="auto">
          <a:xfrm>
            <a:off x="4655706" y="2996952"/>
            <a:ext cx="4488294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.artfile.me/wallpaper/30-04-2014/650x434/deti-malchiki-risunok-malchik-planety-ze-8238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717032"/>
            <a:ext cx="2736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932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6264696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  Процесс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развития творческого воображения пронизывает все этапы развития личности ребенка, пробуждает инициативность и самостоятельность принимаемых решений, привычку к свободному самовыражению, уверенность в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себе</a:t>
            </a:r>
          </a:p>
          <a:p>
            <a:pPr marL="45720" indent="0" algn="r">
              <a:buNone/>
            </a:pP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Фантазия –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качество  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величайшей 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ценности,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но никто не учит фантазии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ни в школе, ни в ВУЗах. </a:t>
            </a:r>
          </a:p>
          <a:p>
            <a:pPr marL="45720" indent="0">
              <a:buNone/>
            </a:pPr>
            <a:endParaRPr lang="ru-RU" sz="2400" dirty="0" smtClean="0"/>
          </a:p>
          <a:p>
            <a:pPr marL="45720" indent="0" algn="r">
              <a:buNone/>
            </a:pPr>
            <a:r>
              <a:rPr lang="ru-RU" sz="2300" b="1" dirty="0" smtClean="0">
                <a:solidFill>
                  <a:schemeClr val="accent5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IrisUPC" pitchFamily="34" charset="-34"/>
              </a:rPr>
              <a:t> </a:t>
            </a:r>
            <a:endParaRPr lang="ru-RU" sz="2300" dirty="0">
              <a:solidFill>
                <a:schemeClr val="accent5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    Проблемой изучения творческих способностей занимались такие отечественные психологи как Б.Г. Ананьев, А.Н. Леонтьев, С.Л. Рубинштейн, Б.М. Теплов  и другие.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Изучение творчества широко представлено во многих научных трудах 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В.В. Давыдова , Л.В.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Занкова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,</a:t>
            </a:r>
            <a:r>
              <a:rPr lang="ru-RU" sz="2000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Я.А. Пономарева. </a:t>
            </a:r>
            <a:endParaRPr lang="ru-RU" sz="24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 descr="http://razvitiedetei.info/wp-content/uploads/2014/10/tvorceskoe-mislenie-rebenk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7"/>
            <a:ext cx="1787833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270772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0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352928" cy="61206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         Воображение –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это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умение мысленно создавать </a:t>
            </a:r>
            <a:endParaRPr lang="ru-RU" sz="24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новые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идеи и образы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возможных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невозможных объектов на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основе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реальных знаний.</a:t>
            </a:r>
          </a:p>
          <a:p>
            <a:pPr marL="45720" indent="0">
              <a:buNone/>
            </a:pPr>
            <a:endParaRPr lang="ru-RU" sz="24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         Фантазия –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это создание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тоже новых, но нереальных, сказочных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,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пока невозможных ситуаций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объектов, но тоже на 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основе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реальных знаний. 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918" y="1124744"/>
            <a:ext cx="266269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918" y="4207816"/>
            <a:ext cx="2628530" cy="217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96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496944" cy="6264696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Виды воображения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ВОССОЗДАЮЩЕЕ          ТВОРЧЕСКОЕ          НЕУПРАВЛЯЕМОЕ</a:t>
            </a:r>
          </a:p>
          <a:p>
            <a:pPr marL="45720" indent="0">
              <a:buNone/>
            </a:pPr>
            <a:endParaRPr lang="ru-RU" sz="24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Т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ри </a:t>
            </a: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закона развития творческого воображения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1. Творческая деятельность воображения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находится в прямой зависимости от богатства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и разнообразия прежнего личного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опыта человека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2. Можно представить то, что сам не видел, но о чем слышал или читал, то есть можно фантазировать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основе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чужого опыта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3.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Содержание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воображаемых предметов или явлений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зависит от наших чувств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в момент фантазирования.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 наоборот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, предмет фантазии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влияет на наши чувства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437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496944" cy="597666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Исследование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воображения </a:t>
            </a: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 1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классе</a:t>
            </a: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236399"/>
              </p:ext>
            </p:extLst>
          </p:nvPr>
        </p:nvGraphicFramePr>
        <p:xfrm>
          <a:off x="467543" y="980727"/>
          <a:ext cx="4320482" cy="1296144"/>
        </p:xfrm>
        <a:graphic>
          <a:graphicData uri="http://schemas.openxmlformats.org/drawingml/2006/table">
            <a:tbl>
              <a:tblPr/>
              <a:tblGrid>
                <a:gridCol w="1464482"/>
                <a:gridCol w="1428000"/>
                <a:gridCol w="142800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Высокий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5%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Средний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43%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Низкий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52%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4680520" cy="291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36712"/>
            <a:ext cx="468052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00" y="2348880"/>
            <a:ext cx="3341912" cy="41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06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2442" y="152636"/>
            <a:ext cx="8784976" cy="65527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Диалоговые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игры </a:t>
            </a: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 descr="E:\для выступления и почты\P_20171109_1137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85800"/>
            <a:ext cx="2736304" cy="2311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85799"/>
            <a:ext cx="864096" cy="224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14903" y="295116"/>
            <a:ext cx="2637069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Игра «Планета друзей»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85800"/>
            <a:ext cx="1512168" cy="22419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428" y="682320"/>
            <a:ext cx="2665690" cy="2170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9174" y="2925364"/>
            <a:ext cx="54056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Логические задачи и задачи на смекалку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3284984"/>
            <a:ext cx="54056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Задачи в рисунках, кроссворды и ребусы 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31653"/>
            <a:ext cx="2664296" cy="292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87825" y="3789040"/>
            <a:ext cx="3306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Выразительное чтение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428" y="3933056"/>
            <a:ext cx="2673036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837578"/>
            <a:ext cx="2808312" cy="168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16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568952" cy="64087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Прием </a:t>
            </a: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детского иллюстрирования </a:t>
            </a: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45720" indent="0" algn="ctr">
              <a:buNone/>
            </a:pPr>
            <a:r>
              <a:rPr lang="ru-RU" sz="2800" dirty="0">
                <a:solidFill>
                  <a:srgbClr val="7030A0"/>
                </a:solidFill>
                <a:latin typeface="Times New Roman"/>
                <a:ea typeface="Calibri"/>
              </a:rPr>
              <a:t>А.С. </a:t>
            </a:r>
            <a:r>
              <a:rPr lang="ru-RU" sz="2800" dirty="0" smtClean="0">
                <a:solidFill>
                  <a:srgbClr val="7030A0"/>
                </a:solidFill>
                <a:latin typeface="Times New Roman"/>
                <a:ea typeface="Calibri"/>
              </a:rPr>
              <a:t>Пушкин 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Calibri"/>
              </a:rPr>
              <a:t>«Сказка о рыбаке и рыбке» </a:t>
            </a:r>
            <a:endParaRPr lang="ru-RU" sz="2800" dirty="0" smtClean="0">
              <a:solidFill>
                <a:srgbClr val="7030A0"/>
              </a:solidFill>
              <a:latin typeface="Times New Roman"/>
              <a:ea typeface="Calibri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399593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22152"/>
            <a:ext cx="3868601" cy="246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88" y="4077072"/>
            <a:ext cx="4805808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38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382</TotalTime>
  <Words>578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Развитие творческого воображения   младших школьников в условиях реализации ФГОС     Учитель начальных классов МАОУ СОШ №2 г.Балаково Варава Ольга Викторовна  </vt:lpstr>
      <vt:lpstr>Успешный человек – всегда потрясающий художник  своего воображения. Воображение гораздо важнее  знания, ибо знание ограничено, а воображение – беспредельно.                                                                             Альберт Эйнштейн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творческого воображения младших школьников в условиях реализации ФГОС </dc:title>
  <dc:creator>Учитель</dc:creator>
  <cp:lastModifiedBy>Учитель</cp:lastModifiedBy>
  <cp:revision>41</cp:revision>
  <dcterms:created xsi:type="dcterms:W3CDTF">2017-12-09T05:57:49Z</dcterms:created>
  <dcterms:modified xsi:type="dcterms:W3CDTF">2017-12-12T10:06:57Z</dcterms:modified>
</cp:coreProperties>
</file>