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9" r:id="rId3"/>
    <p:sldId id="269" r:id="rId4"/>
    <p:sldId id="270" r:id="rId5"/>
    <p:sldId id="271" r:id="rId6"/>
    <p:sldId id="272" r:id="rId7"/>
    <p:sldId id="273" r:id="rId8"/>
    <p:sldId id="262" r:id="rId9"/>
    <p:sldId id="274" r:id="rId10"/>
    <p:sldId id="265" r:id="rId11"/>
    <p:sldId id="275" r:id="rId12"/>
    <p:sldId id="266" r:id="rId13"/>
    <p:sldId id="267" r:id="rId14"/>
    <p:sldId id="268" r:id="rId15"/>
    <p:sldId id="263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810" y="-37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бъект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Объект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Объект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Объект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Объект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9455CC5-5697-40B9-B314-C9FF60006F8B}" type="datetimeFigureOut">
              <a:rPr lang="ru-RU" smtClean="0"/>
              <a:pPr/>
              <a:t>ср 22.06.22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1706B47B-BF7F-43AE-95FC-0E1BC65A527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66582" y="764704"/>
            <a:ext cx="701666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dirty="0" smtClean="0"/>
          </a:p>
          <a:p>
            <a:pPr algn="ctr"/>
            <a:endParaRPr lang="ru-RU" sz="2400" b="1" dirty="0"/>
          </a:p>
          <a:p>
            <a:pPr algn="ctr"/>
            <a:r>
              <a:rPr lang="ru-RU" sz="2400" b="1" dirty="0" smtClean="0"/>
              <a:t>Приложение 1</a:t>
            </a:r>
          </a:p>
          <a:p>
            <a:pPr algn="ctr"/>
            <a:endParaRPr lang="ru-RU" sz="2400" b="1" dirty="0" smtClean="0"/>
          </a:p>
          <a:p>
            <a:pPr algn="ctr"/>
            <a:r>
              <a:rPr lang="ru-RU" sz="2400" b="1" dirty="0" smtClean="0"/>
              <a:t>Шведские </a:t>
            </a:r>
            <a:r>
              <a:rPr lang="ru-RU" sz="2400" b="1" dirty="0" smtClean="0"/>
              <a:t>военнопленные в Сибири </a:t>
            </a:r>
          </a:p>
          <a:p>
            <a:pPr algn="ctr"/>
            <a:r>
              <a:rPr lang="ru-RU" sz="2400" b="1" dirty="0" smtClean="0"/>
              <a:t>в период Северной войны (1700-1721г.г.).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4797152"/>
            <a:ext cx="30963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/>
              <a:t>Выполнила:</a:t>
            </a:r>
          </a:p>
          <a:p>
            <a:pPr algn="ctr"/>
            <a:r>
              <a:rPr lang="ru-RU" sz="1600" b="1" dirty="0" err="1" smtClean="0"/>
              <a:t>Жилкина</a:t>
            </a:r>
            <a:r>
              <a:rPr lang="ru-RU" sz="1600" b="1" dirty="0" smtClean="0"/>
              <a:t> Мария,</a:t>
            </a:r>
          </a:p>
          <a:p>
            <a:pPr algn="ctr"/>
            <a:r>
              <a:rPr lang="ru-RU" sz="1600" b="1" dirty="0" smtClean="0"/>
              <a:t>8 Б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xmlns="" val="134913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104456" cy="6496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9993" y="836712"/>
            <a:ext cx="4392488" cy="45243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Генерал-</a:t>
            </a:r>
          </a:p>
          <a:p>
            <a:r>
              <a:rPr 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Губернатор </a:t>
            </a:r>
          </a:p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Сибири</a:t>
            </a:r>
          </a:p>
          <a:p>
            <a:r>
              <a:rPr lang="ru-RU" sz="6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М. П. Гагарин</a:t>
            </a:r>
          </a:p>
        </p:txBody>
      </p:sp>
    </p:spTree>
    <p:extLst>
      <p:ext uri="{BB962C8B-B14F-4D97-AF65-F5344CB8AC3E}">
        <p14:creationId xmlns:p14="http://schemas.microsoft.com/office/powerpoint/2010/main" xmlns="" val="3036657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Тобольск (18 в.)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68760"/>
            <a:ext cx="7272808" cy="4608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1608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Абалакская икона </a:t>
            </a:r>
            <a:br>
              <a:rPr lang="ru-RU" b="1" i="1" dirty="0" smtClean="0">
                <a:solidFill>
                  <a:schemeClr val="tx1"/>
                </a:solidFill>
              </a:rPr>
            </a:br>
            <a:r>
              <a:rPr lang="ru-RU" b="1" i="1" dirty="0" smtClean="0">
                <a:solidFill>
                  <a:schemeClr val="tx1"/>
                </a:solidFill>
              </a:rPr>
              <a:t>Божией Матери.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7"/>
            <a:ext cx="4536504" cy="5335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860032" y="1340767"/>
            <a:ext cx="3888432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dirty="0"/>
              <a:t>Чудотворная икона Богородицы, самая почитаемая икона Богоматери в Сибири. Написана в 1637 году при тобольском архиепископе Нектарии протодиаконом кафедрального собора Матфием.</a:t>
            </a:r>
          </a:p>
        </p:txBody>
      </p:sp>
    </p:spTree>
    <p:extLst>
      <p:ext uri="{BB962C8B-B14F-4D97-AF65-F5344CB8AC3E}">
        <p14:creationId xmlns:p14="http://schemas.microsoft.com/office/powerpoint/2010/main" xmlns="" val="40229482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79"/>
            <a:ext cx="8534400" cy="567169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n w="11430"/>
                <a:solidFill>
                  <a:schemeClr val="tx1"/>
                </a:solidFill>
              </a:rPr>
              <a:t>Тобольский кремль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/>
            </a:r>
            <a:b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7564" y="692696"/>
            <a:ext cx="5292588" cy="31904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1706" y="3501008"/>
            <a:ext cx="5238766" cy="2684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9512" y="5157192"/>
            <a:ext cx="3816424" cy="12241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tx1"/>
                </a:solidFill>
              </a:rPr>
              <a:t>Место проживания пленных</a:t>
            </a:r>
          </a:p>
        </p:txBody>
      </p:sp>
    </p:spTree>
    <p:extLst>
      <p:ext uri="{BB962C8B-B14F-4D97-AF65-F5344CB8AC3E}">
        <p14:creationId xmlns:p14="http://schemas.microsoft.com/office/powerpoint/2010/main" xmlns="" val="4100504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Участие капитана Ф. И. Страленберга в изучении Сибирского края.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358609"/>
            <a:ext cx="2541587" cy="3389313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1108" y="1916832"/>
            <a:ext cx="3087003" cy="4543280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36912"/>
            <a:ext cx="1872208" cy="266223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85045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0888" y="3428999"/>
            <a:ext cx="4495649" cy="3286391"/>
          </a:xfrm>
          <a:prstGeom prst="round2DiagRect">
            <a:avLst>
              <a:gd name="adj1" fmla="val 0"/>
              <a:gd name="adj2" fmla="val 16746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Сибирь </a:t>
            </a:r>
            <a:r>
              <a:rPr lang="ru-RU" b="1" i="1" smtClean="0">
                <a:solidFill>
                  <a:schemeClr val="tx1"/>
                </a:solidFill>
              </a:rPr>
              <a:t>первой четверти 18 в.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578" y="1412776"/>
            <a:ext cx="4968552" cy="328004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5517232"/>
            <a:ext cx="25058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Картограф</a:t>
            </a:r>
          </a:p>
          <a:p>
            <a:r>
              <a:rPr lang="ru-RU" b="1" dirty="0" smtClean="0"/>
              <a:t>Ф. И. Стерленберг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15583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</a:t>
            </a:r>
            <a:r>
              <a:rPr lang="ru-RU" sz="3600" b="1" dirty="0" smtClean="0"/>
              <a:t>Спасибо за внимание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xmlns="" val="4032480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chemeClr val="tx1"/>
                </a:solidFill>
              </a:rPr>
              <a:t>Северная война (1700-1721 </a:t>
            </a:r>
            <a:r>
              <a:rPr lang="ru-RU" sz="2800" b="1" i="1" dirty="0" err="1" smtClean="0">
                <a:solidFill>
                  <a:schemeClr val="tx1"/>
                </a:solidFill>
              </a:rPr>
              <a:t>г.г</a:t>
            </a:r>
            <a:r>
              <a:rPr lang="ru-RU" sz="2800" b="1" i="1" dirty="0" smtClean="0">
                <a:solidFill>
                  <a:schemeClr val="tx1"/>
                </a:solidFill>
              </a:rPr>
              <a:t>.)</a:t>
            </a:r>
            <a:endParaRPr lang="ru-RU" sz="2800" b="1" i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852936"/>
            <a:ext cx="1946699" cy="2304256"/>
          </a:xfrm>
          <a:prstGeom prst="snip2DiagRect">
            <a:avLst>
              <a:gd name="adj1" fmla="val 0"/>
              <a:gd name="adj2" fmla="val 6778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48264" y="3140968"/>
            <a:ext cx="2016223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340768"/>
            <a:ext cx="5544616" cy="39708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23528" y="5445224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Карл </a:t>
            </a:r>
            <a:r>
              <a:rPr lang="en-US" sz="2400" b="1" dirty="0" smtClean="0"/>
              <a:t>XII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6732240" y="5445224"/>
            <a:ext cx="180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Петр </a:t>
            </a:r>
            <a:r>
              <a:rPr lang="en-US" sz="2400" b="1" dirty="0" smtClean="0"/>
              <a:t>I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4258379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06955" y="1441807"/>
            <a:ext cx="893704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ru-RU" sz="2800" b="1" dirty="0" smtClean="0"/>
              <a:t>изучить </a:t>
            </a:r>
            <a:r>
              <a:rPr lang="ru-RU" sz="2800" b="1" dirty="0"/>
              <a:t>и обобщить материалы о  пребывании </a:t>
            </a:r>
            <a:r>
              <a:rPr lang="ru-RU" sz="2800" b="1" dirty="0" err="1" smtClean="0"/>
              <a:t>каролинов</a:t>
            </a:r>
            <a:r>
              <a:rPr lang="ru-RU" sz="2800" b="1" dirty="0" smtClean="0"/>
              <a:t> (так называли солдат Карла </a:t>
            </a:r>
            <a:r>
              <a:rPr lang="en-US" sz="2800" b="1" dirty="0" smtClean="0"/>
              <a:t>XII</a:t>
            </a:r>
            <a:r>
              <a:rPr lang="ru-RU" sz="2800" b="1" dirty="0" smtClean="0"/>
              <a:t>)</a:t>
            </a:r>
            <a:r>
              <a:rPr lang="ru-RU" sz="2800" dirty="0" smtClean="0"/>
              <a:t> </a:t>
            </a:r>
            <a:r>
              <a:rPr lang="ru-RU" sz="2800" b="1" dirty="0"/>
              <a:t>в Сибири, в том числе и в </a:t>
            </a:r>
            <a:r>
              <a:rPr lang="ru-RU" sz="2800" b="1" dirty="0" smtClean="0"/>
              <a:t>Кузнецке;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2</a:t>
            </a:r>
            <a:r>
              <a:rPr lang="ru-RU" sz="2800" b="1" dirty="0"/>
              <a:t>) проанализировать сибирские мемуары шведских </a:t>
            </a:r>
            <a:r>
              <a:rPr lang="ru-RU" sz="2800" b="1" dirty="0" smtClean="0"/>
              <a:t>военнопленных;</a:t>
            </a:r>
          </a:p>
          <a:p>
            <a:r>
              <a:rPr lang="ru-RU" sz="2800" b="1" dirty="0" smtClean="0"/>
              <a:t> </a:t>
            </a:r>
          </a:p>
          <a:p>
            <a:endParaRPr lang="ru-RU" sz="2800" b="1" dirty="0" smtClean="0"/>
          </a:p>
          <a:p>
            <a:r>
              <a:rPr lang="ru-RU" sz="2800" b="1" dirty="0" smtClean="0"/>
              <a:t>3</a:t>
            </a:r>
            <a:r>
              <a:rPr lang="ru-RU" sz="2800" b="1" dirty="0"/>
              <a:t>) рассмотреть вопрос о влиянии шведских военнопленных на развитие сибирского края.</a:t>
            </a: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340804" y="332656"/>
            <a:ext cx="8534400" cy="758952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Задачи исследования: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36868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692696"/>
            <a:ext cx="8143880" cy="504056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Объект исследования: </a:t>
            </a:r>
            <a:r>
              <a:rPr lang="ru-RU" dirty="0"/>
              <a:t>пребывание шведских военнопленных в России в период Северной войны (1700-1720 </a:t>
            </a:r>
            <a:r>
              <a:rPr lang="ru-RU" dirty="0" err="1"/>
              <a:t>г.г</a:t>
            </a:r>
            <a:r>
              <a:rPr lang="ru-RU" dirty="0"/>
              <a:t>.).</a:t>
            </a:r>
          </a:p>
          <a:p>
            <a:r>
              <a:rPr lang="ru-RU" b="1" dirty="0"/>
              <a:t>Предмет исследования: </a:t>
            </a:r>
            <a:r>
              <a:rPr lang="ru-RU" dirty="0"/>
              <a:t>пребывание шведских военнопленных в Сибири  в период Северной войны. 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r>
              <a:rPr lang="ru-RU" b="1" dirty="0"/>
              <a:t>Методы исследования: </a:t>
            </a:r>
          </a:p>
          <a:p>
            <a:r>
              <a:rPr lang="ru-RU" dirty="0"/>
              <a:t>Описательно-повествовательный. </a:t>
            </a:r>
          </a:p>
          <a:p>
            <a:r>
              <a:rPr lang="ru-RU" dirty="0"/>
              <a:t>Сравнительно-исторический.</a:t>
            </a:r>
          </a:p>
          <a:p>
            <a:r>
              <a:rPr lang="ru-RU" dirty="0"/>
              <a:t>Исторический.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720130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548680"/>
            <a:ext cx="8534400" cy="4388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>
                <a:solidFill>
                  <a:schemeClr val="tx1"/>
                </a:solidFill>
              </a:rPr>
              <a:t/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/>
            </a:r>
            <a:br>
              <a:rPr lang="ru-RU" b="1" dirty="0" smtClean="0">
                <a:solidFill>
                  <a:schemeClr val="tx1"/>
                </a:solidFill>
              </a:rPr>
            </a:br>
            <a:r>
              <a:rPr lang="ru-RU" b="1" dirty="0" smtClean="0">
                <a:solidFill>
                  <a:schemeClr val="tx1"/>
                </a:solidFill>
              </a:rPr>
              <a:t>Работа </a:t>
            </a:r>
            <a:r>
              <a:rPr lang="ru-RU" b="1" dirty="0">
                <a:solidFill>
                  <a:schemeClr val="tx1"/>
                </a:solidFill>
              </a:rPr>
              <a:t>состоит из трех глав: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01752" y="980728"/>
            <a:ext cx="8503920" cy="511832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</a:t>
            </a:r>
            <a:r>
              <a:rPr lang="ru-RU" dirty="0"/>
              <a:t>. «Ссылка шведских военнопленных в Сибирь», обращает внимание на причины высылки пленных в Сибирь, географию сибирской ссылки,  режим  содержания, материальное положение, а также об их  пребывании в Кузнецке;</a:t>
            </a:r>
          </a:p>
          <a:p>
            <a:r>
              <a:rPr lang="en-US" dirty="0"/>
              <a:t>II</a:t>
            </a:r>
            <a:r>
              <a:rPr lang="ru-RU" dirty="0"/>
              <a:t>. «Сибирские мемуары </a:t>
            </a:r>
            <a:r>
              <a:rPr lang="ru-RU" dirty="0" err="1"/>
              <a:t>каролинов</a:t>
            </a:r>
            <a:r>
              <a:rPr lang="ru-RU" dirty="0"/>
              <a:t>», повествует о том как шведам было нелегко приспособиться к новым условиям жизни в Сибири, об их впечатлениях о крае и его населении; </a:t>
            </a:r>
          </a:p>
          <a:p>
            <a:r>
              <a:rPr lang="en-US" dirty="0"/>
              <a:t>III</a:t>
            </a:r>
            <a:r>
              <a:rPr lang="ru-RU" dirty="0"/>
              <a:t>. «Влияние шведских военнопленных на развитие экономики и культуры Сибири», знакомит с некоторыми аспектами участия шведов в развитии Сибири в начале 18 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630735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000" b="1" dirty="0" smtClean="0"/>
              <a:t>                   </a:t>
            </a:r>
            <a:r>
              <a:rPr lang="ru-RU" sz="2000" b="1" dirty="0" smtClean="0">
                <a:solidFill>
                  <a:schemeClr val="tx1"/>
                </a:solidFill>
              </a:rPr>
              <a:t>Города Центральной России, где были   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размещены     пленные </a:t>
            </a:r>
            <a:r>
              <a:rPr lang="ru-RU" sz="2000" b="1" dirty="0" err="1" smtClean="0">
                <a:solidFill>
                  <a:schemeClr val="tx1"/>
                </a:solidFill>
              </a:rPr>
              <a:t>щведы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221\Desktop\image00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2" t="12968" r="2329"/>
          <a:stretch/>
        </p:blipFill>
        <p:spPr bwMode="auto">
          <a:xfrm>
            <a:off x="179512" y="908720"/>
            <a:ext cx="5010411" cy="5392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1403648" y="2708920"/>
            <a:ext cx="64807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979712" y="3682070"/>
            <a:ext cx="432048" cy="1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2339752" y="3284984"/>
            <a:ext cx="504056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385646" y="3779986"/>
            <a:ext cx="324036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2288673" y="2997544"/>
            <a:ext cx="411119" cy="0"/>
          </a:xfrm>
          <a:prstGeom prst="line">
            <a:avLst/>
          </a:prstGeom>
          <a:ln w="34925" cmpd="sng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2663788" y="3789040"/>
            <a:ext cx="54006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2" name="Прямая соединительная линия 2051"/>
          <p:cNvCxnSpPr/>
          <p:nvPr/>
        </p:nvCxnSpPr>
        <p:spPr>
          <a:xfrm>
            <a:off x="3491880" y="3661023"/>
            <a:ext cx="288032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7" name="Прямая соединительная линия 2056"/>
          <p:cNvCxnSpPr/>
          <p:nvPr/>
        </p:nvCxnSpPr>
        <p:spPr>
          <a:xfrm>
            <a:off x="2051720" y="4437112"/>
            <a:ext cx="432048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4" name="Прямая соединительная линия 2063"/>
          <p:cNvCxnSpPr/>
          <p:nvPr/>
        </p:nvCxnSpPr>
        <p:spPr>
          <a:xfrm>
            <a:off x="2614113" y="4581128"/>
            <a:ext cx="360040" cy="0"/>
          </a:xfrm>
          <a:prstGeom prst="line">
            <a:avLst/>
          </a:prstGeom>
          <a:ln w="349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8" name="Прямая соединительная линия 2067"/>
          <p:cNvCxnSpPr>
            <a:stCxn id="2" idx="1"/>
          </p:cNvCxnSpPr>
          <p:nvPr/>
        </p:nvCxnSpPr>
        <p:spPr>
          <a:xfrm>
            <a:off x="301752" y="608076"/>
            <a:ext cx="1245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22970" y="1052736"/>
            <a:ext cx="3469510" cy="234096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sp>
        <p:nvSpPr>
          <p:cNvPr id="2069" name="Прямоугольник 2068"/>
          <p:cNvSpPr/>
          <p:nvPr/>
        </p:nvSpPr>
        <p:spPr>
          <a:xfrm>
            <a:off x="5364088" y="3429000"/>
            <a:ext cx="3672408" cy="504056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ru-RU" b="1" dirty="0" smtClean="0">
                <a:solidFill>
                  <a:schemeClr val="tx1"/>
                </a:solidFill>
              </a:rPr>
              <a:t>Пленные шведы в    Москве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80029" y="3933056"/>
            <a:ext cx="3472291" cy="236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72" name="Прямоугольник 2071"/>
          <p:cNvSpPr/>
          <p:nvPr/>
        </p:nvSpPr>
        <p:spPr>
          <a:xfrm>
            <a:off x="7452320" y="5229200"/>
            <a:ext cx="1584176" cy="107210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Шведские воины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4676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111216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Россия при Петре </a:t>
            </a:r>
            <a:r>
              <a:rPr lang="en-US" sz="2400" b="1" dirty="0" smtClean="0">
                <a:solidFill>
                  <a:schemeClr val="tx1"/>
                </a:solidFill>
              </a:rPr>
              <a:t>I</a:t>
            </a:r>
            <a:r>
              <a:rPr lang="ru-RU" sz="2400" b="1" dirty="0" smtClean="0">
                <a:solidFill>
                  <a:schemeClr val="tx1"/>
                </a:solidFill>
              </a:rPr>
              <a:t>.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      Сибирские города – места ссылки шведских военнопленных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4211960" y="5229200"/>
            <a:ext cx="28803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211960" y="4941168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347864" y="4725144"/>
            <a:ext cx="50405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>
            <a:off x="6084168" y="4293096"/>
            <a:ext cx="3600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5868144" y="5517232"/>
            <a:ext cx="39604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644008" y="5301208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2" name="Прямая соединительная линия 3071"/>
          <p:cNvCxnSpPr/>
          <p:nvPr/>
        </p:nvCxnSpPr>
        <p:spPr>
          <a:xfrm>
            <a:off x="4860032" y="5589240"/>
            <a:ext cx="43204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0" name="Прямая соединительная линия 3079"/>
          <p:cNvCxnSpPr/>
          <p:nvPr/>
        </p:nvCxnSpPr>
        <p:spPr>
          <a:xfrm>
            <a:off x="251520" y="764704"/>
            <a:ext cx="93610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1993" y="1268760"/>
            <a:ext cx="8782495" cy="5472608"/>
          </a:xfrm>
        </p:spPr>
      </p:pic>
    </p:spTree>
    <p:extLst>
      <p:ext uri="{BB962C8B-B14F-4D97-AF65-F5344CB8AC3E}">
        <p14:creationId xmlns:p14="http://schemas.microsoft.com/office/powerpoint/2010/main" xmlns="" val="1567361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1"/>
                </a:solidFill>
              </a:rPr>
              <a:t>Шведские пленные на службе в России</a:t>
            </a:r>
            <a:endParaRPr lang="ru-RU" b="1" i="1" dirty="0">
              <a:solidFill>
                <a:schemeClr val="tx1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196753"/>
            <a:ext cx="6661491" cy="48965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4757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-758952"/>
            <a:ext cx="8534400" cy="75895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221\Desktop\img11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73082"/>
            <a:ext cx="4392488" cy="294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221\Desktop\content_cOOS2umUQww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9448" y="3373082"/>
            <a:ext cx="4003923" cy="28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221\Desktop\Ostrog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0403" y="210503"/>
            <a:ext cx="3955576" cy="2975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692696"/>
            <a:ext cx="4456875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Число жителей </a:t>
            </a:r>
            <a:r>
              <a:rPr lang="ru-RU" sz="2400" b="1" dirty="0" smtClean="0"/>
              <a:t>Кузнецка</a:t>
            </a:r>
          </a:p>
          <a:p>
            <a:endParaRPr lang="ru-RU" sz="2400" b="1" dirty="0" smtClean="0"/>
          </a:p>
          <a:p>
            <a:r>
              <a:rPr lang="ru-RU" dirty="0" smtClean="0"/>
              <a:t>Год         Душ мужского пола </a:t>
            </a:r>
            <a:endParaRPr lang="ru-RU" dirty="0"/>
          </a:p>
          <a:p>
            <a:r>
              <a:rPr lang="ru-RU" dirty="0"/>
              <a:t>1618	</a:t>
            </a:r>
            <a:r>
              <a:rPr lang="ru-RU" dirty="0" smtClean="0"/>
              <a:t>        10</a:t>
            </a:r>
            <a:endParaRPr lang="ru-RU" dirty="0"/>
          </a:p>
          <a:p>
            <a:r>
              <a:rPr lang="ru-RU" dirty="0"/>
              <a:t>1624	</a:t>
            </a:r>
            <a:r>
              <a:rPr lang="ru-RU" dirty="0" smtClean="0"/>
              <a:t>        74</a:t>
            </a:r>
            <a:endParaRPr lang="ru-RU" dirty="0"/>
          </a:p>
          <a:p>
            <a:r>
              <a:rPr lang="ru-RU" dirty="0"/>
              <a:t>1663	</a:t>
            </a:r>
            <a:r>
              <a:rPr lang="ru-RU" dirty="0" smtClean="0"/>
              <a:t>       287</a:t>
            </a:r>
            <a:endParaRPr lang="ru-RU" dirty="0"/>
          </a:p>
          <a:p>
            <a:r>
              <a:rPr lang="ru-RU" dirty="0"/>
              <a:t>1698	</a:t>
            </a:r>
            <a:r>
              <a:rPr lang="ru-RU" dirty="0" smtClean="0"/>
              <a:t>       292</a:t>
            </a:r>
            <a:endParaRPr lang="ru-RU" dirty="0"/>
          </a:p>
          <a:p>
            <a:r>
              <a:rPr lang="ru-RU" dirty="0"/>
              <a:t>1724	</a:t>
            </a:r>
            <a:r>
              <a:rPr lang="ru-RU" dirty="0" smtClean="0"/>
              <a:t>      1918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215869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513</TotalTime>
  <Words>316</Words>
  <Application>Microsoft Office PowerPoint</Application>
  <PresentationFormat>Экран (4:3)</PresentationFormat>
  <Paragraphs>57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Официальная</vt:lpstr>
      <vt:lpstr>Слайд 1</vt:lpstr>
      <vt:lpstr>Северная война (1700-1721 г.г.)</vt:lpstr>
      <vt:lpstr>Задачи исследования:</vt:lpstr>
      <vt:lpstr>Слайд 4</vt:lpstr>
      <vt:lpstr>   Работа состоит из трех глав:  </vt:lpstr>
      <vt:lpstr>                   Города Центральной России, где были    размещены     пленные щведы</vt:lpstr>
      <vt:lpstr>Россия при Петре I.        Сибирские города – места ссылки шведских военнопленных</vt:lpstr>
      <vt:lpstr>Шведские пленные на службе в России</vt:lpstr>
      <vt:lpstr>Слайд 9</vt:lpstr>
      <vt:lpstr>Слайд 10</vt:lpstr>
      <vt:lpstr>Тобольск (18 в.)</vt:lpstr>
      <vt:lpstr>Абалакская икона  Божией Матери.</vt:lpstr>
      <vt:lpstr>Тобольский кремль </vt:lpstr>
      <vt:lpstr>Участие капитана Ф. И. Страленберга в изучении Сибирского края.</vt:lpstr>
      <vt:lpstr>Сибирь первой четверти 18 в.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Пользователь</cp:lastModifiedBy>
  <cp:revision>39</cp:revision>
  <dcterms:created xsi:type="dcterms:W3CDTF">2017-01-27T00:25:21Z</dcterms:created>
  <dcterms:modified xsi:type="dcterms:W3CDTF">2022-06-22T12:40:20Z</dcterms:modified>
</cp:coreProperties>
</file>