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ppt/activeX/activeX2.xml" ContentType="application/vnd.ms-office.activeX+xml"/>
  <Override PartName="/ppt/activeX/activeX3.xml" ContentType="application/vnd.ms-office.activeX+xml"/>
  <Override PartName="/ppt/activeX/activeX4.xml" ContentType="application/vnd.ms-office.activeX+xml"/>
  <Override PartName="/ppt/activeX/activeX5.xml" ContentType="application/vnd.ms-office.activeX+xml"/>
  <Override PartName="/ppt/activeX/activeX6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56" r:id="rId3"/>
    <p:sldId id="257" r:id="rId4"/>
    <p:sldId id="294" r:id="rId5"/>
    <p:sldId id="295" r:id="rId6"/>
    <p:sldId id="296" r:id="rId7"/>
    <p:sldId id="297" r:id="rId8"/>
    <p:sldId id="298" r:id="rId9"/>
    <p:sldId id="290" r:id="rId10"/>
    <p:sldId id="299" r:id="rId11"/>
    <p:sldId id="303" r:id="rId12"/>
    <p:sldId id="307" r:id="rId13"/>
    <p:sldId id="311" r:id="rId14"/>
    <p:sldId id="315" r:id="rId15"/>
    <p:sldId id="291" r:id="rId16"/>
    <p:sldId id="300" r:id="rId17"/>
    <p:sldId id="304" r:id="rId18"/>
    <p:sldId id="308" r:id="rId19"/>
    <p:sldId id="312" r:id="rId20"/>
    <p:sldId id="317" r:id="rId21"/>
    <p:sldId id="292" r:id="rId22"/>
    <p:sldId id="301" r:id="rId23"/>
    <p:sldId id="305" r:id="rId24"/>
    <p:sldId id="309" r:id="rId25"/>
    <p:sldId id="313" r:id="rId26"/>
    <p:sldId id="316" r:id="rId27"/>
    <p:sldId id="293" r:id="rId28"/>
    <p:sldId id="302" r:id="rId29"/>
    <p:sldId id="306" r:id="rId30"/>
    <p:sldId id="310" r:id="rId31"/>
    <p:sldId id="314" r:id="rId32"/>
    <p:sldId id="318" r:id="rId33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00000"/>
    <a:srgbClr val="FF99FF"/>
    <a:srgbClr val="FFCCCC"/>
    <a:srgbClr val="FF33CC"/>
    <a:srgbClr val="3939CF"/>
    <a:srgbClr val="3CC2F2"/>
    <a:srgbClr val="660033"/>
    <a:srgbClr val="FF66FF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0" autoAdjust="0"/>
    <p:restoredTop sz="94693" autoAdjust="0"/>
  </p:normalViewPr>
  <p:slideViewPr>
    <p:cSldViewPr>
      <p:cViewPr varScale="1">
        <p:scale>
          <a:sx n="96" d="100"/>
          <a:sy n="96" d="100"/>
        </p:scale>
        <p:origin x="-36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476C1-CC53-4999-8886-B135B66CC2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D2A10-BB9B-4761-BCEF-8DF6731874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1489E1-56CD-4AED-B124-AFDB20FF6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465CED-262B-498B-B2E9-002AACFB36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9FA73-96E8-412A-A852-ACE8483816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C3B2D-3EBA-47C3-83E6-AD68CC26A0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EF236-6835-4137-9CC2-757E30DDEC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9D3CFD-4F3B-4800-8CD6-F59931286E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36435B-F8B9-4886-A2C9-CDADCC2A92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0E0A07-A318-4543-9A39-9D5A875EB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DBF61B-8A74-49D1-8646-177C6F0BB3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charset="0"/>
              </a:defRPr>
            </a:lvl1pPr>
          </a:lstStyle>
          <a:p>
            <a:pPr>
              <a:defRPr/>
            </a:pPr>
            <a:fld id="{EF710CA5-5166-4BDE-823A-BA68DF1066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7;&#1072;&#1087;&#1082;&#1072;%20&#1086;&#1073;&#1084;&#1077;&#1085;&#1072;\&#1052;&#1086;&#1080;%20&#1076;&#1086;&#1082;&#1091;&#1084;&#1077;&#1085;&#1090;&#1099;\&#1056;&#1072;&#1073;&#1086;&#1095;&#1080;&#1077;%20&#1084;&#1072;&#1090;&#1077;&#1088;&#1080;&#1072;&#1083;&#1099;\&#1050;&#1099;&#1096;&#1090;&#1099;&#1084;&#1086;&#1074;&#1072;\&#1072;&#1082;&#1094;&#1080;&#1080;\&#1042;&#1089;&#1077;%20&#1087;&#1090;&#1080;&#1094;&#1099;%20&#1074;%20&#1075;&#1086;&#1089;&#1090;&#1080;%20&#1082;%20&#1085;&#1072;&#1084;\2015-2016%20&#1091;&#1095;.&#1075;&#1086;&#1076;\svoya-igra%201\JeopardyMusic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1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7;&#1072;&#1087;&#1082;&#1072;%20&#1086;&#1073;&#1084;&#1077;&#1085;&#1072;\&#1052;&#1086;&#1080;%20&#1076;&#1086;&#1082;&#1091;&#1084;&#1077;&#1085;&#1090;&#1099;\&#1056;&#1072;&#1073;&#1086;&#1095;&#1080;&#1077;%20&#1084;&#1072;&#1090;&#1077;&#1088;&#1080;&#1072;&#1083;&#1099;\&#1050;&#1099;&#1096;&#1090;&#1099;&#1084;&#1086;&#1074;&#1072;\&#1072;&#1082;&#1094;&#1080;&#1080;\&#1042;&#1089;&#1077;%20&#1087;&#1090;&#1080;&#1094;&#1099;%20&#1074;%20&#1075;&#1086;&#1089;&#1090;&#1080;%20&#1082;%20&#1085;&#1072;&#1084;\2015-2016%20&#1091;&#1095;.&#1075;&#1086;&#1076;\svoya-igra%201\Penie_ptic-bolotnaya_sova.mp3" TargetMode="Externa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19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7;&#1072;&#1087;&#1082;&#1072;%20&#1086;&#1073;&#1084;&#1077;&#1085;&#1072;\&#1052;&#1086;&#1080;%20&#1076;&#1086;&#1082;&#1091;&#1084;&#1077;&#1085;&#1090;&#1099;\&#1056;&#1072;&#1073;&#1086;&#1095;&#1080;&#1077;%20&#1084;&#1072;&#1090;&#1077;&#1088;&#1080;&#1072;&#1083;&#1099;\&#1050;&#1099;&#1096;&#1090;&#1099;&#1084;&#1086;&#1074;&#1072;\&#1072;&#1082;&#1094;&#1080;&#1080;\&#1042;&#1089;&#1077;%20&#1087;&#1090;&#1080;&#1094;&#1099;%20&#1074;%20&#1075;&#1086;&#1089;&#1090;&#1080;%20&#1082;%20&#1085;&#1072;&#1084;\2015-2016%20&#1091;&#1095;.&#1075;&#1086;&#1076;\svoya-igra%201\penie_ptic-sinica.mp3" TargetMode="Externa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6.xml"/><Relationship Id="rId18" Type="http://schemas.openxmlformats.org/officeDocument/2006/relationships/slide" Target="slide9.xml"/><Relationship Id="rId26" Type="http://schemas.openxmlformats.org/officeDocument/2006/relationships/slide" Target="slide17.xml"/><Relationship Id="rId39" Type="http://schemas.openxmlformats.org/officeDocument/2006/relationships/slide" Target="slide31.xml"/><Relationship Id="rId3" Type="http://schemas.openxmlformats.org/officeDocument/2006/relationships/control" Target="../activeX/activeX2.xml"/><Relationship Id="rId21" Type="http://schemas.openxmlformats.org/officeDocument/2006/relationships/slide" Target="slide13.xml"/><Relationship Id="rId34" Type="http://schemas.openxmlformats.org/officeDocument/2006/relationships/slide" Target="slide26.xml"/><Relationship Id="rId42" Type="http://schemas.openxmlformats.org/officeDocument/2006/relationships/image" Target="../media/image12.wmf"/><Relationship Id="rId47" Type="http://schemas.openxmlformats.org/officeDocument/2006/relationships/image" Target="../media/image17.wmf"/><Relationship Id="rId7" Type="http://schemas.openxmlformats.org/officeDocument/2006/relationships/control" Target="../activeX/activeX6.xml"/><Relationship Id="rId12" Type="http://schemas.openxmlformats.org/officeDocument/2006/relationships/slide" Target="slide3.xml"/><Relationship Id="rId17" Type="http://schemas.openxmlformats.org/officeDocument/2006/relationships/slide" Target="slide10.xml"/><Relationship Id="rId25" Type="http://schemas.openxmlformats.org/officeDocument/2006/relationships/slide" Target="slide18.xml"/><Relationship Id="rId33" Type="http://schemas.openxmlformats.org/officeDocument/2006/relationships/slide" Target="slide25.xml"/><Relationship Id="rId38" Type="http://schemas.openxmlformats.org/officeDocument/2006/relationships/slide" Target="slide29.xml"/><Relationship Id="rId46" Type="http://schemas.openxmlformats.org/officeDocument/2006/relationships/image" Target="../media/image16.wmf"/><Relationship Id="rId2" Type="http://schemas.openxmlformats.org/officeDocument/2006/relationships/control" Target="../activeX/activeX1.xml"/><Relationship Id="rId16" Type="http://schemas.openxmlformats.org/officeDocument/2006/relationships/slide" Target="slide8.xml"/><Relationship Id="rId20" Type="http://schemas.openxmlformats.org/officeDocument/2006/relationships/slide" Target="slide11.xml"/><Relationship Id="rId29" Type="http://schemas.openxmlformats.org/officeDocument/2006/relationships/slide" Target="slide22.xml"/><Relationship Id="rId41" Type="http://schemas.openxmlformats.org/officeDocument/2006/relationships/image" Target="../media/image11.png"/><Relationship Id="rId1" Type="http://schemas.openxmlformats.org/officeDocument/2006/relationships/vmlDrawing" Target="../drawings/vmlDrawing1.vml"/><Relationship Id="rId6" Type="http://schemas.openxmlformats.org/officeDocument/2006/relationships/control" Target="../activeX/activeX5.xml"/><Relationship Id="rId11" Type="http://schemas.openxmlformats.org/officeDocument/2006/relationships/slide" Target="slide4.xml"/><Relationship Id="rId24" Type="http://schemas.openxmlformats.org/officeDocument/2006/relationships/slide" Target="slide15.xml"/><Relationship Id="rId32" Type="http://schemas.openxmlformats.org/officeDocument/2006/relationships/slide" Target="slide23.xml"/><Relationship Id="rId37" Type="http://schemas.openxmlformats.org/officeDocument/2006/relationships/slide" Target="slide30.xml"/><Relationship Id="rId40" Type="http://schemas.openxmlformats.org/officeDocument/2006/relationships/slide" Target="slide32.xml"/><Relationship Id="rId45" Type="http://schemas.openxmlformats.org/officeDocument/2006/relationships/image" Target="../media/image15.wmf"/><Relationship Id="rId5" Type="http://schemas.openxmlformats.org/officeDocument/2006/relationships/control" Target="../activeX/activeX4.xml"/><Relationship Id="rId15" Type="http://schemas.openxmlformats.org/officeDocument/2006/relationships/slide" Target="slide7.xml"/><Relationship Id="rId23" Type="http://schemas.openxmlformats.org/officeDocument/2006/relationships/slide" Target="slide16.xml"/><Relationship Id="rId28" Type="http://schemas.openxmlformats.org/officeDocument/2006/relationships/slide" Target="slide20.xml"/><Relationship Id="rId36" Type="http://schemas.openxmlformats.org/officeDocument/2006/relationships/slide" Target="slide27.xml"/><Relationship Id="rId10" Type="http://schemas.openxmlformats.org/officeDocument/2006/relationships/image" Target="../media/image10.png"/><Relationship Id="rId19" Type="http://schemas.openxmlformats.org/officeDocument/2006/relationships/slide" Target="slide12.xml"/><Relationship Id="rId31" Type="http://schemas.openxmlformats.org/officeDocument/2006/relationships/slide" Target="slide24.xml"/><Relationship Id="rId44" Type="http://schemas.openxmlformats.org/officeDocument/2006/relationships/image" Target="../media/image14.wmf"/><Relationship Id="rId4" Type="http://schemas.openxmlformats.org/officeDocument/2006/relationships/control" Target="../activeX/activeX3.xml"/><Relationship Id="rId9" Type="http://schemas.openxmlformats.org/officeDocument/2006/relationships/image" Target="../media/image9.png"/><Relationship Id="rId14" Type="http://schemas.openxmlformats.org/officeDocument/2006/relationships/slide" Target="slide5.xml"/><Relationship Id="rId22" Type="http://schemas.openxmlformats.org/officeDocument/2006/relationships/slide" Target="slide14.xml"/><Relationship Id="rId27" Type="http://schemas.openxmlformats.org/officeDocument/2006/relationships/slide" Target="slide19.xml"/><Relationship Id="rId30" Type="http://schemas.openxmlformats.org/officeDocument/2006/relationships/slide" Target="slide21.xml"/><Relationship Id="rId35" Type="http://schemas.openxmlformats.org/officeDocument/2006/relationships/slide" Target="slide28.xml"/><Relationship Id="rId43" Type="http://schemas.openxmlformats.org/officeDocument/2006/relationships/image" Target="../media/image13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19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7;&#1072;&#1087;&#1082;&#1072;%20&#1086;&#1073;&#1084;&#1077;&#1085;&#1072;\&#1052;&#1086;&#1080;%20&#1076;&#1086;&#1082;&#1091;&#1084;&#1077;&#1085;&#1090;&#1099;\&#1056;&#1072;&#1073;&#1086;&#1095;&#1080;&#1077;%20&#1084;&#1072;&#1090;&#1077;&#1088;&#1080;&#1072;&#1083;&#1099;\&#1050;&#1099;&#1096;&#1090;&#1099;&#1084;&#1086;&#1074;&#1072;\&#1072;&#1082;&#1094;&#1080;&#1080;\&#1042;&#1089;&#1077;%20&#1087;&#1090;&#1080;&#1094;&#1099;%20&#1074;%20&#1075;&#1086;&#1089;&#1090;&#1080;%20&#1082;%20&#1085;&#1072;&#1084;\2015-2016%20&#1091;&#1095;.&#1075;&#1086;&#1076;\svoya-igra%201\Penie_ptic-Solovey_1.mp3" TargetMode="Externa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87;&#1072;&#1087;&#1082;&#1072;%20&#1086;&#1073;&#1084;&#1077;&#1085;&#1072;\&#1052;&#1086;&#1080;%20&#1076;&#1086;&#1082;&#1091;&#1084;&#1077;&#1085;&#1090;&#1099;\&#1056;&#1072;&#1073;&#1086;&#1095;&#1080;&#1077;%20&#1084;&#1072;&#1090;&#1077;&#1088;&#1080;&#1072;&#1083;&#1099;\&#1050;&#1099;&#1096;&#1090;&#1099;&#1084;&#1086;&#1074;&#1072;\&#1072;&#1082;&#1094;&#1080;&#1080;\&#1042;&#1089;&#1077;%20&#1087;&#1090;&#1080;&#1094;&#1099;%20&#1074;%20&#1075;&#1086;&#1089;&#1090;&#1080;%20&#1082;%20&#1085;&#1072;&#1084;\2015-2016%20&#1091;&#1095;.&#1075;&#1086;&#1076;\svoya-igra%201\Penie_ptic-Dyatel.mp3" TargetMode="External"/><Relationship Id="rId6" Type="http://schemas.openxmlformats.org/officeDocument/2006/relationships/image" Target="../media/image21.png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yli.ru/data/smiles/pticia-784.gif" TargetMode="Externa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gif"/><Relationship Id="rId4" Type="http://schemas.openxmlformats.org/officeDocument/2006/relationships/hyperlink" Target="http://www.smayli.ru/data/smiles/pticia-784.gif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-381000" y="457200"/>
            <a:ext cx="8991600" cy="6019800"/>
          </a:xfrm>
          <a:prstGeom prst="roundRect">
            <a:avLst/>
          </a:prstGeom>
          <a:solidFill>
            <a:srgbClr val="3939CF"/>
          </a:solidFill>
          <a:ln w="76200" cmpd="thickThin">
            <a:solidFill>
              <a:schemeClr val="bg2">
                <a:lumMod val="20000"/>
                <a:lumOff val="80000"/>
              </a:schemeClr>
            </a:solidFill>
            <a:prstDash val="solid"/>
          </a:ln>
          <a:scene3d>
            <a:camera prst="perspectiveLeft"/>
            <a:lightRig rig="threePt" dir="t"/>
          </a:scene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cmpd="thickThin">
                <a:solidFill>
                  <a:schemeClr val="tx1"/>
                </a:solidFill>
              </a:ln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239000" y="3962400"/>
            <a:ext cx="685800" cy="1905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3749" y="1676400"/>
            <a:ext cx="8673051" cy="3046988"/>
          </a:xfrm>
          <a:prstGeom prst="rect">
            <a:avLst/>
          </a:prstGeom>
          <a:noFill/>
          <a:effectLst>
            <a:glow rad="635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Радужное лето</a:t>
            </a:r>
            <a:endParaRPr lang="ru-RU" sz="9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2055" name="Рисунок 6" descr="19schoo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4572000"/>
            <a:ext cx="2458507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JeopardyMusic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5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Добро пожаловать или посторонним вход воспрещен</a:t>
            </a:r>
            <a:endParaRPr lang="en-US" sz="2800" b="1" dirty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3048000" y="-152400"/>
            <a:ext cx="4572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2800" b="1" spc="50" dirty="0" smtClean="0">
                <a:ln w="11430"/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Фильмы про каникулы 2</a:t>
            </a:r>
            <a:endParaRPr lang="en-US" sz="2800" b="1" spc="50" dirty="0">
              <a:ln w="11430"/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28600"/>
            <a:ext cx="21431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Картинки по запросу Добро пожаловать или посторонним вход воспрещен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838200"/>
            <a:ext cx="52959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143000" y="2272606"/>
            <a:ext cx="6858000" cy="1569660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4800" b="1" dirty="0" smtClean="0"/>
              <a:t>Вспомнить 2 песни про ручей  </a:t>
            </a:r>
            <a:endParaRPr lang="ru-RU" sz="4800" b="1" dirty="0" smtClean="0">
              <a:solidFill>
                <a:srgbClr val="00008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304800"/>
            <a:ext cx="4572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Песни про водоёмы 2</a:t>
            </a:r>
            <a:endParaRPr lang="en-US" sz="4400" b="1" spc="50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enie_ptic-bolotnaya_sov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29600" y="3657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8666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914400" y="2057400"/>
            <a:ext cx="7162800" cy="1446550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742950" indent="-742950">
              <a:defRPr/>
            </a:pPr>
            <a:r>
              <a:rPr lang="ru-RU" sz="4400" b="1" dirty="0" smtClean="0"/>
              <a:t>В народе этот цветок называют ноготками.</a:t>
            </a:r>
            <a:endParaRPr lang="ru-RU" sz="4400" b="1" dirty="0" smtClean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228600"/>
            <a:ext cx="48006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Летние цветы 2</a:t>
            </a:r>
            <a:endParaRPr lang="en-US" sz="4400" b="1" spc="50" dirty="0">
              <a:ln w="11430"/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 descr="Regenbogen-0042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457200"/>
            <a:ext cx="1438275" cy="16764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152400"/>
            <a:ext cx="2295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2286000" y="358140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solidFill>
                  <a:srgbClr val="FFFFFF"/>
                </a:solidFill>
              </a:rPr>
              <a:t>Календула</a:t>
            </a:r>
            <a:endParaRPr lang="ru-RU" sz="3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12 июня</a:t>
            </a:r>
            <a:endParaRPr lang="en-US" sz="4800" b="1" dirty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143000" y="2272606"/>
            <a:ext cx="6858000" cy="1569660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Когда отмечают День России?</a:t>
            </a: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228600"/>
            <a:ext cx="3733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chemeClr val="accent3">
                    <a:lumMod val="9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Даты 2</a:t>
            </a:r>
            <a:endParaRPr lang="en-US" sz="4400" b="1" spc="50" dirty="0">
              <a:ln w="11430"/>
              <a:solidFill>
                <a:schemeClr val="accent3">
                  <a:lumMod val="9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 descr="88545931_smiley_with_thumbs_u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14400"/>
            <a:ext cx="2020366" cy="122872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457200"/>
            <a:ext cx="22193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3352800"/>
            <a:ext cx="88392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dirty="0" smtClean="0">
                <a:solidFill>
                  <a:srgbClr val="FFFF00"/>
                </a:solidFill>
              </a:rPr>
              <a:t>Если грозовое ненастье застало вас купающимися, из воды надо сразу же выбраться. Молния ударяет в воду примерно с той же частотой, что и в землю. Но, когда вы плывете, ваше тело вытягивается во весь рост. И то самое опасное для жизни «шаговое напряжение» будет еще больше, чем если бы вы стояли на земле, поскольку определяться оно будет расстоянием от ладоней до ваших стоп. </a:t>
            </a:r>
            <a:endParaRPr lang="ru-RU" sz="2000" b="1" dirty="0" smtClean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981200" y="1905000"/>
            <a:ext cx="68580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/>
              <a:t>Можно ли купаться во время грозы? Почему?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514600" y="304800"/>
            <a:ext cx="5410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Природные опасности 2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99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04800"/>
            <a:ext cx="22193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Нет, трава</a:t>
            </a:r>
            <a:endParaRPr lang="ru-RU" sz="3600" b="1" dirty="0" smtClean="0">
              <a:ln>
                <a:solidFill>
                  <a:srgbClr val="FFFF00"/>
                </a:solidFill>
              </a:ln>
              <a:solidFill>
                <a:schemeClr val="bg1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2595772"/>
            <a:ext cx="7010400" cy="923330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charset="0"/>
              </a:rPr>
              <a:t> </a:t>
            </a:r>
            <a:r>
              <a:rPr lang="ru-RU" sz="54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Times New Roman" charset="0"/>
              </a:rPr>
              <a:t>Банан – это ягода</a:t>
            </a:r>
            <a:endParaRPr lang="ru-RU" sz="5400" b="1" dirty="0" smtClean="0">
              <a:solidFill>
                <a:schemeClr val="accent6">
                  <a:lumMod val="75000"/>
                </a:schemeClr>
              </a:solidFill>
              <a:latin typeface="+mj-lt"/>
              <a:cs typeface="Times New Roman" charset="0"/>
            </a:endParaRPr>
          </a:p>
        </p:txBody>
      </p:sp>
      <p:pic>
        <p:nvPicPr>
          <p:cNvPr id="4110" name="Picture 2" descr="smiling su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228600"/>
            <a:ext cx="1524000" cy="138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304800"/>
            <a:ext cx="4419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«ДА» или «НЕТ»</a:t>
            </a:r>
            <a:r>
              <a:rPr lang="en-US" sz="4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3</a:t>
            </a:r>
            <a:endParaRPr lang="en-US" sz="4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152400"/>
            <a:ext cx="2219325" cy="1828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6482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Каникулы Петрова и Васечкина</a:t>
            </a: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895600" y="-381000"/>
            <a:ext cx="4572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 smtClean="0">
                <a:solidFill>
                  <a:srgbClr val="FFCCCC"/>
                </a:solidFill>
              </a:rPr>
              <a:t>Фильмы про каникулы</a:t>
            </a:r>
            <a:endParaRPr lang="en-US" sz="2800" b="1" spc="50" dirty="0">
              <a:ln w="11430"/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0"/>
            <a:ext cx="1914525" cy="198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Картинки по запросу Каникулы Петрова и Васечкин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4600" y="685800"/>
            <a:ext cx="60944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143000" y="2180273"/>
            <a:ext cx="68580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5400" b="1" dirty="0" smtClean="0"/>
              <a:t>Вспомнить 3 песни про реки</a:t>
            </a:r>
            <a:endParaRPr lang="ru-RU" sz="5400" b="1" dirty="0" smtClean="0">
              <a:solidFill>
                <a:srgbClr val="00008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304800"/>
            <a:ext cx="4419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Песни про водоёмы 3</a:t>
            </a:r>
            <a:endParaRPr lang="en-US" sz="4400" b="1" spc="50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enie_ptic-sinic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2000" y="3352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76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FFFF00"/>
                </a:solidFill>
              </a:rPr>
              <a:t>Гладиолус</a:t>
            </a:r>
            <a:endParaRPr lang="en-US" sz="3600" b="1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2144898"/>
            <a:ext cx="7010400" cy="1938992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742950" indent="-742950" algn="ctr">
              <a:defRPr/>
            </a:pPr>
            <a:r>
              <a:rPr lang="ru-RU" sz="6000" b="1" dirty="0" smtClean="0"/>
              <a:t>Цветок гладиаторов?</a:t>
            </a:r>
            <a:endParaRPr lang="ru-RU" sz="60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228600"/>
            <a:ext cx="4876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Летние цветы 3</a:t>
            </a:r>
            <a:endParaRPr lang="en-US" sz="4400" b="1" spc="50" dirty="0">
              <a:ln w="11430"/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 descr="Regenbogen-0042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152400"/>
            <a:ext cx="1438275" cy="16764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77000" y="152400"/>
            <a:ext cx="2295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5 июня</a:t>
            </a:r>
            <a:endParaRPr lang="en-US" sz="3600" b="1" dirty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219200" y="2265403"/>
            <a:ext cx="68580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Какого числа отмечают Всемирный день окружающей среды?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438400" y="228600"/>
            <a:ext cx="3962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chemeClr val="accent3">
                    <a:lumMod val="9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Даты 3</a:t>
            </a:r>
            <a:endParaRPr lang="en-US" sz="4400" b="1" spc="50" dirty="0">
              <a:ln w="11430"/>
              <a:solidFill>
                <a:schemeClr val="accent3">
                  <a:lumMod val="9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 descr="88545931_smiley_with_thumbs_u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14400"/>
            <a:ext cx="2020366" cy="122872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53200" y="304800"/>
            <a:ext cx="221932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Рисунок 53" descr="008-sunblock_01.pn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7717"/>
          <a:stretch>
            <a:fillRect/>
          </a:stretch>
        </p:blipFill>
        <p:spPr>
          <a:xfrm flipH="1">
            <a:off x="0" y="228600"/>
            <a:ext cx="609600" cy="796955"/>
          </a:xfrm>
          <a:prstGeom prst="rect">
            <a:avLst/>
          </a:prstGeom>
        </p:spPr>
      </p:pic>
      <p:sp>
        <p:nvSpPr>
          <p:cNvPr id="53" name="Скругленный прямоугольник 52"/>
          <p:cNvSpPr/>
          <p:nvPr/>
        </p:nvSpPr>
        <p:spPr>
          <a:xfrm>
            <a:off x="8839199" y="457199"/>
            <a:ext cx="152399" cy="152399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" name="Рисунок 51" descr="024-soccer_01.png"/>
          <p:cNvPicPr>
            <a:picLocks noChangeAspect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221" t="36358" r="7451" b="17367"/>
          <a:stretch>
            <a:fillRect/>
          </a:stretch>
        </p:blipFill>
        <p:spPr>
          <a:xfrm flipH="1">
            <a:off x="8458200" y="381000"/>
            <a:ext cx="685800" cy="685800"/>
          </a:xfrm>
          <a:prstGeom prst="rect">
            <a:avLst/>
          </a:prstGeom>
        </p:spPr>
      </p:pic>
      <p:sp>
        <p:nvSpPr>
          <p:cNvPr id="3110" name="Text Box 51"/>
          <p:cNvSpPr txBox="1">
            <a:spLocks noChangeArrowheads="1"/>
          </p:cNvSpPr>
          <p:nvPr/>
        </p:nvSpPr>
        <p:spPr bwMode="auto">
          <a:xfrm>
            <a:off x="457200" y="319088"/>
            <a:ext cx="1196975" cy="6397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«ДА» или «НЕТ»</a:t>
            </a:r>
            <a:endParaRPr lang="en-US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3112" name="Text Box 161"/>
          <p:cNvSpPr txBox="1">
            <a:spLocks noChangeArrowheads="1"/>
          </p:cNvSpPr>
          <p:nvPr/>
        </p:nvSpPr>
        <p:spPr bwMode="auto">
          <a:xfrm>
            <a:off x="1844040" y="319088"/>
            <a:ext cx="1196975" cy="6397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ФИЛЬМЫ ПРО КАНИКУЛЫ </a:t>
            </a:r>
            <a:endParaRPr lang="en-US" sz="1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113" name="Text Box 162"/>
          <p:cNvSpPr txBox="1">
            <a:spLocks noChangeArrowheads="1"/>
          </p:cNvSpPr>
          <p:nvPr/>
        </p:nvSpPr>
        <p:spPr bwMode="auto">
          <a:xfrm>
            <a:off x="3230880" y="319088"/>
            <a:ext cx="1341120" cy="6397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1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Песни про водоёмы</a:t>
            </a:r>
            <a:endParaRPr lang="en-US" sz="1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114" name="Text Box 163"/>
          <p:cNvSpPr txBox="1">
            <a:spLocks noChangeArrowheads="1"/>
          </p:cNvSpPr>
          <p:nvPr/>
        </p:nvSpPr>
        <p:spPr bwMode="auto">
          <a:xfrm>
            <a:off x="4724400" y="304800"/>
            <a:ext cx="1196975" cy="6397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Цветы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115" name="Text Box 164"/>
          <p:cNvSpPr txBox="1">
            <a:spLocks noChangeArrowheads="1"/>
          </p:cNvSpPr>
          <p:nvPr/>
        </p:nvSpPr>
        <p:spPr bwMode="auto">
          <a:xfrm>
            <a:off x="6096000" y="304800"/>
            <a:ext cx="1196975" cy="6397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Даты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2213" name="Text Box 165"/>
          <p:cNvSpPr txBox="1">
            <a:spLocks noChangeArrowheads="1"/>
          </p:cNvSpPr>
          <p:nvPr/>
        </p:nvSpPr>
        <p:spPr bwMode="auto">
          <a:xfrm>
            <a:off x="7391400" y="319088"/>
            <a:ext cx="1447800" cy="6397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50000"/>
              </a:spcBef>
              <a:defRPr/>
            </a:pPr>
            <a:r>
              <a:rPr lang="ru-RU" sz="1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Природные опасности</a:t>
            </a:r>
            <a:endParaRPr lang="ru-RU" sz="1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3121" name="Text Box 171">
            <a:hlinkClick r:id="" action="ppaction://macro?name=team1"/>
          </p:cNvPr>
          <p:cNvSpPr txBox="1">
            <a:spLocks noChangeArrowheads="1"/>
          </p:cNvSpPr>
          <p:nvPr/>
        </p:nvSpPr>
        <p:spPr bwMode="auto">
          <a:xfrm>
            <a:off x="228600" y="5410200"/>
            <a:ext cx="1219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lang="en-US" sz="2000" b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125" name="Text Box 178"/>
          <p:cNvSpPr txBox="1">
            <a:spLocks noChangeArrowheads="1"/>
          </p:cNvSpPr>
          <p:nvPr/>
        </p:nvSpPr>
        <p:spPr bwMode="auto">
          <a:xfrm>
            <a:off x="228601" y="5867400"/>
            <a:ext cx="1219200" cy="762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38100">
            <a:solidFill>
              <a:schemeClr val="bg2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b="1" dirty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latin typeface="Arial" pitchFamily="34" charset="0"/>
              </a:rPr>
              <a:t>0</a:t>
            </a:r>
          </a:p>
        </p:txBody>
      </p:sp>
      <p:sp>
        <p:nvSpPr>
          <p:cNvPr id="57" name="Скругленный прямоугольник 56">
            <a:hlinkClick r:id="rId11" action="ppaction://hlinksldjump"/>
          </p:cNvPr>
          <p:cNvSpPr/>
          <p:nvPr/>
        </p:nvSpPr>
        <p:spPr>
          <a:xfrm>
            <a:off x="1851120" y="11850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1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58" name="Скругленный прямоугольник 57">
            <a:hlinkClick r:id="rId12" action="ppaction://hlinksldjump"/>
          </p:cNvPr>
          <p:cNvSpPr/>
          <p:nvPr/>
        </p:nvSpPr>
        <p:spPr>
          <a:xfrm>
            <a:off x="457200" y="11850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1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59" name="Скругленный прямоугольник 58">
            <a:hlinkClick r:id="rId13" action="ppaction://hlinksldjump"/>
          </p:cNvPr>
          <p:cNvSpPr/>
          <p:nvPr/>
        </p:nvSpPr>
        <p:spPr>
          <a:xfrm>
            <a:off x="4638960" y="11850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1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0" name="Скругленный прямоугольник 59">
            <a:hlinkClick r:id="rId14" action="ppaction://hlinksldjump"/>
          </p:cNvPr>
          <p:cNvSpPr/>
          <p:nvPr/>
        </p:nvSpPr>
        <p:spPr>
          <a:xfrm>
            <a:off x="3245040" y="11850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1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1" name="Скругленный прямоугольник 60">
            <a:hlinkClick r:id="rId15" action="ppaction://hlinksldjump"/>
          </p:cNvPr>
          <p:cNvSpPr/>
          <p:nvPr/>
        </p:nvSpPr>
        <p:spPr>
          <a:xfrm>
            <a:off x="6032880" y="11850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1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2" name="Скругленный прямоугольник 61">
            <a:hlinkClick r:id="rId16" action="ppaction://hlinksldjump"/>
          </p:cNvPr>
          <p:cNvSpPr/>
          <p:nvPr/>
        </p:nvSpPr>
        <p:spPr>
          <a:xfrm>
            <a:off x="7426800" y="11850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1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4" name="Скругленный прямоугольник 63">
            <a:hlinkClick r:id="rId17" action="ppaction://hlinksldjump"/>
          </p:cNvPr>
          <p:cNvSpPr/>
          <p:nvPr/>
        </p:nvSpPr>
        <p:spPr>
          <a:xfrm>
            <a:off x="1851120" y="20232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5" name="Скругленный прямоугольник 64">
            <a:hlinkClick r:id="rId18" action="ppaction://hlinksldjump"/>
          </p:cNvPr>
          <p:cNvSpPr/>
          <p:nvPr/>
        </p:nvSpPr>
        <p:spPr>
          <a:xfrm>
            <a:off x="457200" y="20232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6" name="Скругленный прямоугольник 65">
            <a:hlinkClick r:id="rId19" action="ppaction://hlinksldjump"/>
          </p:cNvPr>
          <p:cNvSpPr/>
          <p:nvPr/>
        </p:nvSpPr>
        <p:spPr>
          <a:xfrm>
            <a:off x="4638960" y="20232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7" name="Скругленный прямоугольник 66">
            <a:hlinkClick r:id="rId20" action="ppaction://hlinksldjump"/>
          </p:cNvPr>
          <p:cNvSpPr/>
          <p:nvPr/>
        </p:nvSpPr>
        <p:spPr>
          <a:xfrm>
            <a:off x="3245040" y="20232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8" name="Скругленный прямоугольник 67">
            <a:hlinkClick r:id="rId21" action="ppaction://hlinksldjump"/>
          </p:cNvPr>
          <p:cNvSpPr/>
          <p:nvPr/>
        </p:nvSpPr>
        <p:spPr>
          <a:xfrm>
            <a:off x="6032880" y="20232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69" name="Скругленный прямоугольник 68">
            <a:hlinkClick r:id="rId22" action="ppaction://hlinksldjump"/>
          </p:cNvPr>
          <p:cNvSpPr/>
          <p:nvPr/>
        </p:nvSpPr>
        <p:spPr>
          <a:xfrm>
            <a:off x="7426800" y="20232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2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0" name="Скругленный прямоугольник 69">
            <a:hlinkClick r:id="rId23" action="ppaction://hlinksldjump"/>
          </p:cNvPr>
          <p:cNvSpPr/>
          <p:nvPr/>
        </p:nvSpPr>
        <p:spPr>
          <a:xfrm>
            <a:off x="1846135" y="28614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1" name="Скругленный прямоугольник 70">
            <a:hlinkClick r:id="rId24" action="ppaction://hlinksldjump"/>
          </p:cNvPr>
          <p:cNvSpPr/>
          <p:nvPr/>
        </p:nvSpPr>
        <p:spPr>
          <a:xfrm>
            <a:off x="452215" y="28614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2" name="Скругленный прямоугольник 71">
            <a:hlinkClick r:id="rId25" action="ppaction://hlinksldjump"/>
          </p:cNvPr>
          <p:cNvSpPr/>
          <p:nvPr/>
        </p:nvSpPr>
        <p:spPr>
          <a:xfrm>
            <a:off x="4633975" y="28614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3" name="Скругленный прямоугольник 72">
            <a:hlinkClick r:id="rId26" action="ppaction://hlinksldjump"/>
          </p:cNvPr>
          <p:cNvSpPr/>
          <p:nvPr/>
        </p:nvSpPr>
        <p:spPr>
          <a:xfrm>
            <a:off x="3240055" y="28614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4" name="Скругленный прямоугольник 73">
            <a:hlinkClick r:id="rId27" action="ppaction://hlinksldjump"/>
          </p:cNvPr>
          <p:cNvSpPr/>
          <p:nvPr/>
        </p:nvSpPr>
        <p:spPr>
          <a:xfrm>
            <a:off x="6027895" y="28614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5" name="Скругленный прямоугольник 74">
            <a:hlinkClick r:id="rId28" action="ppaction://hlinksldjump"/>
          </p:cNvPr>
          <p:cNvSpPr/>
          <p:nvPr/>
        </p:nvSpPr>
        <p:spPr>
          <a:xfrm>
            <a:off x="7421815" y="28614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3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6" name="Скругленный прямоугольник 75">
            <a:hlinkClick r:id="rId29" action="ppaction://hlinksldjump"/>
          </p:cNvPr>
          <p:cNvSpPr/>
          <p:nvPr/>
        </p:nvSpPr>
        <p:spPr>
          <a:xfrm>
            <a:off x="1851120" y="36996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7" name="Скругленный прямоугольник 76">
            <a:hlinkClick r:id="rId30" action="ppaction://hlinksldjump"/>
          </p:cNvPr>
          <p:cNvSpPr/>
          <p:nvPr/>
        </p:nvSpPr>
        <p:spPr>
          <a:xfrm>
            <a:off x="457200" y="36996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8" name="Скругленный прямоугольник 77">
            <a:hlinkClick r:id="rId31" action="ppaction://hlinksldjump"/>
          </p:cNvPr>
          <p:cNvSpPr/>
          <p:nvPr/>
        </p:nvSpPr>
        <p:spPr>
          <a:xfrm>
            <a:off x="4638960" y="36996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79" name="Скругленный прямоугольник 78">
            <a:hlinkClick r:id="rId32" action="ppaction://hlinksldjump"/>
          </p:cNvPr>
          <p:cNvSpPr/>
          <p:nvPr/>
        </p:nvSpPr>
        <p:spPr>
          <a:xfrm>
            <a:off x="3245040" y="36996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0" name="Скругленный прямоугольник 79">
            <a:hlinkClick r:id="rId33" action="ppaction://hlinksldjump"/>
          </p:cNvPr>
          <p:cNvSpPr/>
          <p:nvPr/>
        </p:nvSpPr>
        <p:spPr>
          <a:xfrm>
            <a:off x="6032880" y="36996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1" name="Скругленный прямоугольник 80">
            <a:hlinkClick r:id="rId34" action="ppaction://hlinksldjump"/>
          </p:cNvPr>
          <p:cNvSpPr/>
          <p:nvPr/>
        </p:nvSpPr>
        <p:spPr>
          <a:xfrm>
            <a:off x="7426800" y="36996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4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2" name="Скругленный прямоугольник 81">
            <a:hlinkClick r:id="rId35" action="ppaction://hlinksldjump"/>
          </p:cNvPr>
          <p:cNvSpPr/>
          <p:nvPr/>
        </p:nvSpPr>
        <p:spPr>
          <a:xfrm>
            <a:off x="1845423" y="45378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3" name="Скругленный прямоугольник 82">
            <a:hlinkClick r:id="rId36" action="ppaction://hlinksldjump"/>
          </p:cNvPr>
          <p:cNvSpPr/>
          <p:nvPr/>
        </p:nvSpPr>
        <p:spPr>
          <a:xfrm>
            <a:off x="451503" y="45378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4" name="Скругленный прямоугольник 83">
            <a:hlinkClick r:id="rId37" action="ppaction://hlinksldjump"/>
          </p:cNvPr>
          <p:cNvSpPr/>
          <p:nvPr/>
        </p:nvSpPr>
        <p:spPr>
          <a:xfrm>
            <a:off x="4633263" y="45378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5" name="Скругленный прямоугольник 84">
            <a:hlinkClick r:id="rId38" action="ppaction://hlinksldjump"/>
          </p:cNvPr>
          <p:cNvSpPr/>
          <p:nvPr/>
        </p:nvSpPr>
        <p:spPr>
          <a:xfrm>
            <a:off x="3239343" y="45378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6" name="Скругленный прямоугольник 85">
            <a:hlinkClick r:id="rId39" action="ppaction://hlinksldjump"/>
          </p:cNvPr>
          <p:cNvSpPr/>
          <p:nvPr/>
        </p:nvSpPr>
        <p:spPr>
          <a:xfrm>
            <a:off x="6027183" y="45378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87" name="Скругленный прямоугольник 86">
            <a:hlinkClick r:id="rId40" action="ppaction://hlinksldjump"/>
          </p:cNvPr>
          <p:cNvSpPr/>
          <p:nvPr/>
        </p:nvSpPr>
        <p:spPr>
          <a:xfrm>
            <a:off x="7421103" y="4537800"/>
            <a:ext cx="1260000" cy="720000"/>
          </a:xfrm>
          <a:prstGeom prst="roundRect">
            <a:avLst/>
          </a:prstGeom>
          <a:ln>
            <a:solidFill>
              <a:schemeClr val="bg2">
                <a:lumMod val="40000"/>
                <a:lumOff val="60000"/>
              </a:schemeClr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55" name="Text Box 178"/>
          <p:cNvSpPr txBox="1">
            <a:spLocks noChangeArrowheads="1"/>
          </p:cNvSpPr>
          <p:nvPr/>
        </p:nvSpPr>
        <p:spPr bwMode="auto">
          <a:xfrm>
            <a:off x="1600200" y="5867400"/>
            <a:ext cx="1219200" cy="762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38100">
            <a:solidFill>
              <a:schemeClr val="bg2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50000"/>
              </a:spcBef>
            </a:pPr>
            <a:endParaRPr lang="en-US" b="1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63" name="Text Box 178"/>
          <p:cNvSpPr txBox="1">
            <a:spLocks noChangeArrowheads="1"/>
          </p:cNvSpPr>
          <p:nvPr/>
        </p:nvSpPr>
        <p:spPr bwMode="auto">
          <a:xfrm>
            <a:off x="4419600" y="5867400"/>
            <a:ext cx="1219199" cy="762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38100">
            <a:solidFill>
              <a:schemeClr val="bg2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50000"/>
              </a:spcBef>
            </a:pPr>
            <a:endParaRPr lang="en-US" b="1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88" name="Text Box 171">
            <a:hlinkClick r:id="" action="ppaction://macro?name=team1"/>
          </p:cNvPr>
          <p:cNvSpPr txBox="1">
            <a:spLocks noChangeArrowheads="1"/>
          </p:cNvSpPr>
          <p:nvPr/>
        </p:nvSpPr>
        <p:spPr bwMode="auto">
          <a:xfrm>
            <a:off x="1524000" y="5410200"/>
            <a:ext cx="1219199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lang="en-US" sz="2000" b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90" name="Text Box 171">
            <a:hlinkClick r:id="" action="ppaction://macro?name=team1"/>
          </p:cNvPr>
          <p:cNvSpPr txBox="1">
            <a:spLocks noChangeArrowheads="1"/>
          </p:cNvSpPr>
          <p:nvPr/>
        </p:nvSpPr>
        <p:spPr bwMode="auto">
          <a:xfrm>
            <a:off x="4419600" y="5410200"/>
            <a:ext cx="1295399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lang="en-US" sz="2000" b="1" dirty="0">
              <a:solidFill>
                <a:srgbClr val="FFFFFF"/>
              </a:solidFill>
              <a:latin typeface="Arial" pitchFamily="34" charset="0"/>
            </a:endParaRPr>
          </a:p>
        </p:txBody>
      </p:sp>
      <p:pic>
        <p:nvPicPr>
          <p:cNvPr id="49" name="Рисунок 48" descr="help copy.png">
            <a:hlinkClick r:id="" action="ppaction://hlinkshowjump?jump=lastslide"/>
          </p:cNvPr>
          <p:cNvPicPr>
            <a:picLocks noChangeAspect="1"/>
          </p:cNvPicPr>
          <p:nvPr/>
        </p:nvPicPr>
        <p:blipFill>
          <a:blip r:embed="rId41" cstate="print"/>
          <a:stretch>
            <a:fillRect/>
          </a:stretch>
        </p:blipFill>
        <p:spPr>
          <a:xfrm>
            <a:off x="8305800" y="5638800"/>
            <a:ext cx="1066800" cy="1066800"/>
          </a:xfrm>
          <a:prstGeom prst="rect">
            <a:avLst/>
          </a:prstGeom>
        </p:spPr>
      </p:pic>
      <p:sp>
        <p:nvSpPr>
          <p:cNvPr id="50" name="Text Box 171">
            <a:hlinkClick r:id="" action="ppaction://macro?name=team1"/>
          </p:cNvPr>
          <p:cNvSpPr txBox="1">
            <a:spLocks noChangeArrowheads="1"/>
          </p:cNvSpPr>
          <p:nvPr/>
        </p:nvSpPr>
        <p:spPr bwMode="auto">
          <a:xfrm>
            <a:off x="5638800" y="5410200"/>
            <a:ext cx="1295399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lang="en-US" sz="2000" b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1" name="Text Box 178"/>
          <p:cNvSpPr txBox="1">
            <a:spLocks noChangeArrowheads="1"/>
          </p:cNvSpPr>
          <p:nvPr/>
        </p:nvSpPr>
        <p:spPr bwMode="auto">
          <a:xfrm>
            <a:off x="5715000" y="5867400"/>
            <a:ext cx="1219199" cy="762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38100">
            <a:solidFill>
              <a:schemeClr val="bg2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50000"/>
              </a:spcBef>
            </a:pPr>
            <a:endParaRPr lang="en-US" b="1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91" name="Text Box 171">
            <a:hlinkClick r:id="" action="ppaction://macro?name=team1"/>
          </p:cNvPr>
          <p:cNvSpPr txBox="1">
            <a:spLocks noChangeArrowheads="1"/>
          </p:cNvSpPr>
          <p:nvPr/>
        </p:nvSpPr>
        <p:spPr bwMode="auto">
          <a:xfrm>
            <a:off x="6934200" y="5410200"/>
            <a:ext cx="1295399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50000"/>
              </a:spcBef>
            </a:pPr>
            <a:endParaRPr lang="en-US" sz="2000" b="1" dirty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92" name="Text Box 178"/>
          <p:cNvSpPr txBox="1">
            <a:spLocks noChangeArrowheads="1"/>
          </p:cNvSpPr>
          <p:nvPr/>
        </p:nvSpPr>
        <p:spPr bwMode="auto">
          <a:xfrm>
            <a:off x="7010400" y="5867400"/>
            <a:ext cx="1219199" cy="762000"/>
          </a:xfrm>
          <a:prstGeom prst="roundRect">
            <a:avLst/>
          </a:prstGeom>
          <a:solidFill>
            <a:schemeClr val="accent2">
              <a:lumMod val="50000"/>
            </a:schemeClr>
          </a:solidFill>
          <a:ln w="38100">
            <a:solidFill>
              <a:schemeClr val="bg2">
                <a:lumMod val="40000"/>
                <a:lumOff val="60000"/>
              </a:schemeClr>
            </a:solidFill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spcBef>
                <a:spcPct val="50000"/>
              </a:spcBef>
            </a:pPr>
            <a:endParaRPr lang="en-US" b="1" dirty="0">
              <a:ln>
                <a:solidFill>
                  <a:sysClr val="windowText" lastClr="000000"/>
                </a:solidFill>
              </a:ln>
              <a:solidFill>
                <a:srgbClr val="FFFFFF"/>
              </a:solidFill>
              <a:latin typeface="Arial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51" name="TextBox1" r:id="rId2" imgW="990720" imgH="533520"/>
        </mc:Choice>
        <mc:Fallback>
          <p:control name="TextBox1" r:id="rId2" imgW="990720" imgH="533520">
            <p:pic>
              <p:nvPicPr>
                <p:cNvPr id="0" name="TextBox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1000" y="6019800"/>
                  <a:ext cx="990600" cy="533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2" name="TextBox2" r:id="rId3" imgW="990720" imgH="457200"/>
        </mc:Choice>
        <mc:Fallback>
          <p:control name="TextBox2" r:id="rId3" imgW="990720" imgH="457200">
            <p:pic>
              <p:nvPicPr>
                <p:cNvPr id="0" name="TextBox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76400" y="6019800"/>
                  <a:ext cx="990600" cy="45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3" name="TextBox3" r:id="rId4" imgW="914400" imgH="457200"/>
        </mc:Choice>
        <mc:Fallback>
          <p:control name="TextBox3" r:id="rId4" imgW="914400" imgH="457200">
            <p:pic>
              <p:nvPicPr>
                <p:cNvPr id="0" name="TextBox3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572000" y="6019800"/>
                  <a:ext cx="914400" cy="45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4" name="TextBox4" r:id="rId5" imgW="685800" imgH="457200"/>
        </mc:Choice>
        <mc:Fallback>
          <p:control name="TextBox4" r:id="rId5" imgW="685800" imgH="457200">
            <p:pic>
              <p:nvPicPr>
                <p:cNvPr id="0" name="TextBox4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72200" y="6019800"/>
                  <a:ext cx="685800" cy="45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5" name="TextBox6" r:id="rId6" imgW="1066680" imgH="457200"/>
        </mc:Choice>
        <mc:Fallback>
          <p:control name="TextBox6" r:id="rId6" imgW="1066680" imgH="457200">
            <p:pic>
              <p:nvPicPr>
                <p:cNvPr id="0" name="TextBox6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791200" y="6019800"/>
                  <a:ext cx="1066800" cy="45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56" name="TextBox7" r:id="rId7" imgW="1066680" imgH="457200"/>
        </mc:Choice>
        <mc:Fallback>
          <p:control name="TextBox7" r:id="rId7" imgW="1066680" imgH="457200">
            <p:pic>
              <p:nvPicPr>
                <p:cNvPr id="0" name="TextBox7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86600" y="6019800"/>
                  <a:ext cx="1066800" cy="457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28600" y="3810000"/>
            <a:ext cx="8763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AutoNum type="arabicPeriod"/>
            </a:pPr>
            <a:r>
              <a:rPr lang="ru-RU" b="1" dirty="0" smtClean="0">
                <a:solidFill>
                  <a:srgbClr val="FFFF00"/>
                </a:solidFill>
              </a:rPr>
              <a:t>С 11.00 до 15.00 часов  2. </a:t>
            </a:r>
            <a:r>
              <a:rPr lang="ru-RU" b="1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latin typeface="Calibri" pitchFamily="34" charset="0"/>
              </a:rPr>
              <a:t>+17 до 19 градусов! 3. Нужно отдохнуть лежа на воде (на спине или расправив руки и ноги), не стремитесь как можно быстрее доплыть до берега.</a:t>
            </a:r>
            <a:endParaRPr lang="en-US" b="1" dirty="0">
              <a:ln>
                <a:solidFill>
                  <a:srgbClr val="FFFF00"/>
                </a:solidFill>
              </a:ln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828800" y="1828800"/>
            <a:ext cx="7010400" cy="163121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ru-RU" sz="2000" b="1" dirty="0" smtClean="0"/>
              <a:t>1.В какое время суток нужно избегать нахождение на солнце?</a:t>
            </a:r>
          </a:p>
          <a:p>
            <a:pPr>
              <a:defRPr/>
            </a:pP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</a:rPr>
              <a:t>2. При какой температуре воды опасно купаться?</a:t>
            </a:r>
          </a:p>
          <a:p>
            <a:pPr>
              <a:defRPr/>
            </a:pPr>
            <a:r>
              <a:rPr lang="ru-RU" sz="2000" b="1" dirty="0" smtClean="0">
                <a:solidFill>
                  <a:schemeClr val="bg1">
                    <a:lumMod val="75000"/>
                  </a:schemeClr>
                </a:solidFill>
              </a:rPr>
              <a:t>3. Если вы почувствовали усталость во время плавания что нужно сделать, а чего нельзя?</a:t>
            </a:r>
            <a:endParaRPr lang="ru-RU" sz="20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09800" y="228600"/>
            <a:ext cx="5791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Природные опасности 3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99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228600"/>
            <a:ext cx="22193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Да</a:t>
            </a:r>
            <a:endParaRPr lang="ru-RU" sz="3600" b="1" dirty="0" smtClean="0">
              <a:ln>
                <a:solidFill>
                  <a:srgbClr val="FFFF00"/>
                </a:solidFill>
              </a:ln>
              <a:solidFill>
                <a:srgbClr val="FF33CC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2399615"/>
            <a:ext cx="7010400" cy="954107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FF33CC"/>
                </a:solidFill>
                <a:latin typeface="+mj-lt"/>
                <a:cs typeface="Times New Roman" charset="0"/>
              </a:rPr>
              <a:t>В Южном полушарии летними месяцами считаются декабрь, </a:t>
            </a:r>
            <a:r>
              <a:rPr lang="ru-RU" sz="2800" b="1" dirty="0" err="1" smtClean="0">
                <a:solidFill>
                  <a:srgbClr val="FF33CC"/>
                </a:solidFill>
                <a:latin typeface="+mj-lt"/>
                <a:cs typeface="Times New Roman" charset="0"/>
              </a:rPr>
              <a:t>янва</a:t>
            </a:r>
            <a:r>
              <a:rPr lang="ru-RU" sz="2800" b="1" dirty="0" smtClean="0">
                <a:solidFill>
                  <a:srgbClr val="FF33CC"/>
                </a:solidFill>
                <a:latin typeface="+mj-lt"/>
                <a:cs typeface="Times New Roman" charset="0"/>
              </a:rPr>
              <a:t>, февраль</a:t>
            </a: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+mj-lt"/>
              <a:cs typeface="Times New Roman" charset="0"/>
            </a:endParaRPr>
          </a:p>
        </p:txBody>
      </p:sp>
      <p:pic>
        <p:nvPicPr>
          <p:cNvPr id="4110" name="Picture 2" descr="smiling su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228600"/>
            <a:ext cx="1524000" cy="138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152400"/>
            <a:ext cx="4572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«ДА» или «НЕТ»</a:t>
            </a:r>
            <a:r>
              <a:rPr lang="en-US" sz="4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4</a:t>
            </a:r>
            <a:endParaRPr lang="en-US" sz="4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4200" y="152401"/>
            <a:ext cx="18383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667000" y="228600"/>
            <a:ext cx="4876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FFCCCC"/>
                </a:solidFill>
              </a:rPr>
              <a:t>Фильмы про каникулы</a:t>
            </a:r>
          </a:p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4</a:t>
            </a:r>
            <a:endParaRPr lang="en-US" sz="4400" b="1" spc="50" dirty="0">
              <a:ln w="11430"/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52400"/>
            <a:ext cx="19907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23"/>
          <p:cNvSpPr txBox="1"/>
          <p:nvPr/>
        </p:nvSpPr>
        <p:spPr>
          <a:xfrm>
            <a:off x="4343400" y="4419600"/>
            <a:ext cx="32004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25" name="Рисунок 24" descr="Частное пионерское. Ура, каникулы!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1219200"/>
            <a:ext cx="556754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2286000" y="4648200"/>
            <a:ext cx="55503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FFFF"/>
                </a:solidFill>
              </a:rPr>
              <a:t>Частное пионерское. Ура, каникулы!!!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914400" y="2432685"/>
            <a:ext cx="6858000" cy="584775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ru-RU" sz="3200" b="1" dirty="0" smtClean="0"/>
              <a:t>Вспомнить 4 песни про океан</a:t>
            </a:r>
            <a:endParaRPr lang="ru-RU" sz="3200" b="1" dirty="0"/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133600" y="152400"/>
            <a:ext cx="4495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Песни про водоёмы 4</a:t>
            </a:r>
            <a:endParaRPr lang="en-US" sz="4400" b="1" spc="50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5" name="Penie_ptic-Solovey_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05800" y="3352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328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Пион</a:t>
            </a:r>
            <a:endParaRPr lang="en-US" sz="3600" b="1" dirty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600200" y="2152472"/>
            <a:ext cx="60198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/>
              <a:t>Какой цветок спорил с розой и кричал, что он лучше всех?</a:t>
            </a:r>
            <a:endParaRPr lang="ru-RU" sz="3600" b="1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381000"/>
            <a:ext cx="4495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Летние цветы 4</a:t>
            </a:r>
            <a:endParaRPr lang="en-US" sz="4400" b="1" spc="50" dirty="0">
              <a:ln w="11430"/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 descr="Regenbogen-0042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457200"/>
            <a:ext cx="1438275" cy="16764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228600"/>
            <a:ext cx="21431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19 августа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1870502"/>
            <a:ext cx="7010400" cy="2585323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54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Какого числа отмечают Яблочный спас?</a:t>
            </a: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362200" y="228600"/>
            <a:ext cx="4343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chemeClr val="accent3">
                    <a:lumMod val="9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Даты 4</a:t>
            </a:r>
            <a:endParaRPr lang="en-US" sz="4400" b="1" spc="50" dirty="0">
              <a:ln w="11430"/>
              <a:solidFill>
                <a:schemeClr val="accent3">
                  <a:lumMod val="9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 descr="88545931_smiley_with_thumbs_u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14400"/>
            <a:ext cx="2020366" cy="122872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152400"/>
            <a:ext cx="1914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304800" y="3276600"/>
            <a:ext cx="8458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1800" b="1" dirty="0" smtClean="0">
                <a:solidFill>
                  <a:srgbClr val="FFFF00"/>
                </a:solidFill>
              </a:rPr>
              <a:t>На специально оборудованных местах.</a:t>
            </a:r>
          </a:p>
          <a:p>
            <a:pPr marL="342900" indent="-342900">
              <a:buAutoNum type="arabicPeriod"/>
            </a:pPr>
            <a:r>
              <a:rPr lang="ru-RU" sz="1800" b="1" dirty="0" smtClean="0">
                <a:solidFill>
                  <a:srgbClr val="FFFF00"/>
                </a:solidFill>
              </a:rPr>
              <a:t>После длительного пребывания на солнце, сразу после приёма пищи, в состоянии утомления</a:t>
            </a:r>
          </a:p>
          <a:p>
            <a:pPr marL="342900" indent="-342900">
              <a:buAutoNum type="arabicPeriod"/>
            </a:pPr>
            <a:r>
              <a:rPr lang="ru-RU" sz="1800" b="1" dirty="0" smtClean="0">
                <a:solidFill>
                  <a:srgbClr val="FFFF00"/>
                </a:solidFill>
              </a:rPr>
              <a:t>Подныривать друг под друга, хватать за ноги, пугать, сталкивать в воду и заводить на глубину не умеющих плавать</a:t>
            </a:r>
          </a:p>
          <a:p>
            <a:pPr marL="342900" indent="-342900">
              <a:buAutoNum type="arabicPeriod"/>
            </a:pPr>
            <a:r>
              <a:rPr lang="ru-RU" sz="1800" b="1" dirty="0" smtClean="0">
                <a:solidFill>
                  <a:srgbClr val="FFFF00"/>
                </a:solidFill>
              </a:rPr>
              <a:t>Не стоит пытаться бороться с ним, надо плыть вниз по течению под углом, приближаясь к берегу</a:t>
            </a:r>
            <a:endParaRPr lang="ru-RU" sz="1800" b="1" dirty="0">
              <a:solidFill>
                <a:srgbClr val="FFFF00"/>
              </a:solidFill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905000" y="1447800"/>
            <a:ext cx="7010400" cy="163121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457200" indent="-457200">
              <a:buAutoNum type="arabicPeriod"/>
              <a:defRPr/>
            </a:pP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Где лучше купаться и загорать?</a:t>
            </a:r>
          </a:p>
          <a:p>
            <a:pPr marL="457200" indent="-457200">
              <a:buAutoNum type="arabicPeriod"/>
              <a:defRPr/>
            </a:pP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В каких случаях нельзя входить в воду или нырять?</a:t>
            </a:r>
          </a:p>
          <a:p>
            <a:pPr marL="457200" indent="-457200">
              <a:buAutoNum type="arabicPeriod"/>
              <a:defRPr/>
            </a:pP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Во время коллективного купания с друзьями что делать опасно?</a:t>
            </a:r>
          </a:p>
          <a:p>
            <a:pPr marL="457200" indent="-457200">
              <a:buAutoNum type="arabicPeriod"/>
              <a:defRPr/>
            </a:pP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Если вас захватило сильное течение, что нужно делать?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99FF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1981200" y="609600"/>
            <a:ext cx="61722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Природные опасности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</a:t>
            </a: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4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99FF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99FF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304800"/>
            <a:ext cx="1676400" cy="1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2438400" y="4267201"/>
            <a:ext cx="502920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800000"/>
                </a:solidFill>
                <a:latin typeface="Calibri" pitchFamily="34" charset="0"/>
              </a:rPr>
              <a:t>Да 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219200" y="1676400"/>
            <a:ext cx="70104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50000"/>
                  </a:schemeClr>
                </a:solidFill>
              </a:rPr>
              <a:t>Лето в России до VIII века продолжалось с 24 июня по 23 сентября</a:t>
            </a: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chemeClr val="bg1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ru-RU" sz="3600" b="1" dirty="0" smtClean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ru-RU" sz="36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110" name="Picture 2" descr="smiling su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2400" y="0"/>
            <a:ext cx="1524000" cy="138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609600"/>
            <a:ext cx="58674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«ДА» или «НЕТ»</a:t>
            </a:r>
            <a:r>
              <a:rPr lang="en-US" sz="4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5</a:t>
            </a:r>
            <a:endParaRPr lang="en-US" sz="4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72400" y="152400"/>
            <a:ext cx="107632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381000"/>
            <a:ext cx="65532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 smtClean="0">
                <a:solidFill>
                  <a:srgbClr val="FFCCCC"/>
                </a:solidFill>
              </a:rPr>
              <a:t>Фильмы про Каникулы</a:t>
            </a:r>
          </a:p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5</a:t>
            </a:r>
            <a:r>
              <a:rPr lang="en-US" sz="4400" b="1" spc="50" dirty="0" smtClean="0">
                <a:ln w="11430"/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</a:t>
            </a:r>
            <a:endParaRPr lang="en-US" sz="4400" b="1" spc="50" dirty="0">
              <a:ln w="11430"/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Рисунок 26" descr="two_cartoon_horseshoes_0521-1011-0323-3651_SMU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304800"/>
            <a:ext cx="1389888" cy="14478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6200" y="990600"/>
            <a:ext cx="107632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3048000" y="4343400"/>
            <a:ext cx="37467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FFFF"/>
                </a:solidFill>
              </a:rPr>
              <a:t>Бронзовая птица</a:t>
            </a:r>
            <a:endParaRPr lang="ru-RU" sz="3600" dirty="0">
              <a:solidFill>
                <a:srgbClr val="FFFFFF"/>
              </a:solidFill>
            </a:endParaRPr>
          </a:p>
        </p:txBody>
      </p:sp>
      <p:pic>
        <p:nvPicPr>
          <p:cNvPr id="24" name="Рисунок 23" descr="Бронзовая птица (1974)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67000" y="1066800"/>
            <a:ext cx="5061566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2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752600" y="1816553"/>
            <a:ext cx="5486400" cy="1938992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r>
              <a:rPr lang="ru-RU" sz="6000" b="1" dirty="0" smtClean="0"/>
              <a:t>Вспомнить 5 песен про море</a:t>
            </a:r>
            <a:endParaRPr lang="ru-RU" sz="6000" b="1" dirty="0"/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381000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Песни про водоёмы 5</a:t>
            </a:r>
            <a:endParaRPr lang="en-US" sz="4400" b="1" spc="50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0"/>
            <a:ext cx="1752600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да</a:t>
            </a:r>
            <a:endParaRPr lang="en-US" sz="3600" b="1" dirty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1931144"/>
            <a:ext cx="7391400" cy="2308324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4800" b="1" dirty="0" smtClean="0"/>
              <a:t>Людей с первой группой крови чаще кусают комары</a:t>
            </a:r>
            <a:endParaRPr lang="ru-RU" sz="4800" b="1" dirty="0">
              <a:solidFill>
                <a:schemeClr val="accent6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4110" name="Picture 2" descr="smiling su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228600"/>
            <a:ext cx="1524000" cy="138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362200" y="609600"/>
            <a:ext cx="4038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«ДА» или «НЕТ» 1</a:t>
            </a:r>
            <a:endParaRPr lang="en-US" sz="4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533400"/>
            <a:ext cx="2066925" cy="176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1905000" y="4343401"/>
            <a:ext cx="5257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Лилия </a:t>
            </a:r>
            <a:endParaRPr lang="en-US" sz="3600" b="1" dirty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066800" y="2208074"/>
            <a:ext cx="70104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5400" b="1" dirty="0" smtClean="0"/>
              <a:t>Эмблема Девы Марии</a:t>
            </a:r>
            <a:endParaRPr lang="ru-RU" sz="54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533400"/>
            <a:ext cx="64008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Летние цветы 5</a:t>
            </a:r>
            <a:endParaRPr lang="en-US" sz="4400" b="1" spc="50" dirty="0">
              <a:ln w="11430"/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 descr="Regenbogen-0042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457200"/>
            <a:ext cx="1438275" cy="16764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6200" y="990600"/>
            <a:ext cx="107632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2 августа</a:t>
            </a:r>
            <a:endParaRPr lang="ru-RU" sz="2800" b="1" dirty="0" smtClean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219200" y="2164140"/>
            <a:ext cx="6705600" cy="1938992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60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Когда отмечают Ильин день</a:t>
            </a: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1981200" y="609600"/>
            <a:ext cx="51816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chemeClr val="accent3">
                    <a:lumMod val="9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Даты 5</a:t>
            </a:r>
            <a:endParaRPr lang="en-US" sz="4400" b="1" spc="50" dirty="0">
              <a:ln w="11430"/>
              <a:solidFill>
                <a:schemeClr val="accent3">
                  <a:lumMod val="9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 descr="88545931_smiley_with_thumbs_u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914400"/>
            <a:ext cx="2020366" cy="122872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6200" y="990600"/>
            <a:ext cx="1076325" cy="1309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1371600" y="3124200"/>
            <a:ext cx="67056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  <a:buAutoNum type="arabicPeriod"/>
            </a:pPr>
            <a:r>
              <a:rPr lang="ru-RU" sz="1800" dirty="0" smtClean="0">
                <a:solidFill>
                  <a:srgbClr val="FFFF00"/>
                </a:solidFill>
              </a:rPr>
              <a:t>Спрячьтесь в любом возможном углублении.</a:t>
            </a: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ru-RU" sz="1800" dirty="0" smtClean="0">
                <a:solidFill>
                  <a:srgbClr val="FFFF00"/>
                </a:solidFill>
              </a:rPr>
              <a:t>Отключить все электроприборы, закрыть все окна и двери.</a:t>
            </a:r>
          </a:p>
          <a:p>
            <a:pPr marL="457200" indent="-457200">
              <a:spcBef>
                <a:spcPct val="50000"/>
              </a:spcBef>
              <a:buAutoNum type="arabicPeriod"/>
            </a:pPr>
            <a:r>
              <a:rPr lang="ru-RU" sz="1800" dirty="0" smtClean="0">
                <a:solidFill>
                  <a:srgbClr val="FFFF00"/>
                </a:solidFill>
              </a:rPr>
              <a:t>вероятность попадания молнии в автомобиль составляет 1:1500</a:t>
            </a:r>
            <a:r>
              <a:rPr lang="ru-RU" sz="1800" b="1" dirty="0" smtClean="0">
                <a:solidFill>
                  <a:srgbClr val="FFFF00"/>
                </a:solidFill>
              </a:rPr>
              <a:t>металлический корпус машины служит своего рода защитным электромагнитным экраном. Даже если молния ударит в авто (хотя это происходит крайне редко), вы останетесь живы. .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 smtClean="0"/>
          </a:p>
          <a:p>
            <a:pPr algn="ctr">
              <a:spcBef>
                <a:spcPct val="50000"/>
              </a:spcBef>
            </a:pP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 smtClean="0"/>
          </a:p>
          <a:p>
            <a:pPr algn="ctr">
              <a:spcBef>
                <a:spcPct val="50000"/>
              </a:spcBef>
            </a:pPr>
            <a:r>
              <a:rPr lang="ru-RU" sz="1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)</a:t>
            </a:r>
            <a:endParaRPr lang="en-US" sz="1600" b="1" dirty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828800" y="1371600"/>
            <a:ext cx="7010400" cy="163121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742950" indent="-742950"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Что нужно сделать если вы остались в поле один на один с грозой?</a:t>
            </a:r>
          </a:p>
          <a:p>
            <a:pPr marL="742950" indent="-742950"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Если гроза застала вас дома, что нужно сделать в первую очередь?</a:t>
            </a:r>
          </a:p>
          <a:p>
            <a:pPr marL="742950" indent="-742950"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rgbClr val="000080"/>
                </a:solidFill>
                <a:latin typeface="Calibri" pitchFamily="34" charset="0"/>
                <a:cs typeface="Times New Roman" pitchFamily="18" charset="0"/>
              </a:rPr>
              <a:t>Можно ли находиться в автомобиле во время грозы?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057400" y="685800"/>
            <a:ext cx="64008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Природные опасности 5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99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52400"/>
            <a:ext cx="1752600" cy="199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1219200" y="4343400"/>
            <a:ext cx="6858000" cy="646331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FFFFFF"/>
                </a:solidFill>
              </a:rPr>
              <a:t>Каникулы строгого режима</a:t>
            </a:r>
            <a:endParaRPr lang="en-US" sz="3600" b="1" dirty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057400" y="152400"/>
            <a:ext cx="4953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solidFill>
                  <a:srgbClr val="FFCCCC"/>
                </a:solidFill>
              </a:rPr>
              <a:t>Фильмы про Каникулы</a:t>
            </a:r>
          </a:p>
          <a:p>
            <a:pPr algn="ctr">
              <a:spcBef>
                <a:spcPct val="50000"/>
              </a:spcBef>
            </a:pPr>
            <a:r>
              <a:rPr lang="en-US" sz="3600" b="1" spc="50" dirty="0" smtClean="0">
                <a:ln w="11430"/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1</a:t>
            </a:r>
            <a:endParaRPr lang="en-US" sz="3600" b="1" spc="50" dirty="0">
              <a:ln w="11430"/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E0E0E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0"/>
            <a:ext cx="1914525" cy="191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ТОП-10: Любимые семейные комедии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1219200"/>
            <a:ext cx="4800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 animBg="1"/>
      <p:bldP spid="309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ru-RU" sz="1600" b="1" dirty="0" smtClean="0">
              <a:solidFill>
                <a:srgbClr val="FFFF00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ru-RU" sz="1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 </a:t>
            </a:r>
            <a:endParaRPr lang="en-US" sz="1600" b="1" dirty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219200" y="1981200"/>
            <a:ext cx="6858000" cy="1938992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t">
            <a:spAutoFit/>
          </a:bodyPr>
          <a:lstStyle/>
          <a:p>
            <a:pPr algn="ctr">
              <a:spcBef>
                <a:spcPts val="600"/>
              </a:spcBef>
              <a:defRPr/>
            </a:pPr>
            <a:r>
              <a:rPr lang="ru-RU" sz="6000" b="1" dirty="0" smtClean="0"/>
              <a:t>Вспомнить песню про озеро</a:t>
            </a:r>
            <a:endParaRPr lang="ru-RU" sz="6000" b="1" dirty="0" smtClean="0">
              <a:solidFill>
                <a:srgbClr val="000080"/>
              </a:solidFill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304800"/>
            <a:ext cx="4800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Песни про водоёмы </a:t>
            </a:r>
            <a:r>
              <a:rPr lang="en-US" sz="4400" b="1" spc="50" dirty="0" smtClean="0">
                <a:ln w="11430"/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1</a:t>
            </a:r>
            <a:endParaRPr lang="en-US" sz="4400" b="1" spc="50" dirty="0">
              <a:ln w="11430"/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0"/>
            <a:ext cx="20669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enie_ptic-Dya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29600" y="3505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5764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Васильком</a:t>
            </a:r>
            <a:endParaRPr lang="en-US" sz="3600" b="1" dirty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143000" y="2180274"/>
            <a:ext cx="6858000" cy="1754326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/>
              <a:t>Каким полевым цветком стал пахарь Василий, влюблённый в русалку?</a:t>
            </a:r>
            <a:endParaRPr lang="ru-RU" sz="36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304800"/>
            <a:ext cx="4572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Летние цветы </a:t>
            </a:r>
            <a:r>
              <a:rPr lang="en-US" sz="4400" b="1" spc="50" dirty="0" smtClean="0">
                <a:ln w="11430"/>
                <a:gradFill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1</a:t>
            </a:r>
            <a:endParaRPr lang="en-US" sz="4400" b="1" spc="50" dirty="0">
              <a:ln w="11430"/>
              <a:gradFill>
                <a:gsLst>
                  <a:gs pos="0">
                    <a:srgbClr val="FF3399"/>
                  </a:gs>
                  <a:gs pos="25000">
                    <a:srgbClr val="FF6633"/>
                  </a:gs>
                  <a:gs pos="50000">
                    <a:srgbClr val="FFFF00"/>
                  </a:gs>
                  <a:gs pos="75000">
                    <a:srgbClr val="01A78F"/>
                  </a:gs>
                  <a:gs pos="100000">
                    <a:srgbClr val="3366FF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 descr="Regenbogen-0042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" y="457200"/>
            <a:ext cx="1438275" cy="16764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gradFill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</a:gra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228600"/>
            <a:ext cx="21431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381000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  </a:t>
            </a:r>
            <a:r>
              <a:rPr lang="ru-RU" sz="5400" b="1" dirty="0" smtClean="0">
                <a:ln>
                  <a:solidFill>
                    <a:srgbClr val="FFFF00"/>
                  </a:solidFill>
                </a:ln>
                <a:solidFill>
                  <a:srgbClr val="FFFFFF"/>
                </a:solidFill>
                <a:latin typeface="Calibri" pitchFamily="34" charset="0"/>
              </a:rPr>
              <a:t>1 июня</a:t>
            </a:r>
            <a:endParaRPr lang="en-US" sz="5400" b="1" dirty="0">
              <a:ln>
                <a:solidFill>
                  <a:srgbClr val="FFFF00"/>
                </a:solidFill>
              </a:ln>
              <a:solidFill>
                <a:schemeClr val="accent5">
                  <a:lumMod val="60000"/>
                  <a:lumOff val="40000"/>
                </a:schemeClr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143000" y="2284636"/>
            <a:ext cx="7391400" cy="1569660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/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Когда празднуют День защиты детей?</a:t>
            </a:r>
            <a:endParaRPr lang="ru-RU" sz="4800" b="1" i="1" dirty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514600" y="304800"/>
            <a:ext cx="3886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3200" b="1" spc="50" dirty="0" smtClean="0">
                <a:ln w="11430"/>
                <a:solidFill>
                  <a:schemeClr val="accent3">
                    <a:lumMod val="9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Даты </a:t>
            </a:r>
            <a:r>
              <a:rPr lang="en-US" sz="3200" b="1" spc="50" dirty="0" smtClean="0">
                <a:ln w="11430"/>
                <a:solidFill>
                  <a:schemeClr val="accent3">
                    <a:lumMod val="9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1</a:t>
            </a:r>
            <a:endParaRPr lang="en-US" sz="3200" b="1" spc="50" dirty="0">
              <a:ln w="11430"/>
              <a:solidFill>
                <a:schemeClr val="accent3">
                  <a:lumMod val="9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chemeClr val="accent3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Рисунок 22" descr="88545931_smiley_with_thumbs_up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381001"/>
            <a:ext cx="2020366" cy="1143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00800" y="381000"/>
            <a:ext cx="2371725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3352800"/>
            <a:ext cx="88392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</a:rPr>
              <a:t>При попадании мощного разряда молнии в дерево оно принимает на себя весь разряд и мгновенно загорается. Дерево быстро сгорает и тот, кто под ним спрятался либо тоже сгорает, либо получает сильный(иногда смертельный) удар током. Поэтому прятаться под деревьями, а тем более под одиноко стоящими нельзя ни в коем случае. </a:t>
            </a:r>
            <a:endParaRPr lang="ru-RU" sz="2000" dirty="0"/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828800" y="1905000"/>
            <a:ext cx="6858000" cy="1200329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3600" b="1" dirty="0" smtClean="0"/>
              <a:t>Почему во время грозы нельзя прятаться под деревом?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514600" y="304800"/>
            <a:ext cx="54864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Природные опасности </a:t>
            </a:r>
            <a:r>
              <a:rPr lang="en-US" sz="4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1</a:t>
            </a:r>
            <a:endParaRPr lang="en-US" sz="4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99FF"/>
          </a:solidFill>
          <a:ln>
            <a:solidFill>
              <a:srgbClr val="FFFFFF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99FF"/>
          </a:solidFill>
          <a:ln w="381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3" tgtFrame="_blank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04800"/>
            <a:ext cx="2295525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Скругленный прямоугольник 21"/>
          <p:cNvSpPr/>
          <p:nvPr/>
        </p:nvSpPr>
        <p:spPr>
          <a:xfrm>
            <a:off x="1620000" y="5638800"/>
            <a:ext cx="5867400" cy="152400"/>
          </a:xfrm>
          <a:prstGeom prst="roundRect">
            <a:avLst/>
          </a:prstGeom>
          <a:solidFill>
            <a:srgbClr val="FFFFF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20000" y="5643000"/>
            <a:ext cx="5867400" cy="144000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0" y="4343400"/>
            <a:ext cx="914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742950" algn="ctr">
              <a:spcBef>
                <a:spcPct val="50000"/>
              </a:spcBef>
            </a:pPr>
            <a:r>
              <a:rPr lang="ru-RU" sz="3600" b="1" dirty="0" smtClean="0">
                <a:ln>
                  <a:solidFill>
                    <a:srgbClr val="FFFF00"/>
                  </a:solidFill>
                </a:ln>
                <a:solidFill>
                  <a:srgbClr val="C00000"/>
                </a:solidFill>
                <a:latin typeface="Calibri" pitchFamily="34" charset="0"/>
              </a:rPr>
              <a:t>Нет, иней образуется при отрицательной температуре.</a:t>
            </a:r>
          </a:p>
          <a:p>
            <a:pPr marL="742950" indent="-742950" algn="ctr">
              <a:spcBef>
                <a:spcPct val="50000"/>
              </a:spcBef>
            </a:pPr>
            <a:endParaRPr lang="ru-RU" sz="3600" b="1" dirty="0" smtClean="0">
              <a:ln>
                <a:solidFill>
                  <a:srgbClr val="FFFF00"/>
                </a:solidFill>
              </a:ln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1143000" y="2719625"/>
            <a:ext cx="6858000" cy="523220"/>
          </a:xfrm>
          <a:prstGeom prst="rect">
            <a:avLst/>
          </a:prstGeom>
          <a:solidFill>
            <a:srgbClr val="FFFFFF"/>
          </a:solidFill>
          <a:ln>
            <a:solidFill>
              <a:schemeClr val="accent6">
                <a:lumMod val="75000"/>
              </a:schemeClr>
            </a:solidFill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742950" indent="-742950"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+mj-lt"/>
                <a:cs typeface="Times New Roman" charset="0"/>
              </a:rPr>
              <a:t>Летом бывает иней</a:t>
            </a:r>
          </a:p>
        </p:txBody>
      </p:sp>
      <p:pic>
        <p:nvPicPr>
          <p:cNvPr id="4110" name="Picture 2" descr="smiling sun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3400" y="228600"/>
            <a:ext cx="1524000" cy="138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Управляющая кнопка: домой 18">
            <a:hlinkClick r:id="rId3" action="ppaction://hlinksldjump" highlightClick="1"/>
          </p:cNvPr>
          <p:cNvSpPr/>
          <p:nvPr/>
        </p:nvSpPr>
        <p:spPr>
          <a:xfrm>
            <a:off x="7924800" y="5181600"/>
            <a:ext cx="900000" cy="720000"/>
          </a:xfrm>
          <a:prstGeom prst="actionButtonHome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Text Box 51"/>
          <p:cNvSpPr txBox="1">
            <a:spLocks noChangeArrowheads="1"/>
          </p:cNvSpPr>
          <p:nvPr/>
        </p:nvSpPr>
        <p:spPr bwMode="auto">
          <a:xfrm>
            <a:off x="2286000" y="228600"/>
            <a:ext cx="4267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</a:pPr>
            <a:r>
              <a:rPr lang="ru-RU" sz="4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«ДА» или «НЕТ»</a:t>
            </a:r>
            <a:r>
              <a:rPr lang="en-US" sz="4400" b="1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itchFamily="34" charset="0"/>
              </a:rPr>
              <a:t> 2</a:t>
            </a:r>
            <a:endParaRPr lang="en-US" sz="4400" b="1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ekton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62800" y="51054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343400" y="5105400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30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564957" y="5121067"/>
            <a:ext cx="4924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6</a:t>
            </a:r>
            <a:r>
              <a:rPr lang="ru-RU" dirty="0" smtClean="0">
                <a:solidFill>
                  <a:srgbClr val="FFFF00"/>
                </a:solidFill>
              </a:rPr>
              <a:t>0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04800" y="5181600"/>
            <a:ext cx="900000" cy="720000"/>
          </a:xfrm>
          <a:prstGeom prst="rect">
            <a:avLst/>
          </a:prstGeom>
          <a:solidFill>
            <a:srgbClr val="FFFF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rgbClr val="2D2DB9">
                    <a:lumMod val="75000"/>
                  </a:srgbClr>
                </a:solidFill>
                <a:latin typeface="Arial" pitchFamily="34" charset="0"/>
                <a:cs typeface="Arial" pitchFamily="34" charset="0"/>
              </a:rPr>
              <a:t>старт</a:t>
            </a:r>
            <a:endParaRPr lang="ru-RU" sz="2000" b="1" dirty="0">
              <a:solidFill>
                <a:srgbClr val="2D2DB9">
                  <a:lumMod val="75000"/>
                </a:srgb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76600" y="6172200"/>
            <a:ext cx="2590800" cy="381000"/>
          </a:xfrm>
          <a:prstGeom prst="rect">
            <a:avLst/>
          </a:prstGeom>
          <a:solidFill>
            <a:srgbClr val="FFFF00"/>
          </a:solidFill>
          <a:ln w="381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latin typeface="Arial" pitchFamily="34" charset="0"/>
                <a:cs typeface="Arial" pitchFamily="34" charset="0"/>
              </a:rPr>
              <a:t>Правильный ответ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Arial" pitchFamily="34" charset="0"/>
              <a:cs typeface="Arial" pitchFamily="34" charset="0"/>
            </a:endParaRPr>
          </a:p>
        </p:txBody>
      </p:sp>
      <p:pic>
        <p:nvPicPr>
          <p:cNvPr id="23" name="i-main-pic" descr="Картинка 77 из 6087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0"/>
            <a:ext cx="2143125" cy="19812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6" dur="6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 animBg="1"/>
      <p:bldP spid="3091" grpId="0"/>
      <p:bldP spid="3091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01af364f1b0b255f2ad491dca828fc5085ea83"/>
</p:tagLst>
</file>

<file path=ppt/theme/theme1.xml><?xml version="1.0" encoding="utf-8"?>
<a:theme xmlns:a="http://schemas.openxmlformats.org/drawingml/2006/main" name="Default Design">
  <a:themeElements>
    <a:clrScheme name="">
      <a:dk1>
        <a:srgbClr val="000000"/>
      </a:dk1>
      <a:lt1>
        <a:srgbClr val="0000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AAAA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2389</TotalTime>
  <Words>961</Words>
  <Application>Microsoft Office PowerPoint</Application>
  <PresentationFormat>Экран (4:3)</PresentationFormat>
  <Paragraphs>287</Paragraphs>
  <Slides>32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Default Design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Mayers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Галина</dc:creator>
  <cp:lastModifiedBy>user</cp:lastModifiedBy>
  <cp:revision>436</cp:revision>
  <dcterms:created xsi:type="dcterms:W3CDTF">2006-08-11T05:33:13Z</dcterms:created>
  <dcterms:modified xsi:type="dcterms:W3CDTF">2022-08-29T10:30:03Z</dcterms:modified>
</cp:coreProperties>
</file>