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3"/>
  </p:notesMasterIdLst>
  <p:sldIdLst>
    <p:sldId id="257" r:id="rId2"/>
    <p:sldId id="258" r:id="rId3"/>
    <p:sldId id="346" r:id="rId4"/>
    <p:sldId id="335" r:id="rId5"/>
    <p:sldId id="265" r:id="rId6"/>
    <p:sldId id="347" r:id="rId7"/>
    <p:sldId id="336" r:id="rId8"/>
    <p:sldId id="349" r:id="rId9"/>
    <p:sldId id="333" r:id="rId10"/>
    <p:sldId id="340" r:id="rId11"/>
    <p:sldId id="266" r:id="rId12"/>
    <p:sldId id="298" r:id="rId13"/>
    <p:sldId id="268" r:id="rId14"/>
    <p:sldId id="310" r:id="rId15"/>
    <p:sldId id="312" r:id="rId16"/>
    <p:sldId id="311" r:id="rId17"/>
    <p:sldId id="300" r:id="rId18"/>
    <p:sldId id="269" r:id="rId19"/>
    <p:sldId id="301" r:id="rId20"/>
    <p:sldId id="261" r:id="rId21"/>
    <p:sldId id="262" r:id="rId22"/>
    <p:sldId id="344" r:id="rId23"/>
    <p:sldId id="264" r:id="rId24"/>
    <p:sldId id="321" r:id="rId25"/>
    <p:sldId id="270" r:id="rId26"/>
    <p:sldId id="271" r:id="rId27"/>
    <p:sldId id="272" r:id="rId28"/>
    <p:sldId id="273" r:id="rId29"/>
    <p:sldId id="322" r:id="rId30"/>
    <p:sldId id="274" r:id="rId31"/>
    <p:sldId id="348" r:id="rId32"/>
    <p:sldId id="316" r:id="rId33"/>
    <p:sldId id="330" r:id="rId34"/>
    <p:sldId id="291" r:id="rId35"/>
    <p:sldId id="326" r:id="rId36"/>
    <p:sldId id="324" r:id="rId37"/>
    <p:sldId id="332" r:id="rId38"/>
    <p:sldId id="350" r:id="rId39"/>
    <p:sldId id="328" r:id="rId40"/>
    <p:sldId id="342" r:id="rId41"/>
    <p:sldId id="341" r:id="rId4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88117" autoAdjust="0"/>
  </p:normalViewPr>
  <p:slideViewPr>
    <p:cSldViewPr>
      <p:cViewPr varScale="1">
        <p:scale>
          <a:sx n="52" d="100"/>
          <a:sy n="52" d="100"/>
        </p:scale>
        <p:origin x="-1291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49054A-BD81-419A-8B6D-2D1768BC47B3}" type="datetimeFigureOut">
              <a:rPr lang="ru-RU" smtClean="0"/>
              <a:pPr/>
              <a:t>17.09.2025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31E2B7-3172-440F-8A31-04D9A8D4007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31E2B7-3172-440F-8A31-04D9A8D40074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31E2B7-3172-440F-8A31-04D9A8D40074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31E2B7-3172-440F-8A31-04D9A8D40074}" type="slidenum">
              <a:rPr lang="ru-RU" smtClean="0"/>
              <a:pPr/>
              <a:t>36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31E2B7-3172-440F-8A31-04D9A8D40074}" type="slidenum">
              <a:rPr lang="ru-RU" smtClean="0"/>
              <a:pPr/>
              <a:t>39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31E2B7-3172-440F-8A31-04D9A8D40074}" type="slidenum">
              <a:rPr lang="ru-RU" smtClean="0"/>
              <a:pPr/>
              <a:t>41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/>
              <a:pPr/>
              <a:t>17.09.2025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909619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/>
              <a:pPr/>
              <a:t>17.09.2025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228308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/>
              <a:pPr/>
              <a:t>17.09.2025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676964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/>
              <a:pPr/>
              <a:t>17.09.2025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854185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/>
              <a:pPr/>
              <a:t>17.09.2025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290074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/>
              <a:pPr/>
              <a:t>17.09.2025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110691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/>
              <a:pPr/>
              <a:t>17.09.2025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85824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/>
              <a:pPr/>
              <a:t>17.09.2025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00575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/>
              <a:pPr/>
              <a:t>17.09.2025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43626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/>
              <a:pPr/>
              <a:t>17.09.2025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792579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/>
              <a:pPr/>
              <a:t>17.09.2025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228704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DB398A-3912-452A-A356-E725FF57E155}" type="datetimeFigureOut">
              <a:rPr lang="ru-RU" smtClean="0"/>
              <a:pPr/>
              <a:t>17.09.2025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47AE7D-FEF9-4937-AF6D-0814C1E901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44519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http://i055.radikal.ru/0912/5c/69774fd286b6.jpg" TargetMode="Externa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http://i076.radikal.ru/0912/6c/c3bf929d11a3.jpg" TargetMode="Externa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http://i030.radikal.ru/0912/2d/f3d67f7bcd5b.jpg" TargetMode="Externa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8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jpe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785786" y="3071810"/>
            <a:ext cx="7786742" cy="1143008"/>
          </a:xfrm>
          <a:prstGeom prst="roundRect">
            <a:avLst/>
          </a:prstGeom>
          <a:solidFill>
            <a:srgbClr val="FFC000"/>
          </a:solidFill>
          <a:ln>
            <a:solidFill>
              <a:srgbClr val="99FF66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14348" y="1785926"/>
            <a:ext cx="8072494" cy="4924425"/>
          </a:xfrm>
          <a:prstGeom prst="rect">
            <a:avLst/>
          </a:prstGeom>
          <a:effectLst>
            <a:softEdge rad="127000"/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600" b="1" dirty="0" smtClean="0">
                <a:latin typeface="Arial Black" pitchFamily="34" charset="0"/>
              </a:rPr>
              <a:t>               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Министерство  образования и науки Алтайского края </a:t>
            </a:r>
            <a:br>
              <a:rPr lang="ru-RU" sz="1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        краевое государственное бюджетное общеобразовательного учреждение для  обучающихся, воспитанников с ограниченными возможностями здоровья  «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Кокшинская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общеобразовательная школа –интернат»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 smtClean="0"/>
          </a:p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Arial Black" pitchFamily="34" charset="0"/>
              </a:rPr>
              <a:t>Презентация проекта</a:t>
            </a:r>
          </a:p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Arial Black" pitchFamily="34" charset="0"/>
              </a:rPr>
              <a:t>ЖИВОТНЫЕ НА ВОЙНЕ</a:t>
            </a:r>
          </a:p>
          <a:p>
            <a:pPr algn="ctr"/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Естественно – научная секция</a:t>
            </a:r>
          </a:p>
          <a:p>
            <a:pPr algn="r">
              <a:buFontTx/>
              <a:buNone/>
            </a:pP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buFontTx/>
              <a:buNone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Подготовил Еремеев Матвей</a:t>
            </a:r>
          </a:p>
          <a:p>
            <a:pPr algn="r">
              <a:buFontTx/>
              <a:buNone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обучающийся 8 класса</a:t>
            </a:r>
          </a:p>
          <a:p>
            <a:pPr algn="r">
              <a:buFontTx/>
              <a:buNone/>
            </a:pP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buFontTx/>
              <a:buNone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Руководитель: </a:t>
            </a:r>
          </a:p>
          <a:p>
            <a:pPr algn="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Арсентьева Валентина Ильинична</a:t>
            </a:r>
          </a:p>
          <a:p>
            <a:pPr algn="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учитель биологии </a:t>
            </a:r>
          </a:p>
          <a:p>
            <a:pPr algn="r">
              <a:buFontTx/>
              <a:buNone/>
            </a:pP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0887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User\Documents\i (3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56" y="2571743"/>
            <a:ext cx="5328000" cy="370719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3688584" y="138847"/>
            <a:ext cx="231217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0850" algn="l"/>
              </a:tabLst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00034" y="1571612"/>
            <a:ext cx="850112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571472" y="714356"/>
            <a:ext cx="8215370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	Ездовые собаки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подвозили на небольших телегах боеприпасы и увозили раненных солдат. Вывезли 700 тысяч раненых.</a:t>
            </a:r>
          </a:p>
          <a:p>
            <a:pPr algn="ctr"/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00034" y="0"/>
            <a:ext cx="828680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Собаки-связисты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передали более 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120 тысяч важных поручений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1" name="Picture 3" descr="http://i.timeout.ru/pix/resize/316/46/740x485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32" y="2428869"/>
            <a:ext cx="5400000" cy="353919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71472" y="785794"/>
            <a:ext cx="814393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Собаки-минеры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обнаружили и обезвредили 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4 миллиона мин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7" descr="http://i055.radikal.ru/0912/5c/69774fd286b6.jpg"/>
          <p:cNvPicPr>
            <a:picLocks noChangeAspect="1" noChangeArrowheads="1"/>
          </p:cNvPicPr>
          <p:nvPr/>
        </p:nvPicPr>
        <p:blipFill>
          <a:blip r:embed="rId2" r:link="rId3" cstate="print">
            <a:lum contrast="6000"/>
          </a:blip>
          <a:srcRect/>
          <a:stretch>
            <a:fillRect/>
          </a:stretch>
        </p:blipFill>
        <p:spPr>
          <a:xfrm>
            <a:off x="2500298" y="1785926"/>
            <a:ext cx="4291010" cy="472040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4282" y="714356"/>
            <a:ext cx="864399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rgbClr val="FF0000"/>
                </a:solidFill>
              </a:rPr>
              <a:t> </a:t>
            </a:r>
            <a:endParaRPr lang="ru-RU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Собаки-санитары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отыскивали в лесах и болотах раненых бойцов и приводили к ним медпомощь</a:t>
            </a:r>
          </a:p>
          <a:p>
            <a:pPr algn="ctr"/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User\Documents\hello_html_4cce5a9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56" y="2714620"/>
            <a:ext cx="5347143" cy="3240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00034" y="357166"/>
            <a:ext cx="842968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rgbClr val="FF0000"/>
                </a:solidFill>
              </a:rPr>
              <a:t> </a:t>
            </a:r>
            <a:endParaRPr lang="ru-RU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Собаки-истребители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их готовили к подрыву вражеских танков.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7" descr="http://i076.radikal.ru/0912/6c/c3bf929d11a3.jpg"/>
          <p:cNvPicPr>
            <a:picLocks noChangeAspect="1" noChangeArrowheads="1"/>
          </p:cNvPicPr>
          <p:nvPr/>
        </p:nvPicPr>
        <p:blipFill>
          <a:blip r:embed="rId2" r:link="rId3" cstate="print">
            <a:lum contrast="6000"/>
          </a:blip>
          <a:srcRect r="1015"/>
          <a:stretch>
            <a:fillRect/>
          </a:stretch>
        </p:blipFill>
        <p:spPr>
          <a:xfrm>
            <a:off x="1285852" y="2357430"/>
            <a:ext cx="6214666" cy="3816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71472" y="357166"/>
            <a:ext cx="814393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rgbClr val="FF0000"/>
                </a:solidFill>
              </a:rPr>
              <a:t> </a:t>
            </a:r>
            <a:endParaRPr lang="ru-RU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Собаки-разведчики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помогали нашим солдатам успешно проходить через передовые позиции врага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7" descr="http://i030.radikal.ru/0912/2d/f3d67f7bcd5b.jpg"/>
          <p:cNvPicPr>
            <a:picLocks noChangeAspect="1" noChangeArrowheads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>
          <a:xfrm>
            <a:off x="1785918" y="2357430"/>
            <a:ext cx="5352009" cy="3924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42910" y="428604"/>
            <a:ext cx="8143932" cy="62940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rgbClr val="FF0000"/>
                </a:solidFill>
              </a:rPr>
              <a:t> </a:t>
            </a:r>
            <a:endParaRPr lang="ru-RU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Собаки-диверсанты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занимались подрывом мостов и немецких поездов.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Собака Дина, первая собака диверсант.</a:t>
            </a:r>
          </a:p>
          <a:p>
            <a:pPr lvl="0" algn="ctr"/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User\Documents\screenshot_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2357430"/>
            <a:ext cx="5715040" cy="392478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Овчарка </a:t>
            </a:r>
            <a:r>
              <a:rPr lang="ru-RU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Джульбарс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обнаружила 7468 мин. 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Был награжден медалью «За боевые заслуги» 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(это единственный пример в истории войны).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http://cs625230.vk.me/v625230875/17c2c/vR1TNvvJgj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488" y="2357430"/>
            <a:ext cx="3643338" cy="42049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8662" y="214290"/>
            <a:ext cx="792961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В Москве,  Волгограде   установлены памятники собакам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9938" name="Picture 2" descr="http://pogranafgan.at.ua/STATTII/ISTORIIA_BOIA/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142984"/>
            <a:ext cx="4320000" cy="340406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Picture 3" descr="img"/>
          <p:cNvPicPr>
            <a:picLocks noChangeAspect="1" noChangeArrowheads="1"/>
          </p:cNvPicPr>
          <p:nvPr/>
        </p:nvPicPr>
        <p:blipFill>
          <a:blip r:embed="rId3" cstate="print"/>
          <a:srcRect t="9792" b="8607"/>
          <a:stretch>
            <a:fillRect/>
          </a:stretch>
        </p:blipFill>
        <p:spPr bwMode="auto">
          <a:xfrm>
            <a:off x="5357818" y="1142984"/>
            <a:ext cx="3425837" cy="371477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Picture 2" descr="gallery-landmark-603-e6d4"/>
          <p:cNvPicPr>
            <a:picLocks noChangeAspect="1" noChangeArrowheads="1"/>
          </p:cNvPicPr>
          <p:nvPr/>
        </p:nvPicPr>
        <p:blipFill>
          <a:blip r:embed="rId4" cstate="print"/>
          <a:srcRect t="13010"/>
          <a:stretch>
            <a:fillRect/>
          </a:stretch>
        </p:blipFill>
        <p:spPr bwMode="auto">
          <a:xfrm>
            <a:off x="3428992" y="3143248"/>
            <a:ext cx="3025686" cy="350939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-142900"/>
            <a:ext cx="8358246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 годы войны лошади служили в разных войсках. Ч</a:t>
            </a:r>
            <a:r>
              <a:rPr lang="ru-RU" sz="2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исленность лошадей в Советской Армии составляла примерно 2 миллиона голов.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986" name="AutoShape 2" descr="http://ribalych.ru/wp-content/uploads/2013/05/0183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988" name="AutoShape 4" descr="http://ribalych.ru/wp-content/uploads/2013/05/0183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990" name="AutoShape 6" descr="http://ribalych.ru/wp-content/uploads/2013/05/0183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500298" y="285728"/>
            <a:ext cx="3816424" cy="720080"/>
          </a:xfrm>
          <a:prstGeom prst="roundRect">
            <a:avLst/>
          </a:prstGeom>
          <a:solidFill>
            <a:srgbClr val="FFC000"/>
          </a:solidFill>
          <a:ln>
            <a:solidFill>
              <a:srgbClr val="99FF66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Лошади </a:t>
            </a:r>
            <a:endParaRPr lang="ru-RU" sz="3600" dirty="0">
              <a:solidFill>
                <a:srgbClr val="FF0000"/>
              </a:solidFill>
            </a:endParaRPr>
          </a:p>
        </p:txBody>
      </p:sp>
      <p:pic>
        <p:nvPicPr>
          <p:cNvPr id="9" name="Picture 2" descr="Фотокарточки военного времени 1941-1945 г. 57 фотографий ВКонтакте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571605" y="2714620"/>
            <a:ext cx="5815423" cy="3600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428736"/>
            <a:ext cx="8640960" cy="5539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95250"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 2025 год приказом президента России</a:t>
            </a:r>
          </a:p>
          <a:p>
            <a:pPr indent="95250"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объявлен годом Защитника Отечества.  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В годы войны рядом с солдатами на фронте воевали звери и птицы. Им не давали орденов, они не получали званий. Они совершали подвиги, не зная этого. Они просто делали то, чему их научили люди и погибали как настоящие защитники. 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 8 классе по биологии мы изучаем животных, но не многие из нас знают, какие животные спасли сотни тысяч человеческих жизней во время войны. </a:t>
            </a:r>
            <a:endParaRPr lang="ru-RU" sz="2800" b="1" dirty="0" smtClean="0"/>
          </a:p>
          <a:p>
            <a:pPr algn="ctr"/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673328" y="476672"/>
            <a:ext cx="3816424" cy="720080"/>
          </a:xfrm>
          <a:prstGeom prst="roundRect">
            <a:avLst/>
          </a:prstGeom>
          <a:solidFill>
            <a:srgbClr val="FFC000"/>
          </a:solidFill>
          <a:ln>
            <a:solidFill>
              <a:srgbClr val="99FF66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Актуальность</a:t>
            </a:r>
            <a:endParaRPr lang="ru-RU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50402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1071546"/>
            <a:ext cx="8429684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Лошадей использовали для стремительных рейдов по тылам противника, для налетов и диверсий</a:t>
            </a:r>
          </a:p>
          <a:p>
            <a:endParaRPr lang="ru-RU" dirty="0"/>
          </a:p>
        </p:txBody>
      </p:sp>
      <p:pic>
        <p:nvPicPr>
          <p:cNvPr id="4" name="Рисунок 3" descr="http://s00.yaplakal.com/pics/pics_original/7/3/4/425437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2214554"/>
            <a:ext cx="6000792" cy="395719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2450402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://www.fotki.ykt.ru/albums/userpics/2015/04-04/1428125284_517423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12" y="2000240"/>
            <a:ext cx="3500462" cy="435771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642910" y="785794"/>
            <a:ext cx="8107491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0850" algn="l"/>
              </a:tabLst>
            </a:pPr>
            <a:r>
              <a:rPr lang="ru-RU" sz="2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аненые были обязаны жизнью лошадям: большинство лазаретов были на «конной тяге».</a:t>
            </a:r>
            <a:endParaRPr kumimoji="0" lang="ru-RU" sz="2800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5586" name="Picture 2" descr="Фотосоюз, фотобанк: ИГНАТОВИЧ Борис (1899-1976) - Москв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56" y="1928802"/>
            <a:ext cx="5436000" cy="39134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214282" y="1285860"/>
            <a:ext cx="87154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Незаменима была лошадь в партизанских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отрядах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3676848" y="-2212197"/>
            <a:ext cx="2252473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0850" algn="l"/>
              </a:tabLs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0850" algn="l"/>
              </a:tabLst>
            </a:pPr>
            <a:endParaRPr lang="ru-RU" sz="3200" dirty="0" smtClean="0">
              <a:solidFill>
                <a:srgbClr val="FF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0850" algn="l"/>
              </a:tabLst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0850" algn="l"/>
              </a:tabLst>
            </a:pPr>
            <a:endParaRPr lang="ru-RU" sz="3200" dirty="0" smtClean="0">
              <a:solidFill>
                <a:srgbClr val="FF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0850" algn="l"/>
              </a:tabLst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1071546"/>
            <a:ext cx="871543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Точных данных о том, сколько лошадей погибло за войну нет. Но считается, что во время войны Советская Армия потеряла больше миллиона верных коней. 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6" name="Picture 2" descr="http://en.valka.cz/files/78-upraveno_14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2928934"/>
            <a:ext cx="5904000" cy="32874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3676848" y="-2212197"/>
            <a:ext cx="2252473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0850" algn="l"/>
              </a:tabLs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0850" algn="l"/>
              </a:tabLst>
            </a:pPr>
            <a:endParaRPr lang="ru-RU" sz="3200" dirty="0" smtClean="0">
              <a:solidFill>
                <a:srgbClr val="FF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0850" algn="l"/>
              </a:tabLst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0850" algn="l"/>
              </a:tabLst>
            </a:pPr>
            <a:endParaRPr lang="ru-RU" sz="3200" dirty="0" smtClean="0">
              <a:solidFill>
                <a:srgbClr val="FF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0850" algn="l"/>
              </a:tabLst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8596" y="571480"/>
            <a:ext cx="850112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Лошадям установлены памятники в Москве,  Краснодаре, Праге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Image 147"/>
          <p:cNvPicPr/>
          <p:nvPr/>
        </p:nvPicPr>
        <p:blipFill>
          <a:blip r:embed="rId2" cstate="print"/>
          <a:srcRect b="7317"/>
          <a:stretch>
            <a:fillRect/>
          </a:stretch>
        </p:blipFill>
        <p:spPr>
          <a:xfrm>
            <a:off x="214282" y="1571612"/>
            <a:ext cx="4286280" cy="27146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Image 148"/>
          <p:cNvPicPr/>
          <p:nvPr/>
        </p:nvPicPr>
        <p:blipFill>
          <a:blip r:embed="rId3" cstate="print"/>
          <a:srcRect b="11363"/>
          <a:stretch>
            <a:fillRect/>
          </a:stretch>
        </p:blipFill>
        <p:spPr>
          <a:xfrm>
            <a:off x="4572000" y="1571612"/>
            <a:ext cx="4375152" cy="278608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Image 149"/>
          <p:cNvPicPr/>
          <p:nvPr/>
        </p:nvPicPr>
        <p:blipFill>
          <a:blip r:embed="rId4" cstate="print"/>
          <a:srcRect b="23254"/>
          <a:stretch>
            <a:fillRect/>
          </a:stretch>
        </p:blipFill>
        <p:spPr>
          <a:xfrm>
            <a:off x="1571604" y="4357646"/>
            <a:ext cx="5357850" cy="235750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1285860"/>
            <a:ext cx="850112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Несмотря на то, что кошки не обладают  выносливостью и силой лошадей, они также помогли людям пережить тяжелые годы войны. 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http://armyman.info/uploads/posts/2014-05/205121-big-27.jpe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00496" y="3214686"/>
            <a:ext cx="4284000" cy="2772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8914" name="Picture 2" descr="http://vladnews.ru/uploads/magazine/2009/11/682/3128ae7ca6fe546bfd44b2f2ca56219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2786058"/>
            <a:ext cx="3000396" cy="381002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Скругленный прямоугольник 4"/>
          <p:cNvSpPr/>
          <p:nvPr/>
        </p:nvSpPr>
        <p:spPr>
          <a:xfrm>
            <a:off x="2786050" y="357166"/>
            <a:ext cx="3816424" cy="720080"/>
          </a:xfrm>
          <a:prstGeom prst="roundRect">
            <a:avLst/>
          </a:prstGeom>
          <a:solidFill>
            <a:srgbClr val="FFC000"/>
          </a:solidFill>
          <a:ln>
            <a:solidFill>
              <a:srgbClr val="99FF66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Кошки </a:t>
            </a:r>
            <a:endParaRPr lang="ru-RU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428604"/>
            <a:ext cx="8572560" cy="33855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       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Большую роль кошки сыграли в блокадном Ленинграде. Они защищали продукты и произведения искусства Эрмитажа от крыс. Известно, что кошки приносили свою добычу хозяевам, а сами умирали от голода. 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Кошки своим теплом согревали детей. </a:t>
            </a:r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3" name="Picture 2" descr="http://kykyryzo.ru/wp-content/uploads/2014/01/1567.jpg"/>
          <p:cNvPicPr>
            <a:picLocks noChangeAspect="1" noChangeArrowheads="1"/>
          </p:cNvPicPr>
          <p:nvPr/>
        </p:nvPicPr>
        <p:blipFill>
          <a:blip r:embed="rId2" cstate="print"/>
          <a:srcRect t="11365" b="9090"/>
          <a:stretch>
            <a:fillRect/>
          </a:stretch>
        </p:blipFill>
        <p:spPr bwMode="auto">
          <a:xfrm>
            <a:off x="2071670" y="3571876"/>
            <a:ext cx="5213230" cy="300039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1142984"/>
            <a:ext cx="8643998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После прорыва блокады  в город ввезли эшелон с «мяукающей дивизией», более 5 тысяч дымчатых кошек, которые и спасли Ленинград от крыс.   </a:t>
            </a:r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5" name="Рисунок 4" descr="C:\Users\User\Downloads\240145_original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32" y="2786058"/>
            <a:ext cx="4824000" cy="3348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44" y="642918"/>
            <a:ext cx="8786874" cy="2523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Кошки помогали пережить войну и солдатам. 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Они заводили в своих окопах и землянках кошек, и те спасали их от грызунов, а значит и от болезней, которые мыши и крысы переносили</a:t>
            </a:r>
            <a:r>
              <a:rPr lang="ru-RU" sz="2800" dirty="0" smtClean="0">
                <a:solidFill>
                  <a:srgbClr val="002060"/>
                </a:solidFill>
              </a:rPr>
              <a:t>. </a:t>
            </a:r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35842" name="Picture 2" descr="http://megalyrics.ru/uploads/blog/cover/b9/518c07b9c58c2079d800004d/cs_crop_f76ab4b63000b78d38f21cee4a9ceb9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860" y="3000372"/>
            <a:ext cx="4111053" cy="357187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714356"/>
            <a:ext cx="8429684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Кошкам установлены памятники в Воронеже, Казани, Санкт - Петербурге</a:t>
            </a:r>
          </a:p>
          <a:p>
            <a:pPr algn="ctr"/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5" name="Picture 2" descr="C:\Users\User\Documents\scale_240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19" y="1857364"/>
            <a:ext cx="4968000" cy="330372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 descr="Памятник кошке блокадного Ленинграда ул. Композиторов, д. 4 в  Санкт-Петербурге"/>
          <p:cNvPicPr/>
          <p:nvPr/>
        </p:nvPicPr>
        <p:blipFill>
          <a:blip r:embed="rId3" cstate="email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cx1="http://schemas.microsoft.com/office/drawing/2015/9/8/chartex" xmlns:cx="http://schemas.microsoft.com/office/drawing/2014/chartex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4203707" y="3618000"/>
            <a:ext cx="4940293" cy="3240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0"/>
            <a:ext cx="8501122" cy="3662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lvl="1"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 последнее время я замечаю жестокое обращение людей с животными: их бросают, не кормят, бьют, издеваются над ними. </a:t>
            </a:r>
          </a:p>
          <a:p>
            <a:pPr marL="0" lvl="1"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Настало время узнать об этих животных, почтить их подвиги и конечно же, изменить свое отношение в лучшую сторону к животным.</a:t>
            </a:r>
          </a:p>
          <a:p>
            <a:r>
              <a:rPr lang="ru-RU" dirty="0" smtClean="0"/>
              <a:t> </a:t>
            </a:r>
            <a:endParaRPr lang="ru-RU" sz="1400" dirty="0" smtClean="0"/>
          </a:p>
          <a:p>
            <a:endParaRPr lang="ru-RU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43108" y="3214686"/>
            <a:ext cx="5220000" cy="338651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450402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548680"/>
            <a:ext cx="8501122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 Тюмени открыт 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«Сквер Сибирских кошек» </a:t>
            </a:r>
          </a:p>
          <a:p>
            <a:pPr algn="ctr"/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3" name="Рисунок 2" descr="http://s1.stc.m.kpcdn.net/share/i/4/861541/bi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1571612"/>
            <a:ext cx="6500858" cy="437726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1285860"/>
            <a:ext cx="864399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Мыши отлично справлялись с ролью крошечных партизан. Благодаря своим размерам, эти животные способны были пролезть в технологическое отверстие танка.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786050" y="357166"/>
            <a:ext cx="3816424" cy="720080"/>
          </a:xfrm>
          <a:prstGeom prst="roundRect">
            <a:avLst/>
          </a:prstGeom>
          <a:solidFill>
            <a:srgbClr val="FFC000"/>
          </a:solidFill>
          <a:ln>
            <a:solidFill>
              <a:srgbClr val="99FF66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Грызуны </a:t>
            </a:r>
            <a:endParaRPr lang="ru-RU" sz="3600" dirty="0">
              <a:solidFill>
                <a:srgbClr val="FF0000"/>
              </a:solidFill>
            </a:endParaRPr>
          </a:p>
        </p:txBody>
      </p:sp>
      <p:pic>
        <p:nvPicPr>
          <p:cNvPr id="4" name="Рисунок 3" descr="C:\Users\User\Documents\scale_1200мм.png"/>
          <p:cNvPicPr/>
          <p:nvPr/>
        </p:nvPicPr>
        <p:blipFill>
          <a:blip r:embed="rId2" cstate="print"/>
          <a:srcRect l="2629" t="40342" r="34540" b="6105"/>
          <a:stretch>
            <a:fillRect/>
          </a:stretch>
        </p:blipFill>
        <p:spPr bwMode="auto">
          <a:xfrm>
            <a:off x="428596" y="3429000"/>
            <a:ext cx="4572032" cy="307181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 descr="C:\Users\User\Documents\scale_1200мм.png"/>
          <p:cNvPicPr/>
          <p:nvPr/>
        </p:nvPicPr>
        <p:blipFill>
          <a:blip r:embed="rId2" cstate="print"/>
          <a:srcRect l="67585" t="7179" r="3837" b="63578"/>
          <a:stretch>
            <a:fillRect/>
          </a:stretch>
        </p:blipFill>
        <p:spPr bwMode="auto">
          <a:xfrm>
            <a:off x="5214942" y="3429000"/>
            <a:ext cx="3643338" cy="292895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571480"/>
            <a:ext cx="8501122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  Самой удачной операцией стала высадка мышей в 1942 году, под Сталинградом. 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Практически всю вражескую технику уничтожили мыши. Они перегрызли электропроводку двигателей, отчего танки попросту не завелись. 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C:\Users\User\Documents\MbpaCd-gZwY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32" y="3286124"/>
            <a:ext cx="5072098" cy="321471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785794"/>
            <a:ext cx="850112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     В шкуру крыс вшивали взрывчатку, после чего подбрасывали их на немецкие склады угля, чтобы вывести из строя бойлеры. 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1785918" y="2428868"/>
            <a:ext cx="5508000" cy="35719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785794"/>
            <a:ext cx="8501122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800" dirty="0" smtClean="0"/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 2004 году в Лондоне установили мемориал 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«Животные на войне»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45058" name="Picture 2" descr="http://picterra.ru/wp-content/uploads/2014/04/1024px-Animals_in_War_Memorial_London_bac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285992"/>
            <a:ext cx="4716000" cy="315014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5060" name="Picture 4" descr="http://www.coyoteblog.com/photos/uncategorized/animals_in_war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48000" y="3685393"/>
            <a:ext cx="4896000" cy="317260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85926"/>
            <a:ext cx="8115328" cy="4340237"/>
          </a:xfrm>
        </p:spPr>
        <p:txBody>
          <a:bodyPr/>
          <a:lstStyle/>
          <a:p>
            <a:pPr marL="0" indent="363538">
              <a:buNone/>
              <a:tabLst>
                <a:tab pos="87313" algn="l"/>
              </a:tabLst>
            </a:pPr>
            <a:r>
              <a:rPr lang="ru-RU" b="1" dirty="0" smtClean="0"/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1. Познакомился с подвигом наших «братьев меньших». </a:t>
            </a:r>
          </a:p>
          <a:p>
            <a:pPr marL="0" indent="363538">
              <a:buNone/>
              <a:tabLst>
                <a:tab pos="87313" algn="l"/>
              </a:tabLst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2. Узнал какую роль в победе сыграли собаки, лошади, кошки.</a:t>
            </a:r>
          </a:p>
          <a:p>
            <a:pPr marL="0" indent="363538">
              <a:buNone/>
              <a:tabLst>
                <a:tab pos="87313" algn="l"/>
              </a:tabLst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3. Узнал, что грызуны, не только приносят вред людям, но и  они тоже внесли большой вклад в победу наших войск.</a:t>
            </a:r>
          </a:p>
          <a:p>
            <a:pPr marL="0" indent="363538">
              <a:buNone/>
              <a:tabLst>
                <a:tab pos="87313" algn="l"/>
              </a:tabLst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4. Узнал в каких городах и каким животным установлены памятники.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428860" y="285728"/>
            <a:ext cx="4429156" cy="1143008"/>
          </a:xfrm>
          <a:prstGeom prst="roundRect">
            <a:avLst/>
          </a:prstGeom>
          <a:solidFill>
            <a:srgbClr val="FFC000"/>
          </a:solidFill>
          <a:ln>
            <a:solidFill>
              <a:srgbClr val="99FF66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Заключение</a:t>
            </a:r>
            <a:endParaRPr lang="ru-RU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2000" dirty="0" smtClean="0">
                <a:solidFill>
                  <a:srgbClr val="1403EB"/>
                </a:solidFill>
              </a:rPr>
              <a:t>	              </a:t>
            </a:r>
          </a:p>
          <a:p>
            <a:pPr marL="0" indent="0">
              <a:buNone/>
            </a:pPr>
            <a:r>
              <a:rPr lang="ru-RU" sz="2000" b="1" dirty="0" smtClean="0"/>
              <a:t>           </a:t>
            </a:r>
            <a:endParaRPr lang="ru-RU" sz="2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428596" y="571480"/>
            <a:ext cx="842968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>
              <a:buNone/>
            </a:pPr>
            <a:r>
              <a:rPr lang="ru-RU" sz="2400" b="1" dirty="0" smtClean="0"/>
              <a:t>   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Оформил альбом «Памятники животным,  помогавшим приближать Победу в годы Великой Отечественной войны» и  буклет «Защитим животных». 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C:\Users\User\Downloads\1745303081080.jpg"/>
          <p:cNvPicPr/>
          <p:nvPr/>
        </p:nvPicPr>
        <p:blipFill>
          <a:blip r:embed="rId3" cstate="print"/>
          <a:srcRect l="8163"/>
          <a:stretch>
            <a:fillRect/>
          </a:stretch>
        </p:blipFill>
        <p:spPr bwMode="auto">
          <a:xfrm>
            <a:off x="357158" y="2071678"/>
            <a:ext cx="3214710" cy="392909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 descr="C:\Users\User\Downloads\1745468930298(1).jpg"/>
          <p:cNvPicPr/>
          <p:nvPr/>
        </p:nvPicPr>
        <p:blipFill>
          <a:blip r:embed="rId4" cstate="print"/>
          <a:srcRect l="11079" t="7495" r="6541"/>
          <a:stretch>
            <a:fillRect/>
          </a:stretch>
        </p:blipFill>
        <p:spPr bwMode="auto">
          <a:xfrm rot="5400000">
            <a:off x="4714875" y="2000243"/>
            <a:ext cx="3143274" cy="485778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642918"/>
            <a:ext cx="7750106" cy="2071702"/>
          </a:xfrm>
        </p:spPr>
        <p:txBody>
          <a:bodyPr>
            <a:normAutofit fontScale="90000"/>
          </a:bodyPr>
          <a:lstStyle/>
          <a:p>
            <a:pPr algn="l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        Поделился полученными знаниями с одноклассниками. </a:t>
            </a: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C:\Users\User\Downloads\174546893027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428736"/>
            <a:ext cx="4320000" cy="3240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Рисунок 3" descr="C:\Users\User\Downloads\174546893026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1071546"/>
            <a:ext cx="4320000" cy="3240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 descr="C:\Users\User\Downloads\1745468930252.jpg"/>
          <p:cNvPicPr/>
          <p:nvPr/>
        </p:nvPicPr>
        <p:blipFill>
          <a:blip r:embed="rId4" cstate="print"/>
          <a:srcRect t="18420"/>
          <a:stretch>
            <a:fillRect/>
          </a:stretch>
        </p:blipFill>
        <p:spPr bwMode="auto">
          <a:xfrm>
            <a:off x="2428860" y="4214818"/>
            <a:ext cx="4320000" cy="264318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1480200"/>
            <a:ext cx="8535892" cy="5377800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Проблему своего проекта я решил.  </a:t>
            </a:r>
            <a:br>
              <a:rPr lang="ru-RU" sz="31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Действительно,  </a:t>
            </a:r>
            <a:br>
              <a:rPr lang="ru-RU" sz="31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жи</a:t>
            </a:r>
            <a:r>
              <a:rPr lang="ru-RU" sz="3100" b="1" kern="1200" dirty="0" smtClean="0">
                <a:solidFill>
                  <a:srgbClr val="C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вотные оказали большую помощь в победе над фашисткой Германией.</a:t>
            </a:r>
            <a:r>
              <a:rPr lang="ru-RU" sz="3600" b="1" kern="1200" dirty="0" smtClean="0">
                <a:solidFill>
                  <a:srgbClr val="C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3600" b="1" kern="1200" dirty="0" smtClean="0">
                <a:solidFill>
                  <a:srgbClr val="C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Память человека не дает забыть тяжелые годы войны, подвиги людей и животных. Отношение людей к животным должно быть заботливым и ответственным.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642918"/>
            <a:ext cx="8501122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 У меня дома есть собака и кошка.  Я их люблю, забочусь о них. Я точно знаю, что они верные и никогда не предадут меня. </a:t>
            </a:r>
          </a:p>
          <a:p>
            <a:pPr algn="ctr"/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C:\Users\User\Downloads\IMG-20250422-WA0053.jpg"/>
          <p:cNvPicPr/>
          <p:nvPr/>
        </p:nvPicPr>
        <p:blipFill>
          <a:blip r:embed="rId3"/>
          <a:srcRect b="35169"/>
          <a:stretch>
            <a:fillRect/>
          </a:stretch>
        </p:blipFill>
        <p:spPr bwMode="auto">
          <a:xfrm>
            <a:off x="214282" y="2071678"/>
            <a:ext cx="4071966" cy="371477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 descr="C:\Users\User\Downloads\IMG-20250422-WA0051.jpg"/>
          <p:cNvPicPr/>
          <p:nvPr/>
        </p:nvPicPr>
        <p:blipFill>
          <a:blip r:embed="rId4"/>
          <a:srcRect t="16716" b="20752"/>
          <a:stretch>
            <a:fillRect/>
          </a:stretch>
        </p:blipFill>
        <p:spPr bwMode="auto">
          <a:xfrm>
            <a:off x="4429124" y="2643182"/>
            <a:ext cx="4143404" cy="3708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 rot="10800000" flipV="1">
            <a:off x="1364776" y="629819"/>
            <a:ext cx="72333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Гипотеза</a:t>
            </a:r>
            <a:endParaRPr lang="ru-RU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23331" y="1337481"/>
            <a:ext cx="797029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Верно ли, что животных активно использовали во время войны и они внесли большой вклад в победу наших войск?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85918" y="2928934"/>
            <a:ext cx="5639895" cy="3384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2786050" y="476672"/>
            <a:ext cx="3703702" cy="720080"/>
          </a:xfrm>
          <a:prstGeom prst="roundRect">
            <a:avLst/>
          </a:prstGeom>
          <a:solidFill>
            <a:srgbClr val="FFC000"/>
          </a:solidFill>
          <a:ln>
            <a:solidFill>
              <a:srgbClr val="99FF66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Проблема</a:t>
            </a:r>
            <a:endParaRPr lang="ru-RU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3077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214290"/>
            <a:ext cx="835824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2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Прошу всех заботиться о животных.</a:t>
            </a:r>
          </a:p>
          <a:p>
            <a:pPr algn="ctr"/>
            <a: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Мы в ответе за тех, </a:t>
            </a:r>
          </a:p>
          <a:p>
            <a:pPr algn="ctr"/>
            <a: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кого приручили! </a:t>
            </a:r>
          </a:p>
        </p:txBody>
      </p:sp>
      <p:pic>
        <p:nvPicPr>
          <p:cNvPr id="3" name="Рисунок 2" descr="C:\Users\User\Downloads\174485326439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3372" y="2857496"/>
            <a:ext cx="4320000" cy="3240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Рисунок 3" descr="K:\174478892660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2786059"/>
            <a:ext cx="3024378" cy="342902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1928802"/>
            <a:ext cx="8501122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7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СПАСИБО ЗА ВНИМАНИЕ! </a:t>
            </a:r>
            <a:br>
              <a:rPr lang="ru-RU" sz="7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7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3688584" y="138847"/>
            <a:ext cx="231217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0850" algn="l"/>
              </a:tabLst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00034" y="1571612"/>
            <a:ext cx="850112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643174" y="500042"/>
            <a:ext cx="3729026" cy="720080"/>
          </a:xfrm>
          <a:prstGeom prst="roundRect">
            <a:avLst/>
          </a:prstGeom>
          <a:solidFill>
            <a:srgbClr val="FFC000"/>
          </a:solidFill>
          <a:ln>
            <a:solidFill>
              <a:srgbClr val="99FF66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Цель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571472" y="1357298"/>
            <a:ext cx="821537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 Узнать какие животные участвовали в военных действиях, какую службу несли.</a:t>
            </a:r>
          </a:p>
          <a:p>
            <a:pPr lvl="0" indent="450850" algn="ctr" fontAlgn="base">
              <a:spcBef>
                <a:spcPct val="0"/>
              </a:spcBef>
              <a:spcAft>
                <a:spcPct val="0"/>
              </a:spcAft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714612" y="2714620"/>
            <a:ext cx="3657018" cy="720080"/>
          </a:xfrm>
          <a:prstGeom prst="roundRect">
            <a:avLst/>
          </a:prstGeom>
          <a:solidFill>
            <a:srgbClr val="FFC000"/>
          </a:solidFill>
          <a:ln>
            <a:solidFill>
              <a:srgbClr val="99FF66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Задачи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71472" y="3643314"/>
            <a:ext cx="8143932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AutoNum type="arabicPeriod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Познакомиться с "профессиями" животных на войне.</a:t>
            </a:r>
          </a:p>
          <a:p>
            <a:pPr marL="514350" indent="-514350">
              <a:buAutoNum type="arabicPeriod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Выяснить какие памятники животным установлены и где.</a:t>
            </a:r>
            <a:endParaRPr lang="ru-RU" sz="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/>
            <a:endParaRPr lang="ru-RU" sz="2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C:\Users\User\Downloads\1744863794840.jpg"/>
          <p:cNvPicPr/>
          <p:nvPr/>
        </p:nvPicPr>
        <p:blipFill>
          <a:blip r:embed="rId2" cstate="print"/>
          <a:srcRect t="7216"/>
          <a:stretch>
            <a:fillRect/>
          </a:stretch>
        </p:blipFill>
        <p:spPr bwMode="auto">
          <a:xfrm>
            <a:off x="3500430" y="0"/>
            <a:ext cx="3143240" cy="367424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Рисунок 3" descr="K:\174478892666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14290"/>
            <a:ext cx="3071834" cy="3960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 descr="C:\Users\User\Downloads\1744863809842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71802" y="4143380"/>
            <a:ext cx="3357586" cy="271462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 descr="C:\Users\User\Downloads\1744875545344.jpg"/>
          <p:cNvPicPr/>
          <p:nvPr/>
        </p:nvPicPr>
        <p:blipFill>
          <a:blip r:embed="rId5" cstate="print"/>
          <a:srcRect l="24521" r="12838"/>
          <a:stretch>
            <a:fillRect/>
          </a:stretch>
        </p:blipFill>
        <p:spPr bwMode="auto">
          <a:xfrm>
            <a:off x="0" y="3714752"/>
            <a:ext cx="3071834" cy="314324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 descr="C:\Users\User\Downloads\1745213734831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57884" y="2214554"/>
            <a:ext cx="3286116" cy="26432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57158" y="714356"/>
            <a:ext cx="8183141" cy="8156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 </a:t>
            </a:r>
          </a:p>
          <a:p>
            <a:r>
              <a:rPr lang="ru-RU" sz="2800" dirty="0" smtClean="0"/>
              <a:t> 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Знаете ли вы, что животные помогали людям на войне?</a:t>
            </a:r>
          </a:p>
          <a:p>
            <a:pPr marL="514350" lvl="0" indent="-514350"/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Какие животные помогали людям на войне?</a:t>
            </a:r>
          </a:p>
          <a:p>
            <a:pPr marL="514350" lvl="0" indent="-514350"/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Какую помощь оказывали людям животные на войне?</a:t>
            </a:r>
          </a:p>
          <a:p>
            <a:pPr marL="514350" lvl="0" indent="-514350"/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Какие памятники животным вы знаете?</a:t>
            </a:r>
          </a:p>
          <a:p>
            <a:r>
              <a:rPr lang="ru-RU" sz="2800" dirty="0" smtClean="0"/>
              <a:t> </a:t>
            </a:r>
          </a:p>
          <a:p>
            <a:r>
              <a:rPr lang="ru-RU" dirty="0"/>
              <a:t> </a:t>
            </a:r>
          </a:p>
          <a:p>
            <a:r>
              <a:rPr lang="ru-RU" dirty="0"/>
              <a:t> </a:t>
            </a:r>
          </a:p>
          <a:p>
            <a:r>
              <a:rPr lang="ru-RU" dirty="0"/>
              <a:t> </a:t>
            </a:r>
          </a:p>
          <a:p>
            <a:r>
              <a:rPr lang="ru-RU" dirty="0"/>
              <a:t> </a:t>
            </a:r>
          </a:p>
          <a:p>
            <a:r>
              <a:rPr lang="ru-RU" dirty="0"/>
              <a:t> </a:t>
            </a:r>
          </a:p>
          <a:p>
            <a:r>
              <a:rPr lang="ru-RU" dirty="0"/>
              <a:t> </a:t>
            </a:r>
          </a:p>
          <a:p>
            <a:r>
              <a:rPr lang="ru-RU" dirty="0"/>
              <a:t> </a:t>
            </a:r>
          </a:p>
          <a:p>
            <a:r>
              <a:rPr lang="ru-RU" dirty="0"/>
              <a:t> </a:t>
            </a:r>
          </a:p>
          <a:p>
            <a:r>
              <a:rPr lang="ru-RU" dirty="0"/>
              <a:t> </a:t>
            </a:r>
          </a:p>
          <a:p>
            <a:r>
              <a:rPr lang="ru-RU" dirty="0"/>
              <a:t> </a:t>
            </a:r>
          </a:p>
          <a:p>
            <a:r>
              <a:rPr lang="ru-RU" dirty="0"/>
              <a:t> 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500298" y="285728"/>
            <a:ext cx="3816424" cy="720080"/>
          </a:xfrm>
          <a:prstGeom prst="roundRect">
            <a:avLst/>
          </a:prstGeom>
          <a:solidFill>
            <a:srgbClr val="FFC000"/>
          </a:solidFill>
          <a:ln>
            <a:solidFill>
              <a:srgbClr val="99FF66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Анкета</a:t>
            </a:r>
            <a:endParaRPr lang="ru-RU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37333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/>
          <p:nvPr/>
        </p:nvPicPr>
        <p:blipFill>
          <a:blip r:embed="rId3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6sdtdh="http://schemas.microsoft.com/office/word/2020/wordml/sdtdatahash" xmlns:w16="http://schemas.microsoft.com/office/word/2018/wordml" xmlns:w16cid="http://schemas.microsoft.com/office/word/2016/wordml/cid" xmlns:w16cex="http://schemas.microsoft.com/office/word/2018/wordml/c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am3d="http://schemas.microsoft.com/office/drawing/2017/model3d" xmlns:aink="http://schemas.microsoft.com/office/drawing/2016/ink" xmlns:mc="http://schemas.openxmlformats.org/markup-compatibility/2006" xmlns:cx8="http://schemas.microsoft.com/office/drawing/2016/5/14/chartex" xmlns:cx7="http://schemas.microsoft.com/office/drawing/2016/5/13/chartex" xmlns:cx6="http://schemas.microsoft.com/office/drawing/2016/5/12/chartex" xmlns:cx5="http://schemas.microsoft.com/office/drawing/2016/5/11/chartex" xmlns:cx4="http://schemas.microsoft.com/office/drawing/2016/5/10/chartex" xmlns:cx3="http://schemas.microsoft.com/office/drawing/2016/5/9/chartex" xmlns:cx2="http://schemas.microsoft.com/office/drawing/2015/10/21/chartex" xmlns:cx1="http://schemas.microsoft.com/office/drawing/2015/9/8/chartex" xmlns:cx="http://schemas.microsoft.com/office/drawing/2014/chartex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4551636" y="3643314"/>
            <a:ext cx="4592364" cy="2592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357158" y="714356"/>
            <a:ext cx="8183141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 </a:t>
            </a:r>
          </a:p>
          <a:p>
            <a:r>
              <a:rPr lang="ru-RU" sz="2800" dirty="0" smtClean="0"/>
              <a:t> </a:t>
            </a:r>
          </a:p>
          <a:p>
            <a:r>
              <a:rPr lang="ru-RU" sz="2800" dirty="0" smtClean="0"/>
              <a:t> </a:t>
            </a:r>
          </a:p>
          <a:p>
            <a:r>
              <a:rPr lang="ru-RU" dirty="0"/>
              <a:t> </a:t>
            </a:r>
          </a:p>
          <a:p>
            <a:r>
              <a:rPr lang="ru-RU" dirty="0"/>
              <a:t> </a:t>
            </a:r>
          </a:p>
          <a:p>
            <a:r>
              <a:rPr lang="ru-RU" dirty="0"/>
              <a:t> </a:t>
            </a:r>
          </a:p>
          <a:p>
            <a:r>
              <a:rPr lang="ru-RU" dirty="0"/>
              <a:t> </a:t>
            </a:r>
          </a:p>
          <a:p>
            <a:r>
              <a:rPr lang="ru-RU" dirty="0"/>
              <a:t> </a:t>
            </a:r>
          </a:p>
          <a:p>
            <a:r>
              <a:rPr lang="ru-RU" dirty="0"/>
              <a:t> </a:t>
            </a:r>
          </a:p>
          <a:p>
            <a:r>
              <a:rPr lang="ru-RU" dirty="0"/>
              <a:t> </a:t>
            </a:r>
          </a:p>
          <a:p>
            <a:r>
              <a:rPr lang="ru-RU" dirty="0"/>
              <a:t> </a:t>
            </a:r>
          </a:p>
          <a:p>
            <a:r>
              <a:rPr lang="ru-RU" dirty="0"/>
              <a:t> </a:t>
            </a:r>
          </a:p>
          <a:p>
            <a:r>
              <a:rPr lang="ru-RU" dirty="0"/>
              <a:t> </a:t>
            </a:r>
          </a:p>
          <a:p>
            <a:r>
              <a:rPr lang="ru-RU" dirty="0"/>
              <a:t> </a:t>
            </a:r>
          </a:p>
        </p:txBody>
      </p:sp>
      <p:pic>
        <p:nvPicPr>
          <p:cNvPr id="4" name="Рисунок 3"/>
          <p:cNvPicPr/>
          <p:nvPr/>
        </p:nvPicPr>
        <p:blipFill>
          <a:blip r:embed="rId4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6sdtdh="http://schemas.microsoft.com/office/word/2020/wordml/sdtdatahash" xmlns:w16="http://schemas.microsoft.com/office/word/2018/wordml" xmlns:w16cid="http://schemas.microsoft.com/office/word/2016/wordml/cid" xmlns:w16cex="http://schemas.microsoft.com/office/word/2018/wordml/c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am3d="http://schemas.microsoft.com/office/drawing/2017/model3d" xmlns:aink="http://schemas.microsoft.com/office/drawing/2016/ink" xmlns:mc="http://schemas.openxmlformats.org/markup-compatibility/2006" xmlns:cx8="http://schemas.microsoft.com/office/drawing/2016/5/14/chartex" xmlns:cx7="http://schemas.microsoft.com/office/drawing/2016/5/13/chartex" xmlns:cx6="http://schemas.microsoft.com/office/drawing/2016/5/12/chartex" xmlns:cx5="http://schemas.microsoft.com/office/drawing/2016/5/11/chartex" xmlns:cx4="http://schemas.microsoft.com/office/drawing/2016/5/10/chartex" xmlns:cx3="http://schemas.microsoft.com/office/drawing/2016/5/9/chartex" xmlns:cx2="http://schemas.microsoft.com/office/drawing/2015/10/21/chartex" xmlns:cx1="http://schemas.microsoft.com/office/drawing/2015/9/8/chartex" xmlns:cx="http://schemas.microsoft.com/office/drawing/2014/chartex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285720" y="1285860"/>
            <a:ext cx="4308584" cy="258554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/>
          <p:nvPr/>
        </p:nvPicPr>
        <p:blipFill>
          <a:blip r:embed="rId5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6sdtdh="http://schemas.microsoft.com/office/word/2020/wordml/sdtdatahash" xmlns:w16="http://schemas.microsoft.com/office/word/2018/wordml" xmlns:w16cid="http://schemas.microsoft.com/office/word/2016/wordml/cid" xmlns:w16cex="http://schemas.microsoft.com/office/word/2018/wordml/c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am3d="http://schemas.microsoft.com/office/drawing/2017/model3d" xmlns:aink="http://schemas.microsoft.com/office/drawing/2016/ink" xmlns:mc="http://schemas.openxmlformats.org/markup-compatibility/2006" xmlns:cx8="http://schemas.microsoft.com/office/drawing/2016/5/14/chartex" xmlns:cx7="http://schemas.microsoft.com/office/drawing/2016/5/13/chartex" xmlns:cx6="http://schemas.microsoft.com/office/drawing/2016/5/12/chartex" xmlns:cx5="http://schemas.microsoft.com/office/drawing/2016/5/11/chartex" xmlns:cx4="http://schemas.microsoft.com/office/drawing/2016/5/10/chartex" xmlns:cx3="http://schemas.microsoft.com/office/drawing/2016/5/9/chartex" xmlns:cx2="http://schemas.microsoft.com/office/drawing/2015/10/21/chartex" xmlns:cx1="http://schemas.microsoft.com/office/drawing/2015/9/8/chartex" xmlns:cx="http://schemas.microsoft.com/office/drawing/2014/chartex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4643438" y="1142984"/>
            <a:ext cx="4265751" cy="2592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/>
          <p:nvPr/>
        </p:nvPicPr>
        <p:blipFill>
          <a:blip r:embed="rId6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6sdtdh="http://schemas.microsoft.com/office/word/2020/wordml/sdtdatahash" xmlns:w16="http://schemas.microsoft.com/office/word/2018/wordml" xmlns:w16cid="http://schemas.microsoft.com/office/word/2016/wordml/cid" xmlns:w16cex="http://schemas.microsoft.com/office/word/2018/wordml/c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am3d="http://schemas.microsoft.com/office/drawing/2017/model3d" xmlns:aink="http://schemas.microsoft.com/office/drawing/2016/ink" xmlns:mc="http://schemas.openxmlformats.org/markup-compatibility/2006" xmlns:cx8="http://schemas.microsoft.com/office/drawing/2016/5/14/chartex" xmlns:cx7="http://schemas.microsoft.com/office/drawing/2016/5/13/chartex" xmlns:cx6="http://schemas.microsoft.com/office/drawing/2016/5/12/chartex" xmlns:cx5="http://schemas.microsoft.com/office/drawing/2016/5/11/chartex" xmlns:cx4="http://schemas.microsoft.com/office/drawing/2016/5/10/chartex" xmlns:cx3="http://schemas.microsoft.com/office/drawing/2016/5/9/chartex" xmlns:cx2="http://schemas.microsoft.com/office/drawing/2015/10/21/chartex" xmlns:cx1="http://schemas.microsoft.com/office/drawing/2015/9/8/chartex" xmlns:cx="http://schemas.microsoft.com/office/drawing/2014/chartex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214282" y="4000504"/>
            <a:ext cx="4592364" cy="2592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0" name="Заголовок 3"/>
          <p:cNvSpPr txBox="1">
            <a:spLocks/>
          </p:cNvSpPr>
          <p:nvPr/>
        </p:nvSpPr>
        <p:spPr>
          <a:xfrm>
            <a:off x="1357290" y="357166"/>
            <a:ext cx="7572428" cy="654032"/>
          </a:xfrm>
          <a:prstGeom prst="roundRect">
            <a:avLst/>
          </a:prstGeom>
          <a:solidFill>
            <a:srgbClr val="FFC000"/>
          </a:solidFill>
          <a:ln>
            <a:solidFill>
              <a:srgbClr val="99FF66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 fontScale="2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Times New Roman" panose="02020603050405020304" pitchFamily="18" charset="0"/>
              </a:rPr>
              <a:t/>
            </a:r>
            <a:b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Times New Roman" panose="02020603050405020304" pitchFamily="18" charset="0"/>
              </a:rPr>
            </a:br>
            <a:endParaRPr kumimoji="0" lang="ru-RU" sz="400" b="1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400" b="1" dirty="0" smtClean="0">
              <a:solidFill>
                <a:srgbClr val="C00000"/>
              </a:solidFill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" b="1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 Black" pitchFamily="34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400" b="1" dirty="0" smtClean="0">
              <a:solidFill>
                <a:srgbClr val="C00000"/>
              </a:solidFill>
              <a:latin typeface="Arial Black" pitchFamily="34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" b="1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 Black" pitchFamily="34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400" b="1" dirty="0" smtClean="0">
              <a:solidFill>
                <a:srgbClr val="C00000"/>
              </a:solidFill>
              <a:latin typeface="Arial Black" pitchFamily="34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" b="1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 Black" pitchFamily="34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400" b="1" dirty="0" smtClean="0">
              <a:solidFill>
                <a:srgbClr val="C00000"/>
              </a:solidFill>
              <a:latin typeface="Arial Black" pitchFamily="34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Black" pitchFamily="34" charset="0"/>
                <a:cs typeface="Times New Roman" panose="02020603050405020304" pitchFamily="18" charset="0"/>
              </a:rPr>
              <a:t>Диаграмма результатов анкетирования</a:t>
            </a:r>
            <a:br>
              <a:rPr kumimoji="0" lang="ru-RU" sz="9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Black" pitchFamily="34" charset="0"/>
                <a:cs typeface="Times New Roman" panose="02020603050405020304" pitchFamily="18" charset="0"/>
              </a:rPr>
            </a:br>
            <a:endParaRPr kumimoji="0" lang="ru-RU" sz="96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37333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3688584" y="138847"/>
            <a:ext cx="231217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0850" algn="l"/>
              </a:tabLst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00034" y="1571612"/>
            <a:ext cx="850112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500034" y="1071546"/>
            <a:ext cx="821537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  армию были призваны около 60 тысяч собак. Они несли самую разную службу.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714612" y="214290"/>
            <a:ext cx="3816424" cy="720080"/>
          </a:xfrm>
          <a:prstGeom prst="roundRect">
            <a:avLst/>
          </a:prstGeom>
          <a:solidFill>
            <a:srgbClr val="FFC000"/>
          </a:solidFill>
          <a:ln>
            <a:solidFill>
              <a:srgbClr val="99FF66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Собаки</a:t>
            </a:r>
            <a:endParaRPr lang="ru-RU" sz="3600" dirty="0">
              <a:solidFill>
                <a:srgbClr val="FF0000"/>
              </a:solidFill>
            </a:endParaRPr>
          </a:p>
        </p:txBody>
      </p:sp>
      <p:pic>
        <p:nvPicPr>
          <p:cNvPr id="9" name="Picture 14" descr="1267896198_1257073000_b_125688838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286" t="7220" r="6892" b="-4684"/>
          <a:stretch>
            <a:fillRect/>
          </a:stretch>
        </p:blipFill>
        <p:spPr bwMode="auto">
          <a:xfrm>
            <a:off x="1428728" y="2214554"/>
            <a:ext cx="6141906" cy="404467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2320</TotalTime>
  <Words>719</Words>
  <Application>Microsoft Office PowerPoint</Application>
  <PresentationFormat>Экран (4:3)</PresentationFormat>
  <Paragraphs>183</Paragraphs>
  <Slides>41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41</vt:i4>
      </vt:variant>
    </vt:vector>
  </HeadingPairs>
  <TitlesOfParts>
    <vt:vector size="4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Заключение</vt:lpstr>
      <vt:lpstr>Слайд 36</vt:lpstr>
      <vt:lpstr>          Поделился полученными знаниями с одноклассниками.     </vt:lpstr>
      <vt:lpstr>Проблему своего проекта я решил.   Действительно,   животные оказали большую помощь в победе над фашисткой Германией.  Память человека не дает забыть тяжелые годы войны, подвиги людей и животных. Отношение людей к животным должно быть заботливым и ответственным.     </vt:lpstr>
      <vt:lpstr>Слайд 39</vt:lpstr>
      <vt:lpstr>Слайд 40</vt:lpstr>
      <vt:lpstr>Слайд 41</vt:lpstr>
    </vt:vector>
  </TitlesOfParts>
  <Company>Интернат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user1</dc:creator>
  <cp:lastModifiedBy>User</cp:lastModifiedBy>
  <cp:revision>955</cp:revision>
  <dcterms:created xsi:type="dcterms:W3CDTF">2015-02-17T08:35:42Z</dcterms:created>
  <dcterms:modified xsi:type="dcterms:W3CDTF">2025-09-17T08:40:20Z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1492836</vt:lpwstr>
  </property>
  <property fmtid="{D5CDD505-2E9C-101B-9397-08002B2CF9AE}" pid="3" name="NXPowerLiteSettings">
    <vt:lpwstr>C7000400038000</vt:lpwstr>
  </property>
  <property fmtid="{D5CDD505-2E9C-101B-9397-08002B2CF9AE}" pid="4" name="NXPowerLiteVersion">
    <vt:lpwstr>S9.0.1</vt:lpwstr>
  </property>
</Properties>
</file>