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9"/>
  </p:notesMasterIdLst>
  <p:sldIdLst>
    <p:sldId id="256" r:id="rId2"/>
    <p:sldId id="259" r:id="rId3"/>
    <p:sldId id="263" r:id="rId4"/>
    <p:sldId id="264" r:id="rId5"/>
    <p:sldId id="265" r:id="rId6"/>
    <p:sldId id="266" r:id="rId7"/>
    <p:sldId id="269" r:id="rId8"/>
    <p:sldId id="267" r:id="rId9"/>
    <p:sldId id="268" r:id="rId10"/>
    <p:sldId id="273" r:id="rId11"/>
    <p:sldId id="274" r:id="rId12"/>
    <p:sldId id="270" r:id="rId13"/>
    <p:sldId id="272" r:id="rId14"/>
    <p:sldId id="275" r:id="rId15"/>
    <p:sldId id="258" r:id="rId16"/>
    <p:sldId id="261" r:id="rId17"/>
    <p:sldId id="26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62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7726A-7534-4547-BEC4-58DE7A23B319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F0B201-4AD5-4676-9A31-80FFBC61B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377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F0B201-4AD5-4676-9A31-80FFBC61B36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528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96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17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732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4658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3186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6868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707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1276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844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788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945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57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716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410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871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33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743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33DE691-3A68-49F7-9FAB-1A229BA4757A}" type="datetimeFigureOut">
              <a:rPr lang="ru-RU" smtClean="0"/>
              <a:t>18.08.2023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0593F29-AE5D-4DD6-BF5F-4A1D50C91B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7273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fi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fif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fif"/><Relationship Id="rId2" Type="http://schemas.openxmlformats.org/officeDocument/2006/relationships/image" Target="../media/image16.jfi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f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699050" y="170121"/>
            <a:ext cx="5964866" cy="24206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Трудный путь</a:t>
            </a:r>
            <a:endParaRPr lang="ru-RU" sz="8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901069" y="2590800"/>
            <a:ext cx="5667153" cy="2235199"/>
          </a:xfrm>
        </p:spPr>
        <p:txBody>
          <a:bodyPr/>
          <a:lstStyle/>
          <a:p>
            <a:r>
              <a:rPr lang="ru-RU" dirty="0" smtClean="0"/>
              <a:t>Разработала: </a:t>
            </a:r>
          </a:p>
          <a:p>
            <a:r>
              <a:rPr lang="ru-RU" dirty="0" smtClean="0"/>
              <a:t>Гаврилова Е.Р., учитель биологии и химии, высшая квалификационная категория</a:t>
            </a:r>
          </a:p>
          <a:p>
            <a:endParaRPr lang="ru-RU" dirty="0"/>
          </a:p>
          <a:p>
            <a:r>
              <a:rPr lang="ru-RU" dirty="0"/>
              <a:t>г</a:t>
            </a:r>
            <a:r>
              <a:rPr lang="ru-RU" dirty="0" smtClean="0"/>
              <a:t>. Улан-Удэ, МБОУ «ВСОШ №3»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482" y="723014"/>
            <a:ext cx="5408244" cy="514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64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5012" y="369481"/>
            <a:ext cx="4951044" cy="800100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</a:rPr>
              <a:t>Селенгинская</a:t>
            </a:r>
            <a:r>
              <a:rPr lang="ru-RU" b="1" dirty="0" smtClean="0">
                <a:solidFill>
                  <a:srgbClr val="FF0000"/>
                </a:solidFill>
              </a:rPr>
              <a:t> популяция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85011" y="1422989"/>
            <a:ext cx="4855351" cy="5009709"/>
          </a:xfrm>
        </p:spPr>
        <p:txBody>
          <a:bodyPr/>
          <a:lstStyle/>
          <a:p>
            <a:pPr lvl="0">
              <a:buClr>
                <a:prstClr val="white"/>
              </a:buClr>
            </a:pPr>
            <a:r>
              <a:rPr lang="ru-RU" sz="1800" dirty="0">
                <a:solidFill>
                  <a:prstClr val="white"/>
                </a:solidFill>
              </a:rPr>
              <a:t>Какие положительные стороны нереста и сохранения численности есть у </a:t>
            </a:r>
            <a:r>
              <a:rPr lang="ru-RU" sz="1800" dirty="0" err="1" smtClean="0">
                <a:solidFill>
                  <a:prstClr val="white"/>
                </a:solidFill>
              </a:rPr>
              <a:t>селенгинского</a:t>
            </a:r>
            <a:r>
              <a:rPr lang="ru-RU" sz="1800" dirty="0" smtClean="0">
                <a:solidFill>
                  <a:prstClr val="white"/>
                </a:solidFill>
              </a:rPr>
              <a:t> </a:t>
            </a:r>
            <a:r>
              <a:rPr lang="ru-RU" sz="1800" dirty="0">
                <a:solidFill>
                  <a:prstClr val="white"/>
                </a:solidFill>
              </a:rPr>
              <a:t>омуля</a:t>
            </a:r>
            <a:r>
              <a:rPr lang="ru-RU" sz="1800" dirty="0" smtClean="0">
                <a:solidFill>
                  <a:prstClr val="white"/>
                </a:solidFill>
              </a:rPr>
              <a:t>?</a:t>
            </a:r>
          </a:p>
          <a:p>
            <a:pPr lvl="0">
              <a:buClr>
                <a:prstClr val="white"/>
              </a:buClr>
            </a:pPr>
            <a:r>
              <a:rPr lang="ru-RU" sz="1800" dirty="0" smtClean="0">
                <a:solidFill>
                  <a:prstClr val="white"/>
                </a:solidFill>
              </a:rPr>
              <a:t>Это самая многочисленная популяция, летом распространяется по всему Байкалу</a:t>
            </a:r>
          </a:p>
          <a:p>
            <a:pPr lvl="0">
              <a:buClr>
                <a:prstClr val="white"/>
              </a:buClr>
            </a:pPr>
            <a:r>
              <a:rPr lang="ru-RU" sz="1800" dirty="0" smtClean="0">
                <a:solidFill>
                  <a:prstClr val="white"/>
                </a:solidFill>
              </a:rPr>
              <a:t>Заходит на нерест в самую крупную реку, впадающую в Байкал, Селенгу</a:t>
            </a:r>
          </a:p>
          <a:p>
            <a:pPr lvl="0">
              <a:buClr>
                <a:prstClr val="white"/>
              </a:buClr>
            </a:pPr>
            <a:endParaRPr lang="ru-RU" sz="1800" dirty="0" smtClean="0">
              <a:solidFill>
                <a:prstClr val="white"/>
              </a:solidFill>
            </a:endParaRPr>
          </a:p>
          <a:p>
            <a:pPr lvl="0">
              <a:buClr>
                <a:prstClr val="white"/>
              </a:buClr>
            </a:pPr>
            <a:r>
              <a:rPr lang="ru-RU" sz="1800" dirty="0" err="1" smtClean="0">
                <a:solidFill>
                  <a:prstClr val="white"/>
                </a:solidFill>
              </a:rPr>
              <a:t>Селенгинский</a:t>
            </a:r>
            <a:r>
              <a:rPr lang="ru-RU" sz="1800" dirty="0" smtClean="0">
                <a:solidFill>
                  <a:prstClr val="white"/>
                </a:solidFill>
              </a:rPr>
              <a:t> </a:t>
            </a:r>
            <a:r>
              <a:rPr lang="ru-RU" sz="1800" dirty="0">
                <a:solidFill>
                  <a:prstClr val="white"/>
                </a:solidFill>
              </a:rPr>
              <a:t>рыбоводный завод, </a:t>
            </a:r>
            <a:r>
              <a:rPr lang="ru-RU" sz="1800" dirty="0" err="1">
                <a:solidFill>
                  <a:prstClr val="white"/>
                </a:solidFill>
              </a:rPr>
              <a:t>Р.Бурятия</a:t>
            </a:r>
            <a:r>
              <a:rPr lang="ru-RU" sz="1800" dirty="0">
                <a:solidFill>
                  <a:prstClr val="white"/>
                </a:solidFill>
              </a:rPr>
              <a:t>, Прибайкальский р-он, с. Лиственничное 1980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45" y="2711301"/>
            <a:ext cx="6326528" cy="188196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0615" y="1935126"/>
            <a:ext cx="3472920" cy="345558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698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7984085"/>
              </p:ext>
            </p:extLst>
          </p:nvPr>
        </p:nvGraphicFramePr>
        <p:xfrm>
          <a:off x="819223" y="1036675"/>
          <a:ext cx="10699566" cy="5236537"/>
        </p:xfrm>
        <a:graphic>
          <a:graphicData uri="http://schemas.openxmlformats.org/drawingml/2006/table">
            <a:tbl>
              <a:tblPr firstRow="1" firstCol="1" bandRow="1"/>
              <a:tblGrid>
                <a:gridCol w="5349211"/>
                <a:gridCol w="5350355"/>
              </a:tblGrid>
              <a:tr h="7000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и месторасположение, год ввода в эксплуатацию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Основание для строительства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06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Большереченский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рыбоводный завод, Р. Бурятия, </a:t>
                      </a:r>
                      <a:r>
                        <a:rPr lang="ru-RU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Кабанский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р-он, с. Большая речка 1933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Восстановление и поддержание на оптима -льном уровне численности посольской популяции байкальского омуля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06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Селенгинский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рыбоводный завод, </a:t>
                      </a:r>
                      <a:r>
                        <a:rPr lang="ru-RU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Р.Бурятия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Прибайкальский р-он, с. Лиственничное 1980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Компенсация негативного воздействия улан-удэнского пром.узла на селенгинскую популяцию байкальского омуля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1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Баргузинский рыбоводный завод, Р. Бурятия, Баргузинский р-он, п. Юбилейный 1980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Восстановление и поддержание на оптимальном уровне </a:t>
                      </a:r>
                      <a:r>
                        <a:rPr lang="ru-RU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баргузинской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популяции байкальского омуля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9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Бурдугузский рыбоводный завод, Иркутская область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9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Бельский рыбоводный завод, Иркутская область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00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Белореченский рыбоводный завод, Иркутская область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051545" y="209491"/>
            <a:ext cx="5507665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Рыбоводные организации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26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9927" y="186069"/>
            <a:ext cx="5901068" cy="1068573"/>
          </a:xfrm>
        </p:spPr>
        <p:txBody>
          <a:bodyPr>
            <a:normAutofit fontScale="90000"/>
          </a:bodyPr>
          <a:lstStyle/>
          <a:p>
            <a:pPr lvl="0"/>
            <a:r>
              <a:rPr lang="ru-RU" sz="1800" dirty="0">
                <a:solidFill>
                  <a:prstClr val="white"/>
                </a:solidFill>
              </a:rPr>
              <a:t>Какие общие положительные стороны нереста и сохранения численности есть у посольского </a:t>
            </a:r>
            <a:r>
              <a:rPr lang="ru-RU" sz="1800" dirty="0" smtClean="0">
                <a:solidFill>
                  <a:prstClr val="white"/>
                </a:solidFill>
              </a:rPr>
              <a:t> и </a:t>
            </a:r>
            <a:r>
              <a:rPr lang="ru-RU" sz="1800" dirty="0" err="1" smtClean="0">
                <a:solidFill>
                  <a:prstClr val="white"/>
                </a:solidFill>
              </a:rPr>
              <a:t>селенгинского</a:t>
            </a:r>
            <a:r>
              <a:rPr lang="ru-RU" sz="1800" dirty="0" smtClean="0">
                <a:solidFill>
                  <a:prstClr val="white"/>
                </a:solidFill>
              </a:rPr>
              <a:t> омуля</a:t>
            </a:r>
            <a:r>
              <a:rPr lang="ru-RU" sz="1800" dirty="0">
                <a:solidFill>
                  <a:prstClr val="white"/>
                </a:solidFill>
              </a:rPr>
              <a:t>?</a:t>
            </a:r>
            <a:br>
              <a:rPr lang="ru-RU" sz="1800" dirty="0">
                <a:solidFill>
                  <a:prstClr val="white"/>
                </a:solidFill>
              </a:rPr>
            </a:br>
            <a:endParaRPr lang="ru-RU" sz="1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342" y="1839433"/>
            <a:ext cx="5904868" cy="330672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7813" y="1254642"/>
            <a:ext cx="5323181" cy="5326911"/>
          </a:xfrm>
        </p:spPr>
        <p:txBody>
          <a:bodyPr>
            <a:normAutofit fontScale="925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Государственные меры: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с 1 октября 2017 года введен запрет на промышленный и любительский вылов омуля на озере Байкал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Изменения в </a:t>
            </a:r>
            <a:r>
              <a:rPr lang="ru-RU" sz="2000" dirty="0" smtClean="0">
                <a:solidFill>
                  <a:schemeClr val="tx1"/>
                </a:solidFill>
              </a:rPr>
              <a:t>правилах </a:t>
            </a:r>
            <a:r>
              <a:rPr lang="ru-RU" sz="2000" dirty="0">
                <a:solidFill>
                  <a:schemeClr val="tx1"/>
                </a:solidFill>
              </a:rPr>
              <a:t>рыболовства для Байкальского </a:t>
            </a:r>
            <a:r>
              <a:rPr lang="ru-RU" sz="2000" dirty="0" err="1">
                <a:solidFill>
                  <a:schemeClr val="tx1"/>
                </a:solidFill>
              </a:rPr>
              <a:t>рыбохозяйственного</a:t>
            </a:r>
            <a:r>
              <a:rPr lang="ru-RU" sz="2000" dirty="0">
                <a:solidFill>
                  <a:schemeClr val="tx1"/>
                </a:solidFill>
              </a:rPr>
              <a:t> бассейна внесены для предотвращения исчезновения популяции байкальского эндемика. 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За </a:t>
            </a:r>
            <a:r>
              <a:rPr lang="ru-RU" sz="2000" dirty="0">
                <a:solidFill>
                  <a:schemeClr val="tx1"/>
                </a:solidFill>
              </a:rPr>
              <a:t>продажу байкальского омуля граждане могут быть привлечены к уголовной ответственности. Если же продажа рыбы осуществляется организованной преступной группировкой, то нарушителям грозит от 2 до 5 лет лишения свободы.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11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8008" y="2525331"/>
            <a:ext cx="3657600" cy="1387549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ИНСТИНКТ</a:t>
            </a:r>
            <a:endParaRPr lang="ru-RU" sz="4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009" y="267849"/>
            <a:ext cx="3529918" cy="264403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32698" y="510362"/>
            <a:ext cx="5305646" cy="5890437"/>
          </a:xfrm>
        </p:spPr>
        <p:txBody>
          <a:bodyPr/>
          <a:lstStyle/>
          <a:p>
            <a:pPr algn="ctr"/>
            <a:r>
              <a:rPr lang="ru-RU" sz="2400" b="1" cap="all" dirty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Байкальский «рыбный спецназ» </a:t>
            </a:r>
            <a:endParaRPr lang="ru-RU" sz="2400" b="1" cap="all" dirty="0" smtClean="0">
              <a:ln w="3175" cmpd="sng">
                <a:noFill/>
              </a:ln>
              <a:solidFill>
                <a:prstClr val="white"/>
              </a:solidFill>
              <a:ea typeface="+mj-ea"/>
              <a:cs typeface="+mj-cs"/>
            </a:endParaRPr>
          </a:p>
          <a:p>
            <a:pPr lvl="0">
              <a:buClr>
                <a:prstClr val="white"/>
              </a:buClr>
            </a:pPr>
            <a:r>
              <a:rPr lang="ru-RU" sz="1800" dirty="0" smtClean="0">
                <a:solidFill>
                  <a:prstClr val="white"/>
                </a:solidFill>
              </a:rPr>
              <a:t>Созданы </a:t>
            </a:r>
            <a:r>
              <a:rPr lang="ru-RU" sz="1800" dirty="0">
                <a:solidFill>
                  <a:prstClr val="white"/>
                </a:solidFill>
              </a:rPr>
              <a:t>две группы «</a:t>
            </a:r>
            <a:r>
              <a:rPr lang="ru-RU" sz="1800" dirty="0" err="1">
                <a:solidFill>
                  <a:prstClr val="white"/>
                </a:solidFill>
              </a:rPr>
              <a:t>Сарма</a:t>
            </a:r>
            <a:r>
              <a:rPr lang="ru-RU" sz="1800" dirty="0">
                <a:solidFill>
                  <a:prstClr val="white"/>
                </a:solidFill>
              </a:rPr>
              <a:t>» и «Пиранья», оперативные группы </a:t>
            </a:r>
            <a:r>
              <a:rPr lang="ru-RU" sz="1800" dirty="0" err="1">
                <a:solidFill>
                  <a:prstClr val="white"/>
                </a:solidFill>
              </a:rPr>
              <a:t>Росрыболовства</a:t>
            </a:r>
            <a:r>
              <a:rPr lang="ru-RU" sz="1800" dirty="0">
                <a:solidFill>
                  <a:prstClr val="white"/>
                </a:solidFill>
              </a:rPr>
              <a:t> для борьбы с браконьерством</a:t>
            </a:r>
          </a:p>
          <a:p>
            <a:pPr lvl="0">
              <a:buClr>
                <a:prstClr val="white"/>
              </a:buClr>
            </a:pPr>
            <a:r>
              <a:rPr lang="ru-RU" sz="1800" dirty="0">
                <a:solidFill>
                  <a:prstClr val="white"/>
                </a:solidFill>
              </a:rPr>
              <a:t>группа  оснащена </a:t>
            </a:r>
            <a:r>
              <a:rPr lang="ru-RU" sz="1800" dirty="0" err="1">
                <a:solidFill>
                  <a:prstClr val="white"/>
                </a:solidFill>
              </a:rPr>
              <a:t>дронами</a:t>
            </a:r>
            <a:r>
              <a:rPr lang="ru-RU" sz="1800" dirty="0">
                <a:solidFill>
                  <a:prstClr val="white"/>
                </a:solidFill>
              </a:rPr>
              <a:t>, </a:t>
            </a:r>
            <a:r>
              <a:rPr lang="ru-RU" sz="1800" dirty="0" err="1">
                <a:solidFill>
                  <a:prstClr val="white"/>
                </a:solidFill>
              </a:rPr>
              <a:t>тепловизорами</a:t>
            </a:r>
            <a:r>
              <a:rPr lang="ru-RU" sz="1800" dirty="0">
                <a:solidFill>
                  <a:prstClr val="white"/>
                </a:solidFill>
              </a:rPr>
              <a:t>, приборами ночного видения и служебным оружием, катерами с мощными моторами, автомобилями</a:t>
            </a:r>
          </a:p>
          <a:p>
            <a:pPr lvl="0">
              <a:buClr>
                <a:prstClr val="white"/>
              </a:buClr>
            </a:pPr>
            <a:r>
              <a:rPr lang="ru-RU" sz="1800" dirty="0">
                <a:solidFill>
                  <a:prstClr val="white"/>
                </a:solidFill>
              </a:rPr>
              <a:t>В Бурятии на нерестовый период, с 15 августа до 15 ноября, на три месяца байкальский омуль взят под усиленную охрану.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768" y="4221126"/>
            <a:ext cx="3462015" cy="23248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4930" y="4450887"/>
            <a:ext cx="4141223" cy="232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3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5012" y="191386"/>
            <a:ext cx="4844718" cy="1866014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prstClr val="white"/>
                </a:solidFill>
              </a:rPr>
              <a:t>Каковы отрицательные стороны </a:t>
            </a:r>
            <a:r>
              <a:rPr lang="ru-RU" sz="1600" b="1" dirty="0">
                <a:solidFill>
                  <a:prstClr val="white"/>
                </a:solidFill>
              </a:rPr>
              <a:t>нереста и </a:t>
            </a:r>
            <a:r>
              <a:rPr lang="ru-RU" sz="1600" b="1" dirty="0" smtClean="0">
                <a:solidFill>
                  <a:prstClr val="white"/>
                </a:solidFill>
              </a:rPr>
              <a:t>жизни омуля, которые угнетают  и сокращают численность  посольской  </a:t>
            </a:r>
            <a:r>
              <a:rPr lang="ru-RU" sz="1600" b="1" dirty="0">
                <a:solidFill>
                  <a:prstClr val="white"/>
                </a:solidFill>
              </a:rPr>
              <a:t>и </a:t>
            </a:r>
            <a:r>
              <a:rPr lang="ru-RU" sz="1600" b="1" dirty="0" err="1" smtClean="0">
                <a:solidFill>
                  <a:prstClr val="white"/>
                </a:solidFill>
              </a:rPr>
              <a:t>селенгинской</a:t>
            </a:r>
            <a:r>
              <a:rPr lang="ru-RU" sz="1600" b="1" dirty="0" smtClean="0">
                <a:solidFill>
                  <a:prstClr val="white"/>
                </a:solidFill>
              </a:rPr>
              <a:t> популяции?</a:t>
            </a:r>
            <a:r>
              <a:rPr lang="ru-RU" sz="1600" b="1" dirty="0">
                <a:solidFill>
                  <a:prstClr val="white"/>
                </a:solidFill>
              </a:rPr>
              <a:t/>
            </a:r>
            <a:br>
              <a:rPr lang="ru-RU" sz="1600" b="1" dirty="0">
                <a:solidFill>
                  <a:prstClr val="white"/>
                </a:solidFill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Браконьерство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Загрязненность реки Селенга и других рек, в которых нерестятся рыбы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Большой поток туристов, загрязняющих сам Байкал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Судоходство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Промышленные стоки, особенно возле города Улан-Удэ, плохие очистные сооружения</a:t>
            </a:r>
          </a:p>
          <a:p>
            <a:r>
              <a:rPr lang="ru-RU" dirty="0" err="1" smtClean="0">
                <a:solidFill>
                  <a:srgbClr val="C00000"/>
                </a:solidFill>
              </a:rPr>
              <a:t>Селенгинский</a:t>
            </a:r>
            <a:r>
              <a:rPr lang="ru-RU" dirty="0" smtClean="0">
                <a:solidFill>
                  <a:srgbClr val="C00000"/>
                </a:solidFill>
              </a:rPr>
              <a:t> и Байкальский ЦБК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Понижение уровня Байкала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4844718" cy="44036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3018" y="1743074"/>
            <a:ext cx="5889829" cy="21590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2988" y="4281266"/>
            <a:ext cx="3076742" cy="204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7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5012" y="242888"/>
            <a:ext cx="3657600" cy="75723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Байкал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79287" y="1157288"/>
            <a:ext cx="5593563" cy="5314949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800" b="1" dirty="0" smtClean="0"/>
              <a:t>На территории каких региональных единиц лежит Байкал?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800" b="1" dirty="0" smtClean="0"/>
              <a:t>Иркутская область, Бурятия.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800" b="1" dirty="0" smtClean="0"/>
              <a:t>Озеро Байкал- самое…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800" b="1" dirty="0" smtClean="0"/>
              <a:t>Глубокое в мире, до 1600 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800" b="1" dirty="0" smtClean="0"/>
              <a:t>Озеро Байкал имеет самый 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800" b="1" dirty="0" smtClean="0"/>
              <a:t>Большой объем пресной воды, 23 т </a:t>
            </a:r>
            <a:r>
              <a:rPr lang="ru-RU" altLang="ru-RU" sz="1800" b="1" dirty="0" err="1" smtClean="0"/>
              <a:t>куб.м</a:t>
            </a:r>
            <a:r>
              <a:rPr lang="ru-RU" altLang="ru-RU" sz="1800" b="1" dirty="0" smtClean="0"/>
              <a:t>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800" b="1" dirty="0" smtClean="0"/>
              <a:t>Озеро Байкал самое…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800" b="1" dirty="0" smtClean="0"/>
              <a:t>Древнее в мире, более 25 млн лет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800" b="1" dirty="0" smtClean="0"/>
              <a:t>Озеро Байкал- это зарождающийся….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sz="1800" b="1" dirty="0"/>
              <a:t>Океан (Многие ученые считают Байкал зарождающимся океаном. Это подтверждается тем, что его берега расходятся со скоростью до 2 см в год и постоянно увеличивается глубина. </a:t>
            </a:r>
            <a:r>
              <a:rPr lang="ru-RU" altLang="ru-RU" sz="1800" b="1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sz="18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dirty="0" smtClean="0"/>
          </a:p>
          <a:p>
            <a:endParaRPr lang="ru-RU" alt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048" y="1588571"/>
            <a:ext cx="5242016" cy="355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69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Посольская популяция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 57 млн особей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Доживут 5,7 млн</a:t>
            </a:r>
          </a:p>
          <a:p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08133" y="85060"/>
            <a:ext cx="5356053" cy="4216007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chemeClr val="tx1"/>
                </a:solidFill>
              </a:rPr>
              <a:t>Селенгинская</a:t>
            </a:r>
            <a:r>
              <a:rPr lang="ru-RU" sz="3200" dirty="0" smtClean="0">
                <a:solidFill>
                  <a:schemeClr val="tx1"/>
                </a:solidFill>
              </a:rPr>
              <a:t> популяция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100 млн особей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Доживут 10 млн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3038" y="3794540"/>
            <a:ext cx="4123188" cy="274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0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2315" y="4547915"/>
            <a:ext cx="8534400" cy="1507067"/>
          </a:xfrm>
        </p:spPr>
        <p:txBody>
          <a:bodyPr/>
          <a:lstStyle/>
          <a:p>
            <a:r>
              <a:rPr lang="ru-RU" dirty="0" smtClean="0"/>
              <a:t>Протопоп Аввакум о </a:t>
            </a:r>
            <a:r>
              <a:rPr lang="ru-RU" dirty="0" err="1" smtClean="0"/>
              <a:t>байкале</a:t>
            </a:r>
            <a:r>
              <a:rPr lang="ru-RU" dirty="0" smtClean="0"/>
              <a:t>, 1652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1" y="0"/>
            <a:ext cx="5507566" cy="497205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«…птиц зело много – гусей, лебедей, по морю яко снег плавают; рыба в нем: осетры и таймени, стерляди и омули. И сиги и прочих родов много; вода пресная, и нерпы  </a:t>
            </a:r>
            <a:r>
              <a:rPr lang="ru-RU" dirty="0" err="1">
                <a:solidFill>
                  <a:schemeClr val="tx1"/>
                </a:solidFill>
              </a:rPr>
              <a:t>великия</a:t>
            </a:r>
            <a:r>
              <a:rPr lang="ru-RU" dirty="0">
                <a:solidFill>
                  <a:schemeClr val="tx1"/>
                </a:solidFill>
              </a:rPr>
              <a:t> в нем, в океане море большом. Живучи на Мезени, таких не видал; а рыбы зело густо в нем, осетры и таймени жирны гораздо, нельзя жарить на сковороде, жир все будет.»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685" y="2448535"/>
            <a:ext cx="2501408" cy="1919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9263" y="1152212"/>
            <a:ext cx="2618559" cy="18625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7962" y="4186151"/>
            <a:ext cx="2589860" cy="1935087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41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Байкал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228601" y="128588"/>
            <a:ext cx="5393266" cy="4672012"/>
          </a:xfrm>
        </p:spPr>
        <p:txBody>
          <a:bodyPr>
            <a:normAutofit/>
          </a:bodyPr>
          <a:lstStyle/>
          <a:p>
            <a:r>
              <a:rPr lang="ru-RU" dirty="0"/>
              <a:t>Вода озера отличается своей прозрачностью (можно увидеть камень лежащий на глубине 40 м), мягкостью, чистотой, высокой насыщенностью кислородом (до 70 % насыщения), слабой минерализацией (96,4 мг/л). Во многих других озерах минерализация воды доходит до 400  и более мили граммов на литр. 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314951" y="0"/>
            <a:ext cx="5427662" cy="4301065"/>
          </a:xfrm>
        </p:spPr>
        <p:txBody>
          <a:bodyPr>
            <a:normAutofit/>
          </a:bodyPr>
          <a:lstStyle/>
          <a:p>
            <a:r>
              <a:rPr lang="ru-RU" dirty="0"/>
              <a:t>Чистотой воды он обязан жизнедеятельности его уникального животного и растительного мира. В Байкале обитает около 2635 видов животных и растений, 2/3 из которых эндемичны и нигде в мире не встречаются. Байкал уникален и  по своим природно-климатическим условиям. Здесь в году бывает больше солнечных дней, чем на юге нашей страны</a:t>
            </a:r>
          </a:p>
        </p:txBody>
      </p:sp>
    </p:spTree>
    <p:extLst>
      <p:ext uri="{BB962C8B-B14F-4D97-AF65-F5344CB8AC3E}">
        <p14:creationId xmlns:p14="http://schemas.microsoft.com/office/powerpoint/2010/main" val="255921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393356" y="738963"/>
            <a:ext cx="3657600" cy="137160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Омуль</a:t>
            </a:r>
            <a:endParaRPr lang="ru-RU" sz="6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971" y="907943"/>
            <a:ext cx="6437939" cy="4557192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4297327"/>
          </a:xfrm>
        </p:spPr>
        <p:txBody>
          <a:bodyPr/>
          <a:lstStyle/>
          <a:p>
            <a:r>
              <a:rPr lang="ru-RU" sz="2400" dirty="0"/>
              <a:t>Один из самых знаменитых эндемиков </a:t>
            </a:r>
            <a:r>
              <a:rPr lang="ru-RU" sz="2400" dirty="0" smtClean="0"/>
              <a:t>Байкала </a:t>
            </a:r>
          </a:p>
          <a:p>
            <a:endParaRPr lang="ru-RU" sz="2400" dirty="0"/>
          </a:p>
          <a:p>
            <a:endParaRPr lang="ru-RU" sz="2400" dirty="0" smtClean="0"/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Трудный путь?</a:t>
            </a:r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628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5012" y="244550"/>
            <a:ext cx="3657600" cy="119084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/>
              <a:t>омуль</a:t>
            </a:r>
            <a:endParaRPr lang="ru-RU" sz="4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45349" y="1626781"/>
            <a:ext cx="4859079" cy="4774019"/>
          </a:xfrm>
        </p:spPr>
        <p:txBody>
          <a:bodyPr>
            <a:normAutofit/>
          </a:bodyPr>
          <a:lstStyle/>
          <a:p>
            <a:r>
              <a:rPr lang="ru-RU" sz="1700" b="1" dirty="0" err="1">
                <a:solidFill>
                  <a:schemeClr val="tx1"/>
                </a:solidFill>
              </a:rPr>
              <a:t>Байка́льский</a:t>
            </a:r>
            <a:r>
              <a:rPr lang="ru-RU" sz="1700" b="1" dirty="0">
                <a:solidFill>
                  <a:schemeClr val="tx1"/>
                </a:solidFill>
              </a:rPr>
              <a:t> </a:t>
            </a:r>
            <a:r>
              <a:rPr lang="ru-RU" sz="1700" b="1" dirty="0" err="1" smtClean="0">
                <a:solidFill>
                  <a:schemeClr val="tx1"/>
                </a:solidFill>
              </a:rPr>
              <a:t>о́муль</a:t>
            </a:r>
            <a:r>
              <a:rPr lang="ru-RU" sz="1700" b="1" dirty="0" smtClean="0">
                <a:solidFill>
                  <a:schemeClr val="tx1"/>
                </a:solidFill>
              </a:rPr>
              <a:t> </a:t>
            </a:r>
            <a:r>
              <a:rPr lang="ru-RU" sz="1700" b="1" dirty="0">
                <a:solidFill>
                  <a:schemeClr val="tx1"/>
                </a:solidFill>
              </a:rPr>
              <a:t>(лат. </a:t>
            </a:r>
            <a:r>
              <a:rPr lang="en-US" sz="1700" b="1" dirty="0" err="1">
                <a:solidFill>
                  <a:schemeClr val="tx1"/>
                </a:solidFill>
              </a:rPr>
              <a:t>Coregonus</a:t>
            </a:r>
            <a:r>
              <a:rPr lang="en-US" sz="1700" b="1" dirty="0">
                <a:solidFill>
                  <a:schemeClr val="tx1"/>
                </a:solidFill>
              </a:rPr>
              <a:t> </a:t>
            </a:r>
            <a:r>
              <a:rPr lang="en-US" sz="1700" b="1" dirty="0" err="1">
                <a:solidFill>
                  <a:schemeClr val="tx1"/>
                </a:solidFill>
              </a:rPr>
              <a:t>migratorius</a:t>
            </a:r>
            <a:r>
              <a:rPr lang="en-US" sz="1700" b="1" dirty="0">
                <a:solidFill>
                  <a:schemeClr val="tx1"/>
                </a:solidFill>
              </a:rPr>
              <a:t>) — </a:t>
            </a:r>
            <a:r>
              <a:rPr lang="ru-RU" sz="1700" b="1" dirty="0">
                <a:solidFill>
                  <a:schemeClr val="tx1"/>
                </a:solidFill>
              </a:rPr>
              <a:t>рыба рода сигов семейства лососёвых, эндемик озера Байкал</a:t>
            </a:r>
            <a:r>
              <a:rPr lang="ru-RU" dirty="0">
                <a:solidFill>
                  <a:schemeClr val="tx1"/>
                </a:solidFill>
              </a:rPr>
              <a:t>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1800" b="1" dirty="0" smtClean="0"/>
              <a:t>Какие популяции байкальского омуля вы знаете?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Существует четыре популяции байкальского омуля: северобайкальская, </a:t>
            </a:r>
            <a:r>
              <a:rPr lang="ru-RU" sz="1800" b="1" dirty="0" err="1">
                <a:solidFill>
                  <a:schemeClr val="tx1"/>
                </a:solidFill>
              </a:rPr>
              <a:t>селенгинская</a:t>
            </a:r>
            <a:r>
              <a:rPr lang="ru-RU" sz="1800" b="1" dirty="0">
                <a:solidFill>
                  <a:schemeClr val="tx1"/>
                </a:solidFill>
              </a:rPr>
              <a:t>, посольская и </a:t>
            </a:r>
            <a:r>
              <a:rPr lang="ru-RU" sz="1800" b="1" dirty="0" err="1">
                <a:solidFill>
                  <a:schemeClr val="tx1"/>
                </a:solidFill>
              </a:rPr>
              <a:t>чивыркуйская</a:t>
            </a:r>
            <a:r>
              <a:rPr lang="ru-RU" sz="1800" b="1" dirty="0">
                <a:solidFill>
                  <a:schemeClr val="tx1"/>
                </a:solidFill>
              </a:rPr>
              <a:t>. Иногда выделяют еще </a:t>
            </a:r>
            <a:r>
              <a:rPr lang="ru-RU" sz="1800" b="1" dirty="0" err="1">
                <a:solidFill>
                  <a:schemeClr val="tx1"/>
                </a:solidFill>
              </a:rPr>
              <a:t>баргузинскую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В Байкале самые крупные омули достигают в длину до  50 см и весят до 5 кг.  Живут омули до 24-25 лет.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9523" y="2434856"/>
            <a:ext cx="3865920" cy="3197195"/>
          </a:xfrm>
        </p:spPr>
      </p:pic>
    </p:spTree>
    <p:extLst>
      <p:ext uri="{BB962C8B-B14F-4D97-AF65-F5344CB8AC3E}">
        <p14:creationId xmlns:p14="http://schemas.microsoft.com/office/powerpoint/2010/main" val="304573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4595" y="116958"/>
            <a:ext cx="5613991" cy="83997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Нерест омуля</a:t>
            </a:r>
            <a:endParaRPr lang="ru-RU" sz="48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09202" y="1031358"/>
            <a:ext cx="5982797" cy="5592726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tx1"/>
                </a:solidFill>
              </a:rPr>
              <a:t>Нерест – откладывание икры рыбой.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tx1"/>
                </a:solidFill>
              </a:rPr>
              <a:t>Обычно нерест происходит далеко от мест обитания.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tx1"/>
                </a:solidFill>
              </a:rPr>
              <a:t>Омуль из Байкала заходит в речки,  идет против течения.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tx1"/>
                </a:solidFill>
              </a:rPr>
              <a:t>Обычно он откладывает  икру на песчаном дне реки, где чистая вода и постоянное течение.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tx1"/>
                </a:solidFill>
              </a:rPr>
              <a:t> Во  время нереста в реки поднимается около 4-8 млн. рыб. Они откладывают около 25-30 млрд. икринок. Из икры вылупляются личинки. Из 10 тысяч икринок  развиваются и выживают только 5-7 рыб, и они возвращаются  в Байкал, остальные погибают из-за загрязненности рек, браконьерства.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2" y="1285717"/>
            <a:ext cx="4590216" cy="3243753"/>
          </a:xfrm>
          <a:prstGeom prst="rect">
            <a:avLst/>
          </a:prstGeom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684212" y="1690576"/>
            <a:ext cx="4929779" cy="430382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717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93168" y="123824"/>
            <a:ext cx="5436819" cy="71614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Нерест омуля</a:t>
            </a:r>
            <a:endParaRPr lang="ru-RU" sz="4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28" y="-48364"/>
            <a:ext cx="5380073" cy="690398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00713" y="839972"/>
            <a:ext cx="6172199" cy="5794744"/>
          </a:xfrm>
        </p:spPr>
        <p:txBody>
          <a:bodyPr/>
          <a:lstStyle/>
          <a:p>
            <a:r>
              <a:rPr lang="ru-RU" sz="2000" b="1" dirty="0" err="1" smtClean="0">
                <a:solidFill>
                  <a:srgbClr val="FF0000"/>
                </a:solidFill>
              </a:rPr>
              <a:t>Селенгинская</a:t>
            </a:r>
            <a:r>
              <a:rPr lang="ru-RU" sz="2000" b="1" dirty="0" smtClean="0">
                <a:solidFill>
                  <a:srgbClr val="FF0000"/>
                </a:solidFill>
              </a:rPr>
              <a:t> популяция.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Обитает </a:t>
            </a:r>
            <a:r>
              <a:rPr lang="ru-RU" dirty="0">
                <a:solidFill>
                  <a:schemeClr val="tx1"/>
                </a:solidFill>
              </a:rPr>
              <a:t>в толще воды и на ее </a:t>
            </a:r>
            <a:r>
              <a:rPr lang="ru-RU" dirty="0" smtClean="0">
                <a:solidFill>
                  <a:schemeClr val="tx1"/>
                </a:solidFill>
              </a:rPr>
              <a:t>поверхности. Омуль </a:t>
            </a:r>
            <a:r>
              <a:rPr lang="ru-RU" dirty="0">
                <a:solidFill>
                  <a:schemeClr val="tx1"/>
                </a:solidFill>
              </a:rPr>
              <a:t>относится к осенне-нерестующим рыбам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Для </a:t>
            </a:r>
            <a:r>
              <a:rPr lang="ru-RU" dirty="0">
                <a:solidFill>
                  <a:schemeClr val="tx1"/>
                </a:solidFill>
              </a:rPr>
              <a:t>размножения заходит двумя косяками – в сентябре и октябре.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самом крупном притоке Байкала – р. Селенге нерестится </a:t>
            </a:r>
            <a:r>
              <a:rPr lang="ru-RU" dirty="0" err="1" smtClean="0">
                <a:solidFill>
                  <a:schemeClr val="tx1"/>
                </a:solidFill>
              </a:rPr>
              <a:t>селенгинский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омуль. Во время нереста он поднимается вверх по реке до 1600 </a:t>
            </a:r>
            <a:r>
              <a:rPr lang="ru-RU" dirty="0" smtClean="0">
                <a:solidFill>
                  <a:schemeClr val="tx1"/>
                </a:solidFill>
              </a:rPr>
              <a:t>км, вплоть до Монголии.</a:t>
            </a:r>
          </a:p>
          <a:p>
            <a:r>
              <a:rPr lang="ru-RU" dirty="0">
                <a:solidFill>
                  <a:schemeClr val="tx1"/>
                </a:solidFill>
              </a:rPr>
              <a:t>Длительность развития икринок 180–200 дней. Эмбриональное развитие омуля ускоряется при снижении температуры воды на начальных этапах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Выход и скат </a:t>
            </a:r>
            <a:r>
              <a:rPr lang="ru-RU" dirty="0" err="1">
                <a:solidFill>
                  <a:schemeClr val="tx1"/>
                </a:solidFill>
              </a:rPr>
              <a:t>предличинок</a:t>
            </a:r>
            <a:r>
              <a:rPr lang="ru-RU" dirty="0">
                <a:solidFill>
                  <a:schemeClr val="tx1"/>
                </a:solidFill>
              </a:rPr>
              <a:t> происходят в конце апреля – мае при температуре 4–5° С. Длина их 12–13 мм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</a:rPr>
              <a:t>Зимует омуль на глубинах 200–500 м. В течение весны и лета совершает кормовые миграции. </a:t>
            </a:r>
          </a:p>
        </p:txBody>
      </p:sp>
    </p:spTree>
    <p:extLst>
      <p:ext uri="{BB962C8B-B14F-4D97-AF65-F5344CB8AC3E}">
        <p14:creationId xmlns:p14="http://schemas.microsoft.com/office/powerpoint/2010/main" val="7342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2457" y="122275"/>
            <a:ext cx="5932966" cy="84528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prstClr val="white"/>
                </a:solidFill>
              </a:rPr>
              <a:t>Нерест омуля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5454502" cy="68580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56521" y="882503"/>
            <a:ext cx="6368902" cy="5741582"/>
          </a:xfrm>
        </p:spPr>
        <p:txBody>
          <a:bodyPr>
            <a:normAutofit lnSpcReduction="10000"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Посольская популяция </a:t>
            </a:r>
          </a:p>
          <a:p>
            <a:r>
              <a:rPr lang="ru-RU" sz="1800" dirty="0">
                <a:solidFill>
                  <a:schemeClr val="tx1"/>
                </a:solidFill>
              </a:rPr>
              <a:t>Эта раса омуля отличается особенно крупными размерами по сравнению с другими популяциями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обитает на сравнительно большой глубине в 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озере </a:t>
            </a:r>
            <a:r>
              <a:rPr lang="ru-RU" sz="1800" dirty="0">
                <a:solidFill>
                  <a:schemeClr val="tx1"/>
                </a:solidFill>
              </a:rPr>
              <a:t>Байкал и, в частности, в Малом </a:t>
            </a:r>
            <a:r>
              <a:rPr lang="ru-RU" sz="1800" dirty="0" smtClean="0">
                <a:solidFill>
                  <a:schemeClr val="tx1"/>
                </a:solidFill>
              </a:rPr>
              <a:t>море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выходит </a:t>
            </a:r>
            <a:r>
              <a:rPr lang="ru-RU" sz="1800" dirty="0">
                <a:solidFill>
                  <a:schemeClr val="tx1"/>
                </a:solidFill>
              </a:rPr>
              <a:t>на нерест в конце лета - начале осени, а основным местом нереста является ряд рек Посольского сора, отсюда и происходит название расы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Отметав икру, рыбы возвращаются к местам откорма, т.е., в Байкал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Однако главной особенностью посольской популяции омуля является то, что это единственный вид «сибирского сокровища», который разводится в неволе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На </a:t>
            </a:r>
            <a:r>
              <a:rPr lang="ru-RU" sz="1800" dirty="0" err="1">
                <a:solidFill>
                  <a:schemeClr val="tx1"/>
                </a:solidFill>
              </a:rPr>
              <a:t>Большереченском</a:t>
            </a:r>
            <a:r>
              <a:rPr lang="ru-RU" sz="1800" dirty="0">
                <a:solidFill>
                  <a:schemeClr val="tx1"/>
                </a:solidFill>
              </a:rPr>
              <a:t> рыбном заводе сегодня постоянно разводят и выпускают на волю молодь этой </a:t>
            </a:r>
            <a:r>
              <a:rPr lang="ru-RU" sz="1800" dirty="0" smtClean="0">
                <a:solidFill>
                  <a:schemeClr val="tx1"/>
                </a:solidFill>
              </a:rPr>
              <a:t>рыбы</a:t>
            </a:r>
          </a:p>
          <a:p>
            <a:endParaRPr lang="ru-RU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0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83572" y="328501"/>
            <a:ext cx="5273749" cy="13716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Задание командам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82316" y="1934017"/>
            <a:ext cx="5709684" cy="4796392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Проложить путь нереста для популяций омуля – </a:t>
            </a:r>
            <a:r>
              <a:rPr lang="ru-RU" sz="2000" dirty="0" err="1" smtClean="0">
                <a:solidFill>
                  <a:schemeClr val="tx1"/>
                </a:solidFill>
              </a:rPr>
              <a:t>селенгинского</a:t>
            </a:r>
            <a:r>
              <a:rPr lang="ru-RU" sz="2000" dirty="0" smtClean="0">
                <a:solidFill>
                  <a:schemeClr val="tx1"/>
                </a:solidFill>
              </a:rPr>
              <a:t> и посольского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Учитывать все риски , которые встречаются на пути миграции рыбы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Учитывать положительные события, которые влияют на количество рыбы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Подсчитать количество дошедшей рыбы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</a:rPr>
              <a:t>Подсчитать процент рыбы, которая вылупится и доживет до взрослого состояния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206" y="1266333"/>
            <a:ext cx="2993136" cy="4147533"/>
          </a:xfrm>
          <a:prstGeom prst="rect">
            <a:avLst/>
          </a:prstGeom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325" y="685800"/>
            <a:ext cx="4137375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680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0409" y="308344"/>
            <a:ext cx="5266844" cy="92503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Посольская популяция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83843" y="1371600"/>
            <a:ext cx="5713410" cy="5273749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Какие положительные стороны нереста и сохранения численности есть у посольского омуля?</a:t>
            </a:r>
          </a:p>
          <a:p>
            <a:r>
              <a:rPr lang="ru-RU" sz="1800" dirty="0">
                <a:solidFill>
                  <a:schemeClr val="tx1"/>
                </a:solidFill>
              </a:rPr>
              <a:t>На </a:t>
            </a:r>
            <a:r>
              <a:rPr lang="ru-RU" sz="1800" dirty="0" err="1">
                <a:solidFill>
                  <a:schemeClr val="tx1"/>
                </a:solidFill>
              </a:rPr>
              <a:t>Большереченском</a:t>
            </a:r>
            <a:r>
              <a:rPr lang="ru-RU" sz="1800" dirty="0">
                <a:solidFill>
                  <a:schemeClr val="tx1"/>
                </a:solidFill>
              </a:rPr>
              <a:t> рыбном заводе сегодня постоянно разводят и выпускают на волю молодь этой </a:t>
            </a:r>
            <a:r>
              <a:rPr lang="ru-RU" sz="1800" dirty="0" smtClean="0">
                <a:solidFill>
                  <a:schemeClr val="tx1"/>
                </a:solidFill>
              </a:rPr>
              <a:t>рыбы.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В 2018г. икры </a:t>
            </a:r>
            <a:r>
              <a:rPr lang="ru-RU" sz="1800" dirty="0">
                <a:solidFill>
                  <a:schemeClr val="tx1"/>
                </a:solidFill>
              </a:rPr>
              <a:t>данного вида омуля собрали более 80 миллионов икринок, хотя в прошлом году было собрано всего 55 – 58 миллионов </a:t>
            </a:r>
            <a:r>
              <a:rPr lang="ru-RU" sz="1800" dirty="0" smtClean="0">
                <a:solidFill>
                  <a:schemeClr val="tx1"/>
                </a:solidFill>
              </a:rPr>
              <a:t>икринок</a:t>
            </a:r>
          </a:p>
          <a:p>
            <a:r>
              <a:rPr lang="ru-RU" sz="1800" dirty="0">
                <a:solidFill>
                  <a:schemeClr val="tx1"/>
                </a:solidFill>
              </a:rPr>
              <a:t>Это придонно-глубоководный омуль, летом опускается до глубины 350 м, поэтому летом его выловить нереально, что способствует сохранению численности</a:t>
            </a:r>
          </a:p>
          <a:p>
            <a:endParaRPr lang="ru-RU" sz="1800" dirty="0">
              <a:solidFill>
                <a:schemeClr val="tx1"/>
              </a:solidFill>
            </a:endParaRPr>
          </a:p>
          <a:p>
            <a:endParaRPr lang="ru-RU" sz="1800" dirty="0" smtClean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0667" y="111663"/>
            <a:ext cx="2473841" cy="40199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12" y="1882890"/>
            <a:ext cx="3939360" cy="2954520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84213" y="685800"/>
            <a:ext cx="5408244" cy="458794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854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2278</TotalTime>
  <Words>1207</Words>
  <Application>Microsoft Office PowerPoint</Application>
  <PresentationFormat>Произвольный</PresentationFormat>
  <Paragraphs>115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Сектор</vt:lpstr>
      <vt:lpstr>Трудный путь</vt:lpstr>
      <vt:lpstr>                            Байкал </vt:lpstr>
      <vt:lpstr>Омуль</vt:lpstr>
      <vt:lpstr>омуль</vt:lpstr>
      <vt:lpstr>Нерест омуля</vt:lpstr>
      <vt:lpstr>Нерест омуля</vt:lpstr>
      <vt:lpstr>Нерест омуля</vt:lpstr>
      <vt:lpstr>Задание командам</vt:lpstr>
      <vt:lpstr>Посольская популяция </vt:lpstr>
      <vt:lpstr>Селенгинская популяция</vt:lpstr>
      <vt:lpstr>Презентация PowerPoint</vt:lpstr>
      <vt:lpstr>Какие общие положительные стороны нереста и сохранения численности есть у посольского  и селенгинского омуля? </vt:lpstr>
      <vt:lpstr>ИНСТИНКТ</vt:lpstr>
      <vt:lpstr>Каковы отрицательные стороны нереста и жизни омуля, которые угнетают  и сокращают численность  посольской  и селенгинской популяции? </vt:lpstr>
      <vt:lpstr>Байкал</vt:lpstr>
      <vt:lpstr>Презентация PowerPoint</vt:lpstr>
      <vt:lpstr>Протопоп Аввакум о байкале, 1652 год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Трудный путь</dc:title>
  <dc:creator>Пользователь Windows</dc:creator>
  <cp:lastModifiedBy>Cub0424</cp:lastModifiedBy>
  <cp:revision>71</cp:revision>
  <dcterms:created xsi:type="dcterms:W3CDTF">2018-11-22T01:46:27Z</dcterms:created>
  <dcterms:modified xsi:type="dcterms:W3CDTF">2023-08-18T13:38:39Z</dcterms:modified>
</cp:coreProperties>
</file>