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0" r:id="rId13"/>
    <p:sldId id="271" r:id="rId14"/>
    <p:sldId id="272" r:id="rId15"/>
    <p:sldId id="273" r:id="rId16"/>
    <p:sldId id="277" r:id="rId17"/>
    <p:sldId id="278" r:id="rId18"/>
    <p:sldId id="279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55" autoAdjust="0"/>
    <p:restoredTop sz="94660"/>
  </p:normalViewPr>
  <p:slideViewPr>
    <p:cSldViewPr snapToGrid="0">
      <p:cViewPr varScale="1">
        <p:scale>
          <a:sx n="43" d="100"/>
          <a:sy n="43" d="100"/>
        </p:scale>
        <p:origin x="54" y="6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2/15/2023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2/15/2023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2/15/2023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2/15/2023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2/15/2023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2/15/2023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2/15/2023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76424" y="289932"/>
            <a:ext cx="8791575" cy="3220031"/>
          </a:xfrm>
        </p:spPr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Раннее </a:t>
            </a: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выявление и профилактика</a:t>
            </a:r>
            <a:r>
              <a:rPr lang="ru-RU" sz="36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жестокого обращения 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среди обучающихся </a:t>
            </a: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1-4 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классов</a:t>
            </a:r>
            <a:r>
              <a:rPr lang="ru-RU" sz="36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81384" y="3602038"/>
            <a:ext cx="4705815" cy="165576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Подготовила: Едукина А.К.</a:t>
            </a:r>
            <a:endParaRPr lang="en-US" b="1" dirty="0" smtClean="0">
              <a:solidFill>
                <a:schemeClr val="bg1"/>
              </a:solidFill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Педагог</a:t>
            </a:r>
            <a:r>
              <a:rPr lang="en-US" b="1" dirty="0">
                <a:solidFill>
                  <a:schemeClr val="bg1"/>
                </a:solidFill>
              </a:rPr>
              <a:t>-</a:t>
            </a:r>
            <a:r>
              <a:rPr lang="ru-RU" b="1" dirty="0" smtClean="0">
                <a:solidFill>
                  <a:schemeClr val="bg1"/>
                </a:solidFill>
              </a:rPr>
              <a:t>психолог</a:t>
            </a:r>
            <a:endParaRPr lang="en-US" b="1" dirty="0" smtClean="0">
              <a:solidFill>
                <a:schemeClr val="bg1"/>
              </a:solidFill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МБОУ «</a:t>
            </a:r>
            <a:r>
              <a:rPr lang="ru-RU" b="1" dirty="0" err="1" smtClean="0">
                <a:solidFill>
                  <a:schemeClr val="bg1"/>
                </a:solidFill>
              </a:rPr>
              <a:t>Чокурдахская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сош</a:t>
            </a:r>
            <a:r>
              <a:rPr lang="ru-RU" b="1" dirty="0" smtClean="0">
                <a:solidFill>
                  <a:schemeClr val="bg1"/>
                </a:solidFill>
              </a:rPr>
              <a:t> им. </a:t>
            </a:r>
            <a:r>
              <a:rPr lang="ru-RU" b="1" dirty="0" err="1" smtClean="0">
                <a:solidFill>
                  <a:schemeClr val="bg1"/>
                </a:solidFill>
              </a:rPr>
              <a:t>А.Г.Чикачева</a:t>
            </a:r>
            <a:r>
              <a:rPr lang="ru-RU" b="1" dirty="0" smtClean="0">
                <a:solidFill>
                  <a:schemeClr val="bg1"/>
                </a:solidFill>
              </a:rPr>
              <a:t>»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https://admmegion.ru/upload/iblock/fa8/5575589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19" y="3222703"/>
            <a:ext cx="5026274" cy="36352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43424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 для презентации психолога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624468" y="267629"/>
            <a:ext cx="11195825" cy="64008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Цель психологической помощи жертве насилия состоит в уменьшении отрицательного влияния пережитой им травмы на его дальнейшее развитие, предотвращение отклонений в поведении, облегчение реабилитации в </a:t>
            </a:r>
            <a:r>
              <a:rPr lang="ru-RU" sz="2400" b="1" dirty="0" smtClean="0">
                <a:solidFill>
                  <a:srgbClr val="C00000"/>
                </a:solidFill>
              </a:rPr>
              <a:t>обществе</a:t>
            </a:r>
          </a:p>
          <a:p>
            <a:endParaRPr lang="ru-RU" sz="2400" b="1" dirty="0">
              <a:solidFill>
                <a:schemeClr val="bg1"/>
              </a:solidFill>
            </a:endParaRPr>
          </a:p>
          <a:p>
            <a:pPr marL="342900" indent="-342900">
              <a:buFontTx/>
              <a:buChar char="-"/>
            </a:pPr>
            <a:r>
              <a:rPr lang="ru-RU" sz="2400" b="1" dirty="0" smtClean="0">
                <a:solidFill>
                  <a:schemeClr val="bg1"/>
                </a:solidFill>
              </a:rPr>
              <a:t>Изучает </a:t>
            </a:r>
            <a:r>
              <a:rPr lang="ru-RU" sz="2400" b="1" dirty="0">
                <a:solidFill>
                  <a:schemeClr val="bg1"/>
                </a:solidFill>
              </a:rPr>
              <a:t>индивидуально-психологические особенности ребенка с целью более адекватного их использования для решения возникших </a:t>
            </a:r>
            <a:r>
              <a:rPr lang="ru-RU" sz="2400" b="1" dirty="0" smtClean="0">
                <a:solidFill>
                  <a:schemeClr val="bg1"/>
                </a:solidFill>
              </a:rPr>
              <a:t>проблем.</a:t>
            </a:r>
          </a:p>
          <a:p>
            <a:pPr marL="342900" indent="-342900">
              <a:buFontTx/>
              <a:buChar char="-"/>
            </a:pPr>
            <a:r>
              <a:rPr lang="ru-RU" sz="2400" b="1" dirty="0">
                <a:solidFill>
                  <a:schemeClr val="bg1"/>
                </a:solidFill>
              </a:rPr>
              <a:t>Мобилизует скрытые психологические ресурсы ребенка, обеспечивающие самостоятельное решение </a:t>
            </a:r>
            <a:r>
              <a:rPr lang="ru-RU" sz="2400" b="1" dirty="0" smtClean="0">
                <a:solidFill>
                  <a:schemeClr val="bg1"/>
                </a:solidFill>
              </a:rPr>
              <a:t>проблем.</a:t>
            </a:r>
          </a:p>
          <a:p>
            <a:pPr marL="342900" indent="-342900">
              <a:buFontTx/>
              <a:buChar char="-"/>
            </a:pPr>
            <a:r>
              <a:rPr lang="ru-RU" sz="2400" b="1" dirty="0">
                <a:solidFill>
                  <a:schemeClr val="bg1"/>
                </a:solidFill>
              </a:rPr>
              <a:t>Осуществляет коррекцию личностных дисгармоний и социальной </a:t>
            </a:r>
            <a:r>
              <a:rPr lang="ru-RU" sz="2400" b="1" dirty="0" err="1" smtClean="0">
                <a:solidFill>
                  <a:schemeClr val="bg1"/>
                </a:solidFill>
              </a:rPr>
              <a:t>дезадаптации</a:t>
            </a:r>
            <a:r>
              <a:rPr lang="ru-RU" sz="2400" b="1" dirty="0" smtClean="0">
                <a:solidFill>
                  <a:schemeClr val="bg1"/>
                </a:solidFill>
              </a:rPr>
              <a:t>. </a:t>
            </a:r>
          </a:p>
          <a:p>
            <a:pPr marL="342900" indent="-342900">
              <a:buFontTx/>
              <a:buChar char="-"/>
            </a:pPr>
            <a:r>
              <a:rPr lang="ru-RU" sz="2400" b="1" dirty="0">
                <a:solidFill>
                  <a:schemeClr val="bg1"/>
                </a:solidFill>
              </a:rPr>
              <a:t>Выявляет основные направления дальнейшего развития </a:t>
            </a:r>
            <a:r>
              <a:rPr lang="ru-RU" sz="2400" b="1" dirty="0" smtClean="0">
                <a:solidFill>
                  <a:schemeClr val="bg1"/>
                </a:solidFill>
              </a:rPr>
              <a:t>личности.</a:t>
            </a:r>
          </a:p>
          <a:p>
            <a:pPr marL="342900" indent="-342900">
              <a:buFontTx/>
              <a:buChar char="-"/>
            </a:pPr>
            <a:r>
              <a:rPr lang="ru-RU" sz="2400" b="1" dirty="0">
                <a:solidFill>
                  <a:schemeClr val="bg1"/>
                </a:solidFill>
              </a:rPr>
              <a:t>Привлекает других членов семьи, родственников, сверстников, доверенных и </a:t>
            </a:r>
            <a:r>
              <a:rPr lang="ru-RU" sz="2400" b="1" dirty="0" err="1">
                <a:solidFill>
                  <a:schemeClr val="bg1"/>
                </a:solidFill>
              </a:rPr>
              <a:t>референтных</a:t>
            </a:r>
            <a:r>
              <a:rPr lang="ru-RU" sz="2400" b="1" dirty="0">
                <a:solidFill>
                  <a:schemeClr val="bg1"/>
                </a:solidFill>
              </a:rPr>
              <a:t> лиц к оказанию психологической поддержки пострадавшему </a:t>
            </a:r>
            <a:r>
              <a:rPr lang="ru-RU" sz="2400" b="1" dirty="0" smtClean="0">
                <a:solidFill>
                  <a:schemeClr val="bg1"/>
                </a:solidFill>
              </a:rPr>
              <a:t>ребенку.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697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 для презентации психолога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802887" y="869795"/>
            <a:ext cx="96123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ДЕЙСТВИЯ ПЕДАГОГА-ПСИХОЛОГА ОО В СЛУЧАЕ ВЫЯВЛЕНИЯ ФАКТОВ ЖЕСТОКОГО ОБРАЩЕНИЯ С ДЕТЬМИ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80223" y="1577681"/>
            <a:ext cx="9857678" cy="46612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r>
              <a:rPr lang="ru-RU" sz="2000" b="1" dirty="0" smtClean="0">
                <a:solidFill>
                  <a:schemeClr val="bg1"/>
                </a:solidFill>
              </a:rPr>
              <a:t>Оценивает психологическое состояние пострадавшего, оказывает ему психологическую помощь. </a:t>
            </a:r>
          </a:p>
          <a:p>
            <a:pPr marL="285750" indent="-285750">
              <a:buFontTx/>
              <a:buChar char="-"/>
            </a:pPr>
            <a:r>
              <a:rPr lang="ru-RU" sz="2000" b="1" dirty="0">
                <a:solidFill>
                  <a:schemeClr val="bg1"/>
                </a:solidFill>
              </a:rPr>
              <a:t>Консультирует классного руководителя, других учителей по тактике поведения в отношении участников жестокого обращения и проведения разъяснительной и профилактической работы в </a:t>
            </a:r>
            <a:r>
              <a:rPr lang="ru-RU" sz="2000" b="1" dirty="0" smtClean="0">
                <a:solidFill>
                  <a:schemeClr val="bg1"/>
                </a:solidFill>
              </a:rPr>
              <a:t>классе.</a:t>
            </a:r>
          </a:p>
          <a:p>
            <a:pPr marL="285750" indent="-285750">
              <a:buFontTx/>
              <a:buChar char="-"/>
            </a:pPr>
            <a:r>
              <a:rPr lang="ru-RU" sz="2000" b="1" dirty="0">
                <a:solidFill>
                  <a:schemeClr val="bg1"/>
                </a:solidFill>
              </a:rPr>
              <a:t>При необходимости самостоятельно или совместно с классным руководителем организует профилактическую беседу с </a:t>
            </a:r>
            <a:r>
              <a:rPr lang="ru-RU" sz="2000" b="1" dirty="0" smtClean="0">
                <a:solidFill>
                  <a:schemeClr val="bg1"/>
                </a:solidFill>
              </a:rPr>
              <a:t>классом.</a:t>
            </a:r>
          </a:p>
          <a:p>
            <a:pPr marL="285750" indent="-285750">
              <a:buFontTx/>
              <a:buChar char="-"/>
            </a:pPr>
            <a:r>
              <a:rPr lang="ru-RU" sz="2000" b="1" dirty="0">
                <a:solidFill>
                  <a:schemeClr val="bg1"/>
                </a:solidFill>
              </a:rPr>
              <a:t>Консультирует </a:t>
            </a:r>
            <a:r>
              <a:rPr lang="ru-RU" sz="2000" b="1" dirty="0" smtClean="0">
                <a:solidFill>
                  <a:schemeClr val="bg1"/>
                </a:solidFill>
              </a:rPr>
              <a:t>родителей, </a:t>
            </a:r>
            <a:r>
              <a:rPr lang="ru-RU" sz="2000" b="1" dirty="0">
                <a:solidFill>
                  <a:schemeClr val="bg1"/>
                </a:solidFill>
              </a:rPr>
              <a:t>при наличии показаний рекомендует обратиться за психологической, медицинской и социальной помощью в другие </a:t>
            </a:r>
            <a:r>
              <a:rPr lang="ru-RU" sz="2000" b="1" dirty="0" smtClean="0">
                <a:solidFill>
                  <a:schemeClr val="bg1"/>
                </a:solidFill>
              </a:rPr>
              <a:t>учреждения</a:t>
            </a:r>
          </a:p>
          <a:p>
            <a:r>
              <a:rPr lang="ru-RU" sz="2000" b="1" dirty="0">
                <a:solidFill>
                  <a:schemeClr val="bg1"/>
                </a:solidFill>
              </a:rPr>
              <a:t>-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>
                <a:solidFill>
                  <a:schemeClr val="bg1"/>
                </a:solidFill>
              </a:rPr>
              <a:t>Мониторит</a:t>
            </a:r>
            <a:r>
              <a:rPr lang="ru-RU" sz="2000" b="1" dirty="0">
                <a:solidFill>
                  <a:schemeClr val="bg1"/>
                </a:solidFill>
              </a:rPr>
              <a:t> психологическое состояние участников, других </a:t>
            </a:r>
            <a:r>
              <a:rPr lang="ru-RU" sz="2000" b="1" dirty="0" smtClean="0">
                <a:solidFill>
                  <a:schemeClr val="bg1"/>
                </a:solidFill>
              </a:rPr>
              <a:t>обучающихся </a:t>
            </a:r>
            <a:r>
              <a:rPr lang="ru-RU" sz="2000" b="1" dirty="0">
                <a:solidFill>
                  <a:schemeClr val="bg1"/>
                </a:solidFill>
              </a:rPr>
              <a:t>класса, при необходимости проводит консультирование, организует тренинги, беседует с </a:t>
            </a:r>
            <a:r>
              <a:rPr lang="ru-RU" sz="2000" b="1" dirty="0" smtClean="0">
                <a:solidFill>
                  <a:schemeClr val="bg1"/>
                </a:solidFill>
              </a:rPr>
              <a:t>родителями.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31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 для презентации психолога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784196" y="557561"/>
            <a:ext cx="9523142" cy="7805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Методики диагностики психологических особенностей детей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40351" y="1338146"/>
            <a:ext cx="6735337" cy="551985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bg1"/>
                </a:solidFill>
              </a:rPr>
              <a:t>1.Рисуночный тест «Моя семья»</a:t>
            </a:r>
            <a:endParaRPr lang="ru-RU" b="1" dirty="0">
              <a:solidFill>
                <a:schemeClr val="bg1"/>
              </a:solidFill>
            </a:endParaRPr>
          </a:p>
          <a:p>
            <a:r>
              <a:rPr lang="ru-RU" b="1" dirty="0" smtClean="0">
                <a:solidFill>
                  <a:schemeClr val="bg1"/>
                </a:solidFill>
              </a:rPr>
              <a:t>2. Диагностика «</a:t>
            </a:r>
            <a:r>
              <a:rPr lang="ru-RU" b="1" dirty="0" err="1" smtClean="0">
                <a:solidFill>
                  <a:schemeClr val="bg1"/>
                </a:solidFill>
              </a:rPr>
              <a:t>Солнце,дождик,тучка</a:t>
            </a:r>
            <a:r>
              <a:rPr lang="ru-RU" b="1" dirty="0" smtClean="0">
                <a:solidFill>
                  <a:schemeClr val="bg1"/>
                </a:solidFill>
              </a:rPr>
              <a:t>».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3.Оценка школьной мотивации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Н.Г.Лускановой</a:t>
            </a:r>
            <a:r>
              <a:rPr lang="ru-RU" b="1" dirty="0" smtClean="0">
                <a:solidFill>
                  <a:schemeClr val="bg1"/>
                </a:solidFill>
              </a:rPr>
              <a:t>»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4.Самооценка школьных ситуаций </a:t>
            </a:r>
            <a:r>
              <a:rPr lang="ru-RU" b="1" dirty="0" err="1" smtClean="0">
                <a:solidFill>
                  <a:schemeClr val="bg1"/>
                </a:solidFill>
              </a:rPr>
              <a:t>А.Кондаша</a:t>
            </a:r>
            <a:r>
              <a:rPr lang="ru-RU" b="1" dirty="0" smtClean="0">
                <a:solidFill>
                  <a:schemeClr val="bg1"/>
                </a:solidFill>
              </a:rPr>
              <a:t>».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5.Диагностика уровня школьной тревожности.</a:t>
            </a:r>
            <a:endParaRPr lang="ru-RU" b="1" dirty="0">
              <a:solidFill>
                <a:schemeClr val="bg1"/>
              </a:solidFill>
            </a:endParaRPr>
          </a:p>
          <a:p>
            <a:r>
              <a:rPr lang="ru-RU" b="1" dirty="0" smtClean="0">
                <a:solidFill>
                  <a:schemeClr val="bg1"/>
                </a:solidFill>
              </a:rPr>
              <a:t>6.Методика измерения самооценки </a:t>
            </a:r>
            <a:r>
              <a:rPr lang="ru-RU" b="1" dirty="0" err="1" smtClean="0">
                <a:solidFill>
                  <a:schemeClr val="bg1"/>
                </a:solidFill>
              </a:rPr>
              <a:t>Дембо</a:t>
            </a:r>
            <a:r>
              <a:rPr lang="ru-RU" b="1" dirty="0" smtClean="0">
                <a:solidFill>
                  <a:schemeClr val="bg1"/>
                </a:solidFill>
              </a:rPr>
              <a:t>-Рубинштейна»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7.Анкета о выявлении насилия в школе.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8.Самооценка школьных ситуаций (оценка тревожности).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9.Диагностика личностных УУД «Ситуации»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10. Методика «Шкала тревожности </a:t>
            </a:r>
            <a:r>
              <a:rPr lang="ru-RU" b="1" dirty="0" err="1" smtClean="0">
                <a:solidFill>
                  <a:schemeClr val="bg1"/>
                </a:solidFill>
              </a:rPr>
              <a:t>А.Кондаша</a:t>
            </a:r>
            <a:r>
              <a:rPr lang="ru-RU" b="1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11.Диагностика личностной УУД «Изучение удовлетворенности школьной жизнью».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12.Анкета «Что такое хорошо и что такое плохо».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13.Шкала личностной тревожности по опроснику </a:t>
            </a:r>
            <a:r>
              <a:rPr lang="ru-RU" b="1" dirty="0" err="1" smtClean="0">
                <a:solidFill>
                  <a:schemeClr val="bg1"/>
                </a:solidFill>
              </a:rPr>
              <a:t>Спилбергера</a:t>
            </a:r>
            <a:r>
              <a:rPr lang="ru-RU" b="1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14.Методика «Градусник» </a:t>
            </a:r>
            <a:r>
              <a:rPr lang="ru-RU" b="1" dirty="0" err="1" smtClean="0">
                <a:solidFill>
                  <a:schemeClr val="bg1"/>
                </a:solidFill>
              </a:rPr>
              <a:t>Н.П.Фетискин</a:t>
            </a:r>
            <a:r>
              <a:rPr lang="ru-RU" b="1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15. Анкета по </a:t>
            </a:r>
            <a:r>
              <a:rPr lang="ru-RU" b="1" dirty="0" err="1" smtClean="0">
                <a:solidFill>
                  <a:schemeClr val="bg1"/>
                </a:solidFill>
              </a:rPr>
              <a:t>Н.Ю.Яшиной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smtClean="0">
                <a:solidFill>
                  <a:schemeClr val="bg1"/>
                </a:solidFill>
              </a:rPr>
              <a:t>«Взаимоотношения с одноклассниками, </a:t>
            </a:r>
            <a:r>
              <a:rPr lang="ru-RU" b="1" dirty="0" err="1" smtClean="0">
                <a:solidFill>
                  <a:schemeClr val="bg1"/>
                </a:solidFill>
              </a:rPr>
              <a:t>родителми,учителями</a:t>
            </a:r>
            <a:r>
              <a:rPr lang="ru-RU" b="1" dirty="0" smtClean="0">
                <a:solidFill>
                  <a:schemeClr val="bg1"/>
                </a:solidFill>
              </a:rPr>
              <a:t> и </a:t>
            </a:r>
            <a:r>
              <a:rPr lang="ru-RU" b="1" dirty="0" err="1" smtClean="0">
                <a:solidFill>
                  <a:schemeClr val="bg1"/>
                </a:solidFill>
              </a:rPr>
              <a:t>др.людьми</a:t>
            </a:r>
            <a:r>
              <a:rPr lang="ru-RU" b="1" dirty="0" smtClean="0">
                <a:solidFill>
                  <a:schemeClr val="bg1"/>
                </a:solidFill>
              </a:rPr>
              <a:t>».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16.Анкета «Определение уровня самооценки ученика по </a:t>
            </a:r>
            <a:r>
              <a:rPr lang="ru-RU" b="1" dirty="0" err="1" smtClean="0">
                <a:solidFill>
                  <a:schemeClr val="bg1"/>
                </a:solidFill>
              </a:rPr>
              <a:t>С.В.Ковалева</a:t>
            </a:r>
            <a:r>
              <a:rPr lang="ru-RU" b="1" dirty="0" smtClean="0">
                <a:solidFill>
                  <a:schemeClr val="bg1"/>
                </a:solidFill>
              </a:rPr>
              <a:t>»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17. Анкета для выявления </a:t>
            </a:r>
            <a:r>
              <a:rPr lang="ru-RU" b="1" dirty="0" err="1" smtClean="0">
                <a:solidFill>
                  <a:schemeClr val="bg1"/>
                </a:solidFill>
              </a:rPr>
              <a:t>буллинга</a:t>
            </a:r>
            <a:r>
              <a:rPr lang="ru-RU" b="1" dirty="0" smtClean="0">
                <a:solidFill>
                  <a:schemeClr val="bg1"/>
                </a:solidFill>
              </a:rPr>
              <a:t> в школе».</a:t>
            </a:r>
          </a:p>
        </p:txBody>
      </p:sp>
    </p:spTree>
    <p:extLst>
      <p:ext uri="{BB962C8B-B14F-4D97-AF65-F5344CB8AC3E}">
        <p14:creationId xmlns:p14="http://schemas.microsoft.com/office/powerpoint/2010/main" val="303240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 для презентации психолога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3902927" y="512956"/>
            <a:ext cx="7315199" cy="59101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Методики диагностики особенностей детско-родительских отношений и внутрисемейного взаимодействия </a:t>
            </a:r>
          </a:p>
          <a:p>
            <a:pPr>
              <a:spcAft>
                <a:spcPts val="0"/>
              </a:spcAft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Тест на тревожность ребенка (Лаврентьева Г.П., Титаренко Т.М.) .</a:t>
            </a:r>
          </a:p>
          <a:p>
            <a:pPr>
              <a:spcAft>
                <a:spcPts val="0"/>
              </a:spcAft>
            </a:pP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Опросник АСВ для родителей детей в возрасте 3 – 10 лет </a:t>
            </a:r>
          </a:p>
          <a:p>
            <a:pPr>
              <a:spcAft>
                <a:spcPts val="0"/>
              </a:spcAft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3.Тест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родительского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самоотношения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В.В.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Столин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С.Р.Пантелеев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Шкала тревожности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Сирса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Анкетирование родителей «Агрессивное отношение и ЖО к своему ребенку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</a:p>
          <a:p>
            <a:pPr>
              <a:spcAft>
                <a:spcPts val="0"/>
              </a:spcAft>
            </a:pP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Анкета для определения метода воспитания.</a:t>
            </a:r>
          </a:p>
          <a:p>
            <a:pPr>
              <a:spcAft>
                <a:spcPts val="0"/>
              </a:spcAft>
            </a:pP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7.Анкета для родителей «Достаточно ли внимания вы уделяете своему ребенку?»</a:t>
            </a:r>
          </a:p>
          <a:p>
            <a:pPr>
              <a:spcAft>
                <a:spcPts val="0"/>
              </a:spcAft>
            </a:pP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8.Анкета «Взаимоотношения в семье»</a:t>
            </a:r>
          </a:p>
          <a:p>
            <a:pPr>
              <a:spcAft>
                <a:spcPts val="0"/>
              </a:spcAft>
            </a:pP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9.Анкета на взаимопонимание с ребенком.</a:t>
            </a:r>
          </a:p>
          <a:p>
            <a:pPr>
              <a:spcAft>
                <a:spcPts val="0"/>
              </a:spcAft>
            </a:pP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257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658"/>
            <a:ext cx="12192000" cy="681834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13678" y="379141"/>
            <a:ext cx="6980663" cy="84749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Документация педагога-психолога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C:\Users\Едукина А К\AppData\Local\Microsoft\Windows\INetCache\Content.Word\20221202_112205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489" y="1566118"/>
            <a:ext cx="7292896" cy="49238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4500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30273"/>
            <a:ext cx="12192000" cy="6839290"/>
          </a:xfrm>
          <a:prstGeom prst="rect">
            <a:avLst/>
          </a:prstGeom>
        </p:spPr>
      </p:pic>
      <p:pic>
        <p:nvPicPr>
          <p:cNvPr id="3" name="Рисунок 2" descr="C:\Users\Едукина А К\AppData\Local\Microsoft\Windows\INetCache\Content.Word\20221202_091525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178420"/>
            <a:ext cx="6200076" cy="3902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9423" y="2561714"/>
            <a:ext cx="6392916" cy="4028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0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8846" y="334538"/>
            <a:ext cx="5508702" cy="25809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874" y="3345366"/>
            <a:ext cx="5071945" cy="33767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1522" y="3345367"/>
            <a:ext cx="4728117" cy="3153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912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Просветительская работа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899" y="2097088"/>
            <a:ext cx="2822998" cy="16720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6629" y="2086266"/>
            <a:ext cx="2508036" cy="16720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2398" y="2097088"/>
            <a:ext cx="2874709" cy="16720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64840" y="2097089"/>
            <a:ext cx="2800066" cy="166120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5899" y="4326673"/>
            <a:ext cx="2822998" cy="20518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27395" y="4386450"/>
            <a:ext cx="2921620" cy="19920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14768" y="4386450"/>
            <a:ext cx="3035501" cy="199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29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385" y="1739590"/>
            <a:ext cx="7515922" cy="4683512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3746810" y="512956"/>
            <a:ext cx="5352585" cy="98130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Спасибо за внимание!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381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68273"/>
            <a:ext cx="12192000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959006" y="691377"/>
            <a:ext cx="3456878" cy="334536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Основные законы, постановления, приказы по РФ и РС(Я)</a:t>
            </a:r>
          </a:p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4452" y="629562"/>
            <a:ext cx="5941831" cy="5960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086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66" y="0"/>
            <a:ext cx="12211066" cy="6858000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2" name="Прямоугольник 1"/>
          <p:cNvSpPr/>
          <p:nvPr/>
        </p:nvSpPr>
        <p:spPr>
          <a:xfrm>
            <a:off x="3791415" y="735980"/>
            <a:ext cx="7939668" cy="579863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Цели:</a:t>
            </a:r>
            <a:endParaRPr lang="ru-RU" sz="1600" b="1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 ранняя профилактика семейного неблагополучия и сопровождение семьи на всех этапах обучения;</a:t>
            </a:r>
            <a:endParaRPr lang="ru-RU" sz="16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повышение уровня родительской компетентности;</a:t>
            </a:r>
            <a:endParaRPr lang="ru-RU" sz="16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3) профилактика жестокого обращения с несовершеннолетними в семье;</a:t>
            </a:r>
            <a:endParaRPr lang="ru-RU" sz="16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4) оказание помощи семье, находящейся в трудной жизненной ситуации, в получении социальных и психолого-педагогических услуг;</a:t>
            </a:r>
            <a:endParaRPr lang="ru-RU" sz="16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Задачи:</a:t>
            </a:r>
            <a:endParaRPr lang="ru-RU" sz="1600" b="1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 обеспечить, в соответствии с действующим законодательством, своевременное выявление нарушений прав и законных интересов ребенка и оказание семье своевременной профилактической помощи и поддержки;</a:t>
            </a:r>
            <a:endParaRPr lang="ru-RU" sz="16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обеспечить восстановление потенциала семьи самостоятельно преодолевать на ранней стадии трудную жизненную ситуацию, приводящую к нарушению прав и законных интересов ребенка;</a:t>
            </a:r>
            <a:endParaRPr lang="ru-RU" sz="16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600" b="1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691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355551" cy="6857999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8976" y="931126"/>
            <a:ext cx="7843023" cy="4287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47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9718" y="2614961"/>
            <a:ext cx="9478536" cy="1628077"/>
          </a:xfrm>
          <a:prstGeom prst="rect">
            <a:avLst/>
          </a:prstGeom>
          <a:ln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2580589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02166" y="379141"/>
            <a:ext cx="11329639" cy="89209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В рамках профилактики насилия и жестокого обращения с детьми, реализуемой в образовательной организации, целесообразно выделить следующие направления работы: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460488" y="1494263"/>
            <a:ext cx="7471317" cy="47950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r>
              <a:rPr lang="ru-RU" dirty="0">
                <a:solidFill>
                  <a:srgbClr val="1F38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Организационная работа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целью разработки и осуществления комплекса мероприятий по предотвращению случаев жестокого обращения с детьми; </a:t>
            </a:r>
            <a:endParaRPr lang="ru-RU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1F38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Диагностическая работа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целью своевременного выявления факторов риска, которые могут привести к возникновению случаев насилия. Возможные направления диагностической работы: - диагностика психологических особенностей детей - диагностика особенностей детско-родительских отношений и внутрисемейного взаимодействия </a:t>
            </a:r>
            <a:endParaRPr lang="ru-RU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1F38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Коррекционная работа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целью своевременного выявления факторов риска, которые могут привести к возникновению случаев насилия. </a:t>
            </a:r>
            <a:endParaRPr lang="ru-RU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1F38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Профилактическая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с обучающимися для предотвращения возможного насилия;</a:t>
            </a:r>
            <a:endParaRPr lang="ru-RU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1F38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5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Профилактическая работа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родителями с целью ранней профилактики случаев насилия и жестокого обращения с детьми. </a:t>
            </a:r>
            <a:endParaRPr lang="ru-RU" sz="14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1F38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Реабилитационная работа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оказанию психосоциальной помощи детям, пострадавшим от насилия и жестокого обращения в школе и дома.</a:t>
            </a:r>
            <a:endParaRPr lang="ru-RU" sz="1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011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79141" y="312234"/>
            <a:ext cx="11597269" cy="73598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Диагностическая работа с целью своевременного выявления факторов риска, которые могут привести к возникновению случаев насилия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57561" y="1561170"/>
            <a:ext cx="11418849" cy="441588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r>
              <a:rPr lang="ru-RU" sz="20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этап </a:t>
            </a:r>
            <a:r>
              <a:rPr lang="ru-RU" sz="2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выделяются дети, у кого есть проблемы в адаптации: трудности в обучении; неорганизованность; агрессия; неуравновешенность неуверенность в себе; трудности во взаимоотношениях со </a:t>
            </a:r>
            <a:r>
              <a:rPr lang="ru-RU" sz="20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сверстниками; </a:t>
            </a:r>
          </a:p>
          <a:p>
            <a:pPr>
              <a:spcAft>
                <a:spcPts val="0"/>
              </a:spcAft>
            </a:pPr>
            <a:r>
              <a:rPr lang="ru-RU" sz="20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000" dirty="0"/>
              <a:t>- </a:t>
            </a:r>
            <a:r>
              <a:rPr lang="ru-RU" sz="2000" b="1" dirty="0">
                <a:solidFill>
                  <a:schemeClr val="accent3">
                    <a:lumMod val="75000"/>
                  </a:schemeClr>
                </a:solidFill>
              </a:rPr>
              <a:t>наблюдение за поведением детей 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</a:rPr>
              <a:t>во время </a:t>
            </a:r>
            <a:r>
              <a:rPr lang="ru-RU" sz="2000" b="1" dirty="0">
                <a:solidFill>
                  <a:schemeClr val="accent3">
                    <a:lumMod val="75000"/>
                  </a:schemeClr>
                </a:solidFill>
              </a:rPr>
              <a:t>занятий, игр, на прогулке, Использование психодиагностических методик для выявления психологических особенностей 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</a:rPr>
              <a:t>детей</a:t>
            </a:r>
            <a:r>
              <a:rPr lang="ru-RU" sz="2000" b="1" dirty="0" smtClean="0">
                <a:solidFill>
                  <a:schemeClr val="bg1"/>
                </a:solidFill>
              </a:rPr>
              <a:t>).</a:t>
            </a:r>
          </a:p>
          <a:p>
            <a:pPr>
              <a:spcAft>
                <a:spcPts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 этап</a:t>
            </a:r>
            <a:r>
              <a:rPr lang="ru-RU" sz="20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2000" b="1" dirty="0">
                <a:solidFill>
                  <a:schemeClr val="bg1"/>
                </a:solidFill>
              </a:rPr>
              <a:t>Выявление родителей и обучающихся, нарушающих права детей, применяющих к ним физическое или психическое </a:t>
            </a:r>
            <a:r>
              <a:rPr lang="ru-RU" sz="2000" b="1" dirty="0" smtClean="0">
                <a:solidFill>
                  <a:schemeClr val="bg1"/>
                </a:solidFill>
              </a:rPr>
              <a:t>насилие; (</a:t>
            </a:r>
            <a:r>
              <a:rPr lang="ru-RU" sz="2000" b="1" dirty="0">
                <a:solidFill>
                  <a:schemeClr val="accent3">
                    <a:lumMod val="75000"/>
                  </a:schemeClr>
                </a:solidFill>
              </a:rPr>
              <a:t>диагностика агрессивности родителей детей, имеющих трудности в адаптации, выявление методов воспитательного воздействия, диагностика поведения учеников в коллективе и 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</a:rPr>
              <a:t>социальные взаимосвязи).</a:t>
            </a:r>
          </a:p>
          <a:p>
            <a:pPr>
              <a:spcAft>
                <a:spcPts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 этап</a:t>
            </a:r>
            <a:r>
              <a:rPr lang="ru-RU" sz="20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2000" b="1" dirty="0">
                <a:solidFill>
                  <a:schemeClr val="bg1"/>
                </a:solidFill>
              </a:rPr>
              <a:t>Анализ родительских установок и реакций, а также психологических проблем родителей, которые ведут к нарушению прав ребенка в </a:t>
            </a:r>
            <a:r>
              <a:rPr lang="ru-RU" sz="2000" b="1" dirty="0" smtClean="0">
                <a:solidFill>
                  <a:schemeClr val="bg1"/>
                </a:solidFill>
              </a:rPr>
              <a:t>семье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</a:rPr>
              <a:t>; (</a:t>
            </a:r>
            <a:r>
              <a:rPr lang="ru-RU" sz="2000" b="1" dirty="0">
                <a:solidFill>
                  <a:schemeClr val="accent3">
                    <a:lumMod val="75000"/>
                  </a:schemeClr>
                </a:solidFill>
              </a:rPr>
              <a:t>Диагностика особенностей семейного воспитания, особенностей отношений между родителями в тех семьях, в которых заметны нарушения поведения детей (агрессор или аутсайдер</a:t>
            </a:r>
            <a:r>
              <a:rPr lang="ru-RU" sz="2000" b="1" dirty="0" smtClean="0">
                <a:solidFill>
                  <a:schemeClr val="accent3">
                    <a:lumMod val="75000"/>
                  </a:schemeClr>
                </a:solidFill>
              </a:rPr>
              <a:t>).</a:t>
            </a:r>
            <a:endParaRPr lang="ru-RU" sz="2000" b="1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2479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79863" y="401444"/>
            <a:ext cx="11418849" cy="78058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ОРГАНИЗАЦИЯ ДЕЯТЕЛЬНОСТИ ПЕДАГОГА-ПСИХОЛОГА ПО ПРОФИЛАКТИКЕ НАСИЛИЯ И ЖЕСТОКОГО ОБРАЩЕНИЯ С ДЕТЬМИ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743200" y="1182029"/>
            <a:ext cx="8809463" cy="541949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0"/>
              </a:spcAft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ПЕРВИЧНАЯ ПРОФИЛАКТИКА отвечает широкий спектр программ просвещения общественности, родителей, обучение специалистов в области предотвращения насилия над детьми; программы, направленные на развитие личности, преодоление жизненных трудностей.</a:t>
            </a:r>
            <a:endParaRPr lang="ru-RU" sz="20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ВТОРИЧНАЯ ПРОФИЛАКТИКА направлена на снижение агрессивности, конфликтности детей и их родителей. Сюда относятся также программы, направленные на адаптацию и социализацию детей и подростков с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дезадаптивными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формами поведения.</a:t>
            </a:r>
            <a:endParaRPr lang="ru-RU" sz="2000" b="1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ТРЕТИЧНАЯ ПРОФИЛАКТИКА это уровень терапии жертв насилия. Каждый случай насилия над ребенком имеет свою специфику, поэтому для работы со случаем насилия каждый раз создается своя индивидуальная программа</a:t>
            </a:r>
            <a:endParaRPr lang="ru-RU" sz="2000" b="1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24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 для презентации психолога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137424" y="312234"/>
            <a:ext cx="11054576" cy="8028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Психолог должен принять следующие меры при выявлении случая жестокого обращения с ребенком: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769112" y="1427356"/>
            <a:ext cx="7917366" cy="506265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bg1"/>
                </a:solidFill>
              </a:rPr>
              <a:t>- </a:t>
            </a:r>
            <a:r>
              <a:rPr lang="ru-RU" sz="2000" b="1" dirty="0" smtClean="0">
                <a:solidFill>
                  <a:schemeClr val="bg1"/>
                </a:solidFill>
              </a:rPr>
              <a:t>немедленно направить руководителю образовательной организации собранную информацию (в письменной форме) по выявленному случаю жестокого обращения с ребенком;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- совместно с заинтересованными службами (медицинские работники, социальные работники, социальные педагоги) в течение двух рабочих дней с момента подтверждения факта жестокого обращения разработать план реабилитации несовершеннолетнего, пострадавшего от жестокого обращения, включая работу с семьей; 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- непосредственно </a:t>
            </a:r>
            <a:r>
              <a:rPr lang="ru-RU" sz="2000" b="1" dirty="0">
                <a:solidFill>
                  <a:schemeClr val="bg1"/>
                </a:solidFill>
              </a:rPr>
              <a:t>организовать проведение мероприятий в соответствии с планом реабилитации</a:t>
            </a:r>
            <a:r>
              <a:rPr lang="ru-RU" sz="2000" b="1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-в </a:t>
            </a:r>
            <a:r>
              <a:rPr lang="ru-RU" sz="2000" b="1" dirty="0">
                <a:solidFill>
                  <a:schemeClr val="bg1"/>
                </a:solidFill>
              </a:rPr>
              <a:t>случае обнаружения признаков вероятного жестокого обращения психологу необходимо оказать консультативную помощь </a:t>
            </a:r>
            <a:r>
              <a:rPr lang="ru-RU" sz="2000" b="1" dirty="0" smtClean="0">
                <a:solidFill>
                  <a:schemeClr val="bg1"/>
                </a:solidFill>
              </a:rPr>
              <a:t>ребенку-жертве.</a:t>
            </a:r>
            <a:r>
              <a:rPr lang="ru-RU" sz="2000" dirty="0" smtClean="0"/>
              <a:t>. 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419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635</TotalTime>
  <Words>1068</Words>
  <Application>Microsoft Office PowerPoint</Application>
  <PresentationFormat>Широкоэкранный</PresentationFormat>
  <Paragraphs>80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Calibri</vt:lpstr>
      <vt:lpstr>Times New Roman</vt:lpstr>
      <vt:lpstr>Trebuchet MS</vt:lpstr>
      <vt:lpstr>Tw Cen MT</vt:lpstr>
      <vt:lpstr>Verdana</vt:lpstr>
      <vt:lpstr>Контур</vt:lpstr>
      <vt:lpstr> Раннее выявление и профилактика жестокого обращения  среди обучающихся 1-4 классов  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Просветительская работа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Раннее выявление и профилактика жестокого обращения  среди обучающихся 1-4 классов</dc:title>
  <dc:creator>Едукина А К</dc:creator>
  <cp:lastModifiedBy>Едукина А К</cp:lastModifiedBy>
  <cp:revision>49</cp:revision>
  <dcterms:created xsi:type="dcterms:W3CDTF">2022-11-30T23:20:25Z</dcterms:created>
  <dcterms:modified xsi:type="dcterms:W3CDTF">2023-02-15T05:45:39Z</dcterms:modified>
</cp:coreProperties>
</file>