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81" r:id="rId3"/>
    <p:sldId id="288" r:id="rId4"/>
    <p:sldId id="289" r:id="rId5"/>
    <p:sldId id="290" r:id="rId6"/>
    <p:sldId id="282" r:id="rId7"/>
    <p:sldId id="286" r:id="rId8"/>
    <p:sldId id="287" r:id="rId9"/>
    <p:sldId id="257" r:id="rId10"/>
    <p:sldId id="274" r:id="rId11"/>
    <p:sldId id="275" r:id="rId12"/>
    <p:sldId id="276" r:id="rId13"/>
    <p:sldId id="292" r:id="rId14"/>
    <p:sldId id="293" r:id="rId15"/>
    <p:sldId id="268" r:id="rId16"/>
    <p:sldId id="29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94660"/>
  </p:normalViewPr>
  <p:slideViewPr>
    <p:cSldViewPr>
      <p:cViewPr varScale="1">
        <p:scale>
          <a:sx n="68" d="100"/>
          <a:sy n="68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2300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4249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357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585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152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2216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8508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10280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42786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54851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98277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FCBC2-E18F-4DBD-A033-4CA6441F9542}" type="datetimeFigureOut">
              <a:rPr lang="ru-RU" smtClean="0"/>
              <a:pPr/>
              <a:t>04.11.2013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D2B4B-D8E9-447F-8DB3-4AC7C81854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709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wildberries.ru/glossary/%D0%B1%D1%80%D0%B5%D0%BD%D0%B4" TargetMode="External"/><Relationship Id="rId2" Type="http://schemas.openxmlformats.org/officeDocument/2006/relationships/hyperlink" Target="http://wiki.wildberries.ru/glossary/%D0%BC%D0%BE%D0%B4%D0%B5%D0%BB%D1%8C%D0%B5%D1%80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hyperlink" Target="http://wiki.wildberries.ru/brands/chane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" TargetMode="External"/><Relationship Id="rId7" Type="http://schemas.openxmlformats.org/officeDocument/2006/relationships/hyperlink" Target="http://www.google.ru/imgres?imgurl=http://maxlozovski.com/wp-content/uploads/2009/10/color-05.png&amp;imgrefurl" TargetMode="External"/><Relationship Id="rId2" Type="http://schemas.openxmlformats.org/officeDocument/2006/relationships/hyperlink" Target="http://mfw.ru/page/publication/news/news.seam?newsId=18535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ommons.wikimedia.org/wiki/File:Clothes.jpg?uselang=ru" TargetMode="External"/><Relationship Id="rId5" Type="http://schemas.openxmlformats.org/officeDocument/2006/relationships/hyperlink" Target="http://la-gatta-ciara.dreamwidth.org/11261.html" TargetMode="External"/><Relationship Id="rId4" Type="http://schemas.openxmlformats.org/officeDocument/2006/relationships/hyperlink" Target="http://www.myshared.ru/slide/414094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0%D0%B5%D0%B4%D0%BD%D0%B8%D0%B5_%D0%B2%D0%B5%D0%BA%D0%B0" TargetMode="External"/><Relationship Id="rId2" Type="http://schemas.openxmlformats.org/officeDocument/2006/relationships/hyperlink" Target="http://ru.wikipedia.org/wiki/%D0%94%D1%80%D0%B5%D0%B2%D0%BD%D0%B8%D0%B9_%D0%BC%D0%B8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commons.wikimedia.org/wiki/File:Clothes.jpg?uselang=r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commons.wikimedia.org/wiki/File:Clothes.jpg?uselang=ru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commons.wikimedia.org/wiki/File:Clothes.jpg?uselang=ru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radikal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E%D0%B4%D0%B5%D0%BB%D1%8C%D0%B5%D1%80" TargetMode="External"/><Relationship Id="rId2" Type="http://schemas.openxmlformats.org/officeDocument/2006/relationships/hyperlink" Target="http://ru.wikipedia.org/wiki/%D0%A4%D1%80%D0%B0%D0%BD%D1%86%D0%B8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hyperlink" Target="http://ru.wikipedia.org/wiki/%D0%92%D1%8B%D1%81%D0%BE%D0%BA%D0%B0%D1%8F_%D0%BC%D0%BE%D0%B4%D0%B0" TargetMode="External"/><Relationship Id="rId4" Type="http://schemas.openxmlformats.org/officeDocument/2006/relationships/hyperlink" Target="http://ru.wikipedia.org/wiki/%D0%98%D1%82%D0%B0%D0%BB%D0%B8%D1%8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/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МКС(К)ОУ «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Краснинская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школа-интернат </a:t>
            </a:r>
            <a:r>
              <a:rPr lang="en-US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VIII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вида»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Кемеровской области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Ленинск-Кузнецкого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района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ДОПОЛНИТЕЛЬНЫЙ МАТЕРИАЛ К УРОКУ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ПРОФЕССИОНАЛЬНО-ТРУДОВОГО ОБУЧЕНИЯ 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«Моя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профессия.Швея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pPr algn="ctr"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ДЛЯ ОБУЧАЮЩИХСЯ 9 КЛАССА </a:t>
            </a:r>
          </a:p>
          <a:p>
            <a:pPr algn="ctr"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СПЕЦИАЛЬНОЙ (КОРРЕКЦИОННОЙ) </a:t>
            </a:r>
          </a:p>
          <a:p>
            <a:pPr algn="ctr">
              <a:buNone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ШКОЛЫ </a:t>
            </a: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VIII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ВИДА</a:t>
            </a:r>
          </a:p>
          <a:p>
            <a:pPr>
              <a:buNone/>
            </a:pPr>
            <a:endParaRPr lang="ru-RU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>
              <a:buNone/>
            </a:pPr>
            <a:endParaRPr lang="ru-RU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>
              <a:buNone/>
            </a:pPr>
            <a:endParaRPr lang="ru-RU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                                                                Автор:</a:t>
            </a:r>
          </a:p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                                                                Ануфриева Светлана  Николаевна, учитель </a:t>
            </a:r>
          </a:p>
          <a:p>
            <a:pPr>
              <a:buNone/>
            </a:pP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                                                                     профессионально-трудового обучения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4" name="Рисунок 3" descr="http://www.loveread.ec/img/photo_books/7460/i_003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4608512" cy="3312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Коко </a:t>
            </a:r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Шанель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/>
              <a:t>    Ведущий французский</a:t>
            </a:r>
          </a:p>
          <a:p>
            <a:pPr>
              <a:buNone/>
            </a:pPr>
            <a:r>
              <a:rPr lang="ru-RU" sz="3200" b="1" dirty="0" smtClean="0"/>
              <a:t>    </a:t>
            </a:r>
            <a:r>
              <a:rPr lang="ru-RU" sz="3200" b="1" u="sng" dirty="0" smtClean="0">
                <a:hlinkClick r:id="rId2"/>
              </a:rPr>
              <a:t>модельер</a:t>
            </a:r>
            <a:r>
              <a:rPr lang="ru-RU" sz="3200" b="1" dirty="0" smtClean="0"/>
              <a:t>, одна из самых важных фигур в истории моды. Основала всемирно известный </a:t>
            </a:r>
          </a:p>
          <a:p>
            <a:pPr>
              <a:buNone/>
            </a:pPr>
            <a:r>
              <a:rPr lang="ru-RU" sz="3200" b="1" u="sng" dirty="0" smtClean="0">
                <a:hlinkClick r:id="rId3"/>
              </a:rPr>
              <a:t>   бренд</a:t>
            </a:r>
            <a:r>
              <a:rPr lang="ru-RU" sz="3200" b="1" dirty="0" smtClean="0"/>
              <a:t> </a:t>
            </a:r>
            <a:r>
              <a:rPr lang="ru-RU" sz="3200" b="1" u="sng" dirty="0" err="1" smtClean="0">
                <a:hlinkClick r:id="rId4"/>
              </a:rPr>
              <a:t>Chanel</a:t>
            </a:r>
            <a:r>
              <a:rPr lang="ru-RU" sz="3200" b="1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4" descr="Коко Шанель фото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4464496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Вячеслав Михайлович Зайцев</a:t>
            </a:r>
            <a:b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Советский и российский художник-модельер, живописец и график, профессор. Народный художник России. Лауреат Государственной премии России.  </a:t>
            </a:r>
          </a:p>
          <a:p>
            <a:endParaRPr lang="ru-RU" b="1" dirty="0"/>
          </a:p>
        </p:txBody>
      </p:sp>
      <p:pic>
        <p:nvPicPr>
          <p:cNvPr id="5" name="Содержимое 4" descr="http://img1.liveinternet.ru/images/attach/c/0/30/269/30269098_slava_zaitsev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3960440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Валентин Абрамович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Юдашкин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Советский и российский художник-модельер. Народный художник России</a:t>
            </a:r>
            <a:endParaRPr lang="ru-RU" sz="3600" b="1" dirty="0"/>
          </a:p>
        </p:txBody>
      </p:sp>
      <p:pic>
        <p:nvPicPr>
          <p:cNvPr id="5" name="Содержимое 4" descr="http://static.fashionbank.ru/photo/2008/11/11869/7130Yudashkin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888432" cy="5328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\Desktop\1171747_690xN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8640"/>
            <a:ext cx="4304375" cy="6453336"/>
          </a:xfrm>
          <a:prstGeom prst="rect">
            <a:avLst/>
          </a:prstGeom>
          <a:noFill/>
        </p:spPr>
      </p:pic>
      <p:pic>
        <p:nvPicPr>
          <p:cNvPr id="1027" name="Picture 3" descr="C:\Users\Света\Desktop\1171761_690xN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283968" cy="64227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а\Desktop\1171752_690xN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60648"/>
            <a:ext cx="4304375" cy="6453336"/>
          </a:xfrm>
          <a:prstGeom prst="rect">
            <a:avLst/>
          </a:prstGeom>
          <a:noFill/>
        </p:spPr>
      </p:pic>
      <p:pic>
        <p:nvPicPr>
          <p:cNvPr id="2051" name="Picture 3" descr="C:\Users\Света\Desktop\1171748_690xN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184266" cy="627326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Цветовой круг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67" y="1268760"/>
            <a:ext cx="6654707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9124090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Интернет - источники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28800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 Неделя высокой моды - </a:t>
            </a:r>
            <a:r>
              <a:rPr lang="en-US" dirty="0" smtClean="0">
                <a:hlinkClick r:id="rId2"/>
              </a:rPr>
              <a:t>http://mfw.ru/page/publication/news/news.seam?newsId=185351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060848"/>
            <a:ext cx="6948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Валентин </a:t>
            </a:r>
            <a:r>
              <a:rPr lang="ru-RU" dirty="0" err="1" smtClean="0">
                <a:solidFill>
                  <a:srgbClr val="002060"/>
                </a:solidFill>
              </a:rPr>
              <a:t>Юдашкин</a:t>
            </a:r>
            <a:r>
              <a:rPr lang="ru-RU" dirty="0" smtClean="0">
                <a:solidFill>
                  <a:srgbClr val="002060"/>
                </a:solidFill>
              </a:rPr>
              <a:t>, Вячеслав Зайцев, Пьер </a:t>
            </a:r>
            <a:r>
              <a:rPr lang="ru-RU" dirty="0" err="1" smtClean="0">
                <a:solidFill>
                  <a:srgbClr val="002060"/>
                </a:solidFill>
              </a:rPr>
              <a:t>Карден</a:t>
            </a:r>
            <a:r>
              <a:rPr lang="ru-RU" dirty="0" smtClean="0">
                <a:solidFill>
                  <a:srgbClr val="002060"/>
                </a:solidFill>
              </a:rPr>
              <a:t>, Габриель </a:t>
            </a:r>
            <a:r>
              <a:rPr lang="ru-RU" dirty="0" err="1" smtClean="0">
                <a:solidFill>
                  <a:srgbClr val="002060"/>
                </a:solidFill>
              </a:rPr>
              <a:t>Шанель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ru.wikipedia.org/wiki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780928"/>
            <a:ext cx="7519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/>
              </a:rPr>
              <a:t> </a:t>
            </a:r>
            <a:r>
              <a:rPr lang="ru-RU" dirty="0" smtClean="0">
                <a:solidFill>
                  <a:schemeClr val="tx2"/>
                </a:solidFill>
                <a:hlinkClick r:id="rId4"/>
              </a:rPr>
              <a:t>Одежда первобытного человека </a:t>
            </a:r>
            <a:r>
              <a:rPr lang="ru-RU" dirty="0" smtClean="0">
                <a:hlinkClick r:id="rId4"/>
              </a:rPr>
              <a:t>- </a:t>
            </a:r>
            <a:r>
              <a:rPr lang="en-US" dirty="0" smtClean="0">
                <a:hlinkClick r:id="rId4"/>
              </a:rPr>
              <a:t>http://www.myshared.ru/slide/414094/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212976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5"/>
              </a:rPr>
              <a:t> Королевы - </a:t>
            </a:r>
            <a:r>
              <a:rPr lang="en-US" dirty="0" smtClean="0">
                <a:hlinkClick r:id="rId5"/>
              </a:rPr>
              <a:t>http://la-gatta-ciara.dreamwidth.org/11261.html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645024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6"/>
              </a:rPr>
              <a:t>История развития одежды - </a:t>
            </a:r>
            <a:r>
              <a:rPr lang="en-US" dirty="0" smtClean="0">
                <a:hlinkClick r:id="rId6"/>
              </a:rPr>
              <a:t>http://commons.wikimedia.org/wiki/File:Clothes.jpg?uselang=ru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293096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7"/>
              </a:rPr>
              <a:t>Цветовой круг - </a:t>
            </a:r>
            <a:r>
              <a:rPr lang="en-US" dirty="0" smtClean="0">
                <a:hlinkClick r:id="rId7"/>
              </a:rPr>
              <a:t>http://www.google.ru/imgres?imgurl=http://maxlozovski.com/wp-content/uploads/2009/10/color-05.png&amp;imgrefurl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дежда первобытных людей</a:t>
            </a:r>
            <a:endParaRPr lang="ru-RU" sz="53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Необходимость </a:t>
            </a:r>
            <a:r>
              <a:rPr lang="ru-RU" dirty="0" smtClean="0"/>
              <a:t>в швейных услугах появилась ещё тогда, когда человеку впервые пришла идея защитить своё тело какой-либо одеждой — в каменном веке. Сначала появились набедренные повязки из растений и звериные шкуры, предназначенные для защиты от холода, жары, ушибов царапин.</a:t>
            </a:r>
            <a:endParaRPr lang="ru-RU" dirty="0"/>
          </a:p>
        </p:txBody>
      </p:sp>
      <p:pic>
        <p:nvPicPr>
          <p:cNvPr id="5" name="Содержимое 4" descr="http://fc07.deviantart.net/fs50/f/2009/310/c/4/Rick_the_Raptor___Cave_People_by_BrendanCorris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4320480" cy="5112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История развития моды и одежды в периоды 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hlinkClick r:id="rId2" tooltip="Древний мир"/>
              </a:rPr>
              <a:t>Древнего мира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 и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hlinkClick r:id="rId3" tooltip="Средние века"/>
              </a:rPr>
              <a:t>Средневековья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Содержимое 7" descr="http://upload.wikimedia.org/wikipedia/commons/thumb/9/96/Clothes.jpg/400px-Clothes.jpg">
            <a:hlinkClick r:id="rId4"/>
          </p:cNvPr>
          <p:cNvPicPr>
            <a:picLocks noGrp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r="-174" b="69427"/>
          <a:stretch/>
        </p:blipFill>
        <p:spPr bwMode="auto">
          <a:xfrm>
            <a:off x="611560" y="1484784"/>
            <a:ext cx="8136904" cy="49685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45217614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thumb/9/96/Clothes.jpg/400px-Clothes.jpg">
            <a:hlinkClick r:id="rId2"/>
          </p:cNvPr>
          <p:cNvPicPr/>
          <p:nvPr/>
        </p:nvPicPr>
        <p:blipFill rotWithShape="1">
          <a:blip r:embed="rId3" cstate="print">
            <a:lum contrast="20000"/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t="32324" r="1579" b="37740"/>
          <a:stretch/>
        </p:blipFill>
        <p:spPr bwMode="auto">
          <a:xfrm>
            <a:off x="755576" y="764704"/>
            <a:ext cx="8064896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thumb/9/96/Clothes.jpg/400px-Clothes.jpg">
            <a:hlinkClick r:id="rId2"/>
          </p:cNvPr>
          <p:cNvPicPr/>
          <p:nvPr/>
        </p:nvPicPr>
        <p:blipFill rotWithShape="1">
          <a:blip r:embed="rId3" cstate="print">
            <a:lum contrast="20000"/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 t="63693" r="1579" b="6212"/>
          <a:stretch/>
        </p:blipFill>
        <p:spPr bwMode="auto">
          <a:xfrm>
            <a:off x="179512" y="620688"/>
            <a:ext cx="8784976" cy="57606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lc="http://schemas.openxmlformats.org/drawingml/2006/lockedCanvas" xmlns:a14="http://schemas.microsoft.com/office/drawing/2010/main"/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136904" cy="11521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dirty="0" smtClean="0"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  <a:cs typeface="Times New Roman"/>
              </a:rPr>
              <a:t>История костюма, начинается с описания одежд  Древнего Египта.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  <a:cs typeface="Times New Roman"/>
              </a:rPr>
              <a:t/>
            </a:r>
            <a:b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давид\bb58761c00fc16fdb1c44ca9e22022e5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84784"/>
            <a:ext cx="6156325" cy="512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24 Египет Релье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5"/>
            <a:ext cx="2012950" cy="510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0789175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Первые портные появились в </a:t>
            </a:r>
            <a:br>
              <a:rPr lang="ru-RU" dirty="0" smtClean="0"/>
            </a:br>
            <a:r>
              <a:rPr lang="ru-RU" dirty="0" smtClean="0"/>
              <a:t>Древней Греции</a:t>
            </a:r>
            <a:endParaRPr lang="ru-RU" dirty="0"/>
          </a:p>
        </p:txBody>
      </p:sp>
      <p:pic>
        <p:nvPicPr>
          <p:cNvPr id="5" name="Рисунок 5" descr="skazki-00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64088" y="1484784"/>
            <a:ext cx="30929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162880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/>
              <a:t>в </a:t>
            </a:r>
            <a:r>
              <a:rPr lang="en-US" sz="2000" dirty="0" smtClean="0"/>
              <a:t> III </a:t>
            </a:r>
            <a:r>
              <a:rPr lang="ru-RU" sz="2000" dirty="0" smtClean="0"/>
              <a:t>столетии до н.э. </a:t>
            </a:r>
          </a:p>
          <a:p>
            <a:pPr algn="r"/>
            <a:r>
              <a:rPr lang="ru-RU" sz="2000" dirty="0" smtClean="0"/>
              <a:t>они работали в мастерских, </a:t>
            </a:r>
          </a:p>
          <a:p>
            <a:pPr algn="r"/>
            <a:r>
              <a:rPr lang="ru-RU" sz="2000" dirty="0" smtClean="0"/>
              <a:t>нередко использовался и труд рабов. </a:t>
            </a:r>
          </a:p>
          <a:p>
            <a:pPr algn="r"/>
            <a:r>
              <a:rPr lang="ru-RU" sz="2000" dirty="0" smtClean="0"/>
              <a:t>Портной мастер был начальником </a:t>
            </a:r>
          </a:p>
          <a:p>
            <a:pPr algn="r"/>
            <a:r>
              <a:rPr lang="ru-RU" sz="2000" dirty="0" smtClean="0"/>
              <a:t>такого коллектива и лично занимался шитьем изделий. В Средневековой Европе портной считался уважаемым человеком. Хорошие мастера имели честь одевать самих королей и королев. До недавнего времени люди этой профессии были еще и модельерами. Особый статус эта профессия получила примерно в </a:t>
            </a:r>
            <a:r>
              <a:rPr lang="en-US" sz="2000" dirty="0" smtClean="0"/>
              <a:t>XV</a:t>
            </a:r>
            <a:r>
              <a:rPr lang="ru-RU" sz="2000" dirty="0" smtClean="0"/>
              <a:t> веке, когда зародилось понятие «мода».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Хорошие мастера имели честь одевать самих королей и королев.</a:t>
            </a:r>
            <a:endParaRPr lang="ru-RU" dirty="0"/>
          </a:p>
        </p:txBody>
      </p:sp>
      <p:pic>
        <p:nvPicPr>
          <p:cNvPr id="4" name="Объект 3" descr="http://s45.radikal.ru/i108/1010/aa/05808dd24efe.jpg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1556792"/>
            <a:ext cx="4383704" cy="4997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http://s001.radikal.ru/i193/1010/7e/a8c9394e9645.jpg">
            <a:hlinkClick r:id="rId2" tgtFrame="&quot;_blank&quot;"/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556792"/>
            <a:ext cx="3960440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08514182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7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Пьер </a:t>
            </a:r>
            <a:r>
              <a:rPr lang="ru-RU" sz="73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Карде́н</a:t>
            </a:r>
            <a:r>
              <a:rPr lang="ru-RU" sz="7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 </a:t>
            </a:r>
            <a:r>
              <a:rPr lang="ru-RU" sz="7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  <a:t/>
            </a:r>
            <a:br>
              <a:rPr lang="ru-RU" sz="7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NewRomanPSMT"/>
                <a:ea typeface="Calibri"/>
                <a:cs typeface="TimesNewRomanPSMT"/>
              </a:rPr>
            </a:br>
            <a:endParaRPr lang="ru-RU" sz="73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4482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tooltip="Франция"/>
              </a:rPr>
              <a:t>Французский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ru-RU" sz="32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tooltip="Модельер"/>
              </a:rPr>
              <a:t>модельер</a:t>
            </a:r>
            <a:r>
              <a:rPr lang="ru-RU" sz="32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32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tooltip="Италия"/>
              </a:rPr>
              <a:t>итальянского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происхождения. 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Один из самых влиятельных в истории </a:t>
            </a:r>
            <a:r>
              <a:rPr lang="ru-RU" sz="32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 tooltip="Высокая мода"/>
              </a:rPr>
              <a:t>высокой моды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Портрет"/>
          <p:cNvPicPr/>
          <p:nvPr/>
        </p:nvPicPr>
        <p:blipFill>
          <a:blip r:embed="rId6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72816"/>
            <a:ext cx="3312368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12857043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169</TotalTime>
  <Words>272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МКС(К)ОУ «Краснинская школа-интернат VIII вида» Кемеровской области Ленинск-Кузнецкого района </vt:lpstr>
      <vt:lpstr> Одежда первобытных людей</vt:lpstr>
      <vt:lpstr> История развития моды и одежды в периоды Древнего мира и Средневековья </vt:lpstr>
      <vt:lpstr>Слайд 4</vt:lpstr>
      <vt:lpstr>Слайд 5</vt:lpstr>
      <vt:lpstr> История костюма, начинается с описания одежд  Древнего Египта. </vt:lpstr>
      <vt:lpstr>Первые портные появились в  Древней Греции</vt:lpstr>
      <vt:lpstr>Хорошие мастера имели честь одевать самих королей и королев.</vt:lpstr>
      <vt:lpstr>   Пьер Карде́н   </vt:lpstr>
      <vt:lpstr>Коко Шанель</vt:lpstr>
      <vt:lpstr> Вячеслав Михайлович Зайцев </vt:lpstr>
      <vt:lpstr>Валентин Абрамович Юдашкин</vt:lpstr>
      <vt:lpstr>Слайд 13</vt:lpstr>
      <vt:lpstr>Слайд 14</vt:lpstr>
      <vt:lpstr>Цветовой круг</vt:lpstr>
      <vt:lpstr>Интернет - источники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имена великих портных – Пьер Карден, Габриель Шанель, Валентин Юдашкин, Вячеслав Зайцев</dc:title>
  <dc:creator>Света</dc:creator>
  <cp:lastModifiedBy>Света</cp:lastModifiedBy>
  <cp:revision>23</cp:revision>
  <dcterms:created xsi:type="dcterms:W3CDTF">2013-10-19T04:15:21Z</dcterms:created>
  <dcterms:modified xsi:type="dcterms:W3CDTF">2013-11-04T05:03:52Z</dcterms:modified>
</cp:coreProperties>
</file>