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285" r:id="rId3"/>
    <p:sldId id="283" r:id="rId4"/>
    <p:sldId id="290" r:id="rId5"/>
    <p:sldId id="280" r:id="rId6"/>
    <p:sldId id="287" r:id="rId7"/>
    <p:sldId id="282" r:id="rId8"/>
    <p:sldId id="286" r:id="rId9"/>
    <p:sldId id="288" r:id="rId10"/>
    <p:sldId id="281" r:id="rId11"/>
    <p:sldId id="284" r:id="rId12"/>
    <p:sldId id="289" r:id="rId13"/>
    <p:sldId id="292" r:id="rId14"/>
    <p:sldId id="291" r:id="rId15"/>
    <p:sldId id="305" r:id="rId16"/>
    <p:sldId id="295" r:id="rId17"/>
    <p:sldId id="300" r:id="rId18"/>
    <p:sldId id="317" r:id="rId19"/>
    <p:sldId id="259" r:id="rId20"/>
    <p:sldId id="312" r:id="rId21"/>
    <p:sldId id="313" r:id="rId22"/>
    <p:sldId id="318" r:id="rId23"/>
    <p:sldId id="319" r:id="rId24"/>
    <p:sldId id="320" r:id="rId25"/>
    <p:sldId id="307" r:id="rId26"/>
    <p:sldId id="296" r:id="rId27"/>
    <p:sldId id="297" r:id="rId28"/>
    <p:sldId id="298" r:id="rId29"/>
    <p:sldId id="299" r:id="rId30"/>
    <p:sldId id="303" r:id="rId31"/>
    <p:sldId id="301" r:id="rId32"/>
    <p:sldId id="302" r:id="rId33"/>
    <p:sldId id="308" r:id="rId34"/>
    <p:sldId id="304" r:id="rId35"/>
    <p:sldId id="30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0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A042F64-9786-4903-ABD5-DE331ADD5D5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289A5B9-9963-4E6E-B852-5BBC08DA4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Desktop\4aa0c0640e40637c7affac2d5cab718b7c1f0084193b0c563ecfbbd0860451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66" y="0"/>
            <a:ext cx="921546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9429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Бюджетное профессиональное 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Республики Калмыкия «Многопрофильный колледж»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0504"/>
            <a:ext cx="9429784" cy="1571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Формирование этнокультурной компетентности у дошкольников города </a:t>
            </a:r>
            <a:r>
              <a:rPr lang="ru-RU" sz="3200" b="1" dirty="0" err="1" smtClean="0">
                <a:solidFill>
                  <a:schemeClr val="bg1"/>
                </a:solidFill>
              </a:rPr>
              <a:t>Городовиковска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357299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chemeClr val="bg1"/>
              </a:solidFill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 «Дошкольного образования»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</a:rPr>
              <a:t>преподаватель Салманова </a:t>
            </a:r>
            <a:r>
              <a:rPr lang="ru-RU" sz="1400" b="1" dirty="0" smtClean="0">
                <a:solidFill>
                  <a:schemeClr val="bg1"/>
                </a:solidFill>
              </a:rPr>
              <a:t>С.К.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Восхваление танцующего</a:t>
            </a:r>
            <a:endParaRPr lang="ru-RU" dirty="0"/>
          </a:p>
        </p:txBody>
      </p:sp>
      <p:pic>
        <p:nvPicPr>
          <p:cNvPr id="5" name="Содержимое 4" descr="Калмыцкие танц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42"/>
            <a:ext cx="664373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02974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/>
              <a:t>Цаган-Сар</a:t>
            </a:r>
            <a:r>
              <a:rPr lang="ru-RU" sz="2800" dirty="0" smtClean="0"/>
              <a:t> - </a:t>
            </a:r>
            <a:r>
              <a:rPr lang="ru-RU" sz="2400" dirty="0" smtClean="0"/>
              <a:t>калмыцкий праздник весны</a:t>
            </a:r>
            <a:endParaRPr lang="ru-RU" sz="2800" dirty="0"/>
          </a:p>
        </p:txBody>
      </p:sp>
      <p:pic>
        <p:nvPicPr>
          <p:cNvPr id="4098" name="Picture 2" descr="C:\Users\админ\Desktop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30225"/>
            <a:ext cx="6357981" cy="4768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Народный праздник «</a:t>
            </a:r>
            <a:r>
              <a:rPr lang="ru-RU" dirty="0" err="1" smtClean="0"/>
              <a:t>Зул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6109711" cy="45720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Калмыцкий чай</a:t>
            </a:r>
            <a:endParaRPr lang="ru-RU" dirty="0"/>
          </a:p>
        </p:txBody>
      </p:sp>
      <p:pic>
        <p:nvPicPr>
          <p:cNvPr id="4" name="Содержимое 3" descr="Калмыцкий ча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642918"/>
            <a:ext cx="5429288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744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Зая-Пандита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создатель калмыцкой письменности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28604"/>
            <a:ext cx="4286248" cy="45505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71480"/>
            <a:ext cx="450059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000" b="1" dirty="0" smtClean="0"/>
              <a:t>Дошкольный возраст – время первоначального становления личности, формирования основ самосознания и индивидуальности ребенка. Именно в этот период начинается процесс социализации, устанавливается связь ребенка с ведущими сферами бытия: миром людей, природой, историей, происходит приобщение к культуре, к общечеловеческим ценностям.</a:t>
            </a:r>
            <a:endParaRPr lang="ru-RU" altLang="ru-RU" sz="2000" b="1" dirty="0"/>
          </a:p>
        </p:txBody>
      </p:sp>
      <p:pic>
        <p:nvPicPr>
          <p:cNvPr id="2050" name="Picture 2" descr="C:\Users\админ\Desktop\gallery_5892_24_10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667" y="1442563"/>
            <a:ext cx="3446884" cy="3558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857752" y="2143116"/>
            <a:ext cx="3898906" cy="3143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1857364"/>
            <a:ext cx="4572000" cy="47459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</a:rPr>
              <a:t> данная тема включает целый комплекс задач:  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воспитание у ребенка любви и привязанности к своей семье, дому, детскому саду, улице, городу;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формирование бережного отношения к природе и всему живому;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воспитание уважения к труду;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развитие интереса к народным традициям и промыслам;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формирование элементарных знаний о правах человека;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расширение представлений о городах России;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знакомство детей с символами государства (герб, флаг, гимн);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развитие чувства ответственности и гордости за достижения страны;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— формирование толерантности, чувства уважения к другим народам, их традициям.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85728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О важности приобщения ребёнка к культуре своего народа написано много, поскольку приобщение к отеческому наследию воспитывает уважение, гордость     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   за землю, на которой живёшь. Поэтому детям необходимо знать и изучать культуру своих предков.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43050"/>
            <a:ext cx="30718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</a:rPr>
              <a:t>Немалое значение для воспитания у детей интереса и любви к родному краю имеет ближайшее окружение. Постепенно ребенок знакомится с детским садом, своей улицей, городом, а затем и со страной, ее столицей и символами.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214810" y="3429000"/>
            <a:ext cx="4113221" cy="2799084"/>
          </a:xfrm>
          <a:prstGeom prst="rect">
            <a:avLst/>
          </a:prstGeom>
        </p:spPr>
      </p:pic>
      <p:pic>
        <p:nvPicPr>
          <p:cNvPr id="3074" name="Picture 2" descr="C:\Users\админ\Desktop\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57166"/>
            <a:ext cx="4095747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071538" y="500042"/>
            <a:ext cx="6726243" cy="48577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5500702"/>
            <a:ext cx="6904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/>
              <a:t>Мой любимый город </a:t>
            </a:r>
            <a:r>
              <a:rPr lang="ru-RU" sz="2800" dirty="0" err="1" smtClean="0"/>
              <a:t>Городовиковск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esktop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7747011" cy="4357694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157361206"/>
      </p:ext>
    </p:extLst>
  </p:cSld>
  <p:clrMapOvr>
    <a:masterClrMapping/>
  </p:clrMapOvr>
  <p:transition spd="med" advTm="856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3964809" cy="5286412"/>
          </a:xfrm>
          <a:prstGeom prst="rect">
            <a:avLst/>
          </a:prstGeom>
          <a:noFill/>
        </p:spPr>
      </p:pic>
      <p:pic>
        <p:nvPicPr>
          <p:cNvPr id="1027" name="Picture 3" descr="C:\Users\админ\Desktop\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158" y="571479"/>
            <a:ext cx="3964808" cy="5286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60" y="357166"/>
            <a:ext cx="4056026" cy="6059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85787" y="428604"/>
            <a:ext cx="7572428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71472" y="500042"/>
            <a:ext cx="8143931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4348" y="642918"/>
            <a:ext cx="7786741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\Desktop\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30718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админ\Desktop\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04"/>
            <a:ext cx="3179227" cy="22860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2857496"/>
            <a:ext cx="257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детский сад «Солнышко»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2786058"/>
            <a:ext cx="2531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детский сад «</a:t>
            </a:r>
            <a:r>
              <a:rPr lang="ru-RU" sz="1400" dirty="0" err="1" smtClean="0"/>
              <a:t>Аленушка</a:t>
            </a:r>
            <a:r>
              <a:rPr lang="ru-RU" sz="1400" dirty="0" smtClean="0"/>
              <a:t>»</a:t>
            </a:r>
            <a:endParaRPr lang="ru-RU" sz="1400" dirty="0"/>
          </a:p>
        </p:txBody>
      </p:sp>
      <p:pic>
        <p:nvPicPr>
          <p:cNvPr id="7171" name="Picture 3" descr="C:\Users\админ\Desktop\dUAyeCMjvCp9Fb7snktO_15_8bd4d8527ddcb2c69d6ab2cc2b42f49c_avatar_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357562"/>
            <a:ext cx="2760543" cy="207170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5572141"/>
            <a:ext cx="26432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детский сад «Малыш»</a:t>
            </a:r>
            <a:endParaRPr lang="ru-RU" sz="1400" dirty="0"/>
          </a:p>
        </p:txBody>
      </p:sp>
      <p:pic>
        <p:nvPicPr>
          <p:cNvPr id="7172" name="Picture 4" descr="C:\Users\админ\Desktop\i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571876"/>
            <a:ext cx="2524142" cy="189310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5572140"/>
            <a:ext cx="28135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/>
              <a:t>детский сад «Колокольчик»</a:t>
            </a:r>
            <a:endParaRPr lang="ru-RU" sz="1400" dirty="0"/>
          </a:p>
        </p:txBody>
      </p:sp>
      <p:pic>
        <p:nvPicPr>
          <p:cNvPr id="7173" name="Picture 5" descr="C:\Users\админ\Desktop\logo_66d121bf260e1c484bd26f32409231e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571876"/>
            <a:ext cx="2552705" cy="191452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282319" y="5572140"/>
            <a:ext cx="23616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детский сад «Сказка»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Новая папка\SDC11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785794"/>
            <a:ext cx="6429420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480" y="5929330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Возложение цветов к мемориалу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43174" y="214290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Экскурсия в музей</a:t>
            </a:r>
            <a:endParaRPr lang="ru-RU" sz="2400" b="1" dirty="0"/>
          </a:p>
        </p:txBody>
      </p:sp>
      <p:pic>
        <p:nvPicPr>
          <p:cNvPr id="5122" name="Picture 2" descr="C:\Users\админ\Desktop\i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284" y="928670"/>
            <a:ext cx="3586020" cy="4786346"/>
          </a:xfrm>
          <a:prstGeom prst="rect">
            <a:avLst/>
          </a:prstGeom>
          <a:noFill/>
        </p:spPr>
      </p:pic>
      <p:pic>
        <p:nvPicPr>
          <p:cNvPr id="5123" name="Picture 3" descr="C:\Users\админ\Desktop\i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928670"/>
            <a:ext cx="3571900" cy="4767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Новая папка\SDC116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14356"/>
            <a:ext cx="35719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E:\Новая папка\SDC116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500042"/>
            <a:ext cx="300039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00232" y="321468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Экскурсия по городу</a:t>
            </a:r>
            <a:endParaRPr lang="ru-RU" sz="2000" b="1" dirty="0"/>
          </a:p>
        </p:txBody>
      </p:sp>
      <p:pic>
        <p:nvPicPr>
          <p:cNvPr id="12290" name="Picture 2" descr="C:\Users\админ\Desktop\i (5).jpg"/>
          <p:cNvPicPr>
            <a:picLocks noChangeAspect="1" noChangeArrowheads="1"/>
          </p:cNvPicPr>
          <p:nvPr/>
        </p:nvPicPr>
        <p:blipFill>
          <a:blip r:embed="rId4" cstate="print"/>
          <a:srcRect t="12500" b="20220"/>
          <a:stretch>
            <a:fillRect/>
          </a:stretch>
        </p:blipFill>
        <p:spPr bwMode="auto">
          <a:xfrm>
            <a:off x="5572132" y="3354713"/>
            <a:ext cx="2571768" cy="3076057"/>
          </a:xfrm>
          <a:prstGeom prst="rect">
            <a:avLst/>
          </a:prstGeom>
          <a:noFill/>
        </p:spPr>
      </p:pic>
      <p:pic>
        <p:nvPicPr>
          <p:cNvPr id="12292" name="Picture 4" descr="C:\Users\админ\Desktop\i (1).jpg"/>
          <p:cNvPicPr>
            <a:picLocks noChangeAspect="1" noChangeArrowheads="1"/>
          </p:cNvPicPr>
          <p:nvPr/>
        </p:nvPicPr>
        <p:blipFill>
          <a:blip r:embed="rId5" cstate="print"/>
          <a:srcRect b="22222"/>
          <a:stretch>
            <a:fillRect/>
          </a:stretch>
        </p:blipFill>
        <p:spPr bwMode="auto">
          <a:xfrm>
            <a:off x="1357290" y="3571876"/>
            <a:ext cx="2786081" cy="2889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SDC106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3836239" cy="2876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14348" y="500042"/>
            <a:ext cx="3429024" cy="300039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929190" y="3643314"/>
            <a:ext cx="3398841" cy="287052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214942" y="571480"/>
            <a:ext cx="2643206" cy="28575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00364" y="3000372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Предметно-развивающая среда в ДОУ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Родовое дерево</a:t>
            </a:r>
            <a:endParaRPr lang="ru-RU" dirty="0"/>
          </a:p>
        </p:txBody>
      </p:sp>
      <p:pic>
        <p:nvPicPr>
          <p:cNvPr id="4" name="Содержимое 3" descr="Древо родословия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28604"/>
            <a:ext cx="685804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642918"/>
            <a:ext cx="384063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Documents and Settings\Домашний\Рабочий стол\масленница 2014\SDC103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21777"/>
            <a:ext cx="4643470" cy="3482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500562" y="1428736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Праздник «</a:t>
            </a:r>
            <a:r>
              <a:rPr lang="ru-RU" sz="2000" b="1" dirty="0" err="1" smtClean="0"/>
              <a:t>Масленница</a:t>
            </a:r>
            <a:r>
              <a:rPr lang="ru-RU" sz="2000" b="1" dirty="0" smtClean="0"/>
              <a:t>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DCIM\106SSCAM\SDC10880.JPG"/>
          <p:cNvPicPr/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00034" y="4000504"/>
            <a:ext cx="3857652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DCIM\106SSCAM\SDC11071.JPG"/>
          <p:cNvPicPr/>
          <p:nvPr/>
        </p:nvPicPr>
        <p:blipFill>
          <a:blip r:embed="rId3" cstate="print">
            <a:lum bright="-10000"/>
          </a:blip>
          <a:srcRect t="13063" r="7094"/>
          <a:stretch>
            <a:fillRect/>
          </a:stretch>
        </p:blipFill>
        <p:spPr bwMode="auto">
          <a:xfrm>
            <a:off x="4500562" y="4000504"/>
            <a:ext cx="4067370" cy="241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43174" y="3286124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Праздник «</a:t>
            </a:r>
            <a:r>
              <a:rPr lang="ru-RU" b="1" dirty="0" err="1" smtClean="0"/>
              <a:t>Цаган-Сар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9218" name="Picture 2" descr="C:\Users\админ\Desktop\ae3f3769ff21ff3_791.de2368d503_g-midd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714356"/>
            <a:ext cx="3471847" cy="2326196"/>
          </a:xfrm>
          <a:prstGeom prst="rect">
            <a:avLst/>
          </a:prstGeom>
          <a:noFill/>
        </p:spPr>
      </p:pic>
      <p:pic>
        <p:nvPicPr>
          <p:cNvPr id="9219" name="Picture 3" descr="C:\Users\админ\Desktop\chainaya_ceremoniya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714357"/>
            <a:ext cx="341196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SDC124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7" y="643148"/>
            <a:ext cx="3714777" cy="278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SDC123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714752"/>
            <a:ext cx="3500462" cy="2537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Новая папка\DSC007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14752"/>
            <a:ext cx="4143404" cy="252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14480" y="3357562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Театрализованные представления</a:t>
            </a:r>
            <a:endParaRPr lang="ru-RU" b="1" dirty="0"/>
          </a:p>
        </p:txBody>
      </p:sp>
      <p:pic>
        <p:nvPicPr>
          <p:cNvPr id="13314" name="Picture 2" descr="C:\Users\админ\Desktop\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714356"/>
            <a:ext cx="3936985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\Desktop\i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321471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админ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785794"/>
            <a:ext cx="2000264" cy="2666697"/>
          </a:xfrm>
          <a:prstGeom prst="rect">
            <a:avLst/>
          </a:prstGeom>
          <a:noFill/>
        </p:spPr>
      </p:pic>
      <p:pic>
        <p:nvPicPr>
          <p:cNvPr id="8195" name="Picture 3" descr="C:\Users\админ\Desktop\i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14752"/>
            <a:ext cx="3286148" cy="2465392"/>
          </a:xfrm>
          <a:prstGeom prst="rect">
            <a:avLst/>
          </a:prstGeom>
          <a:noFill/>
        </p:spPr>
      </p:pic>
      <p:pic>
        <p:nvPicPr>
          <p:cNvPr id="8196" name="Picture 4" descr="C:\Users\админ\Desktop\i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718622"/>
            <a:ext cx="3286148" cy="24646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3357562"/>
            <a:ext cx="6572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Проект с родителями «Отечества сыны»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286808" cy="278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Приобщения ребенка к культуре своего народа имеет огромное значение, поскольку обращение к отеческому наследию воспитывает уважение, гордость за землю, на которой живешь. 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916113"/>
            <a:ext cx="6761163" cy="4114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1071546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714356"/>
            <a:ext cx="6786610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7640980" cy="10887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Родословные связи</a:t>
            </a:r>
            <a:endParaRPr lang="ru-RU" dirty="0"/>
          </a:p>
        </p:txBody>
      </p:sp>
      <p:pic>
        <p:nvPicPr>
          <p:cNvPr id="4" name="Содержимое 3" descr="Калмык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30225"/>
            <a:ext cx="6786609" cy="497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945850"/>
          </a:xfrm>
        </p:spPr>
        <p:txBody>
          <a:bodyPr/>
          <a:lstStyle/>
          <a:p>
            <a:pPr algn="ctr"/>
            <a:r>
              <a:rPr lang="ru-RU" dirty="0" smtClean="0"/>
              <a:t>Рождение ребенка в семье</a:t>
            </a:r>
            <a:endParaRPr lang="ru-RU" dirty="0"/>
          </a:p>
        </p:txBody>
      </p:sp>
      <p:pic>
        <p:nvPicPr>
          <p:cNvPr id="4" name="Содержимое 3" descr="Обычаи, сопровождающие рождение ребенка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290" y="500042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Гостеприимство у калмыков 1893 год</a:t>
            </a:r>
            <a:endParaRPr lang="ru-RU" sz="2800" dirty="0"/>
          </a:p>
        </p:txBody>
      </p:sp>
      <p:pic>
        <p:nvPicPr>
          <p:cNvPr id="4" name="Содержимое 3" descr="До седьмого колена. Родственные связи у калмыков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00042"/>
            <a:ext cx="635798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Приветствие</a:t>
            </a:r>
            <a:endParaRPr lang="ru-RU" dirty="0"/>
          </a:p>
        </p:txBody>
      </p:sp>
      <p:pic>
        <p:nvPicPr>
          <p:cNvPr id="4" name="Содержимое 3" descr="Калмыцкое приветствие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00042"/>
            <a:ext cx="600079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Калмыцкая национальная одежда</a:t>
            </a:r>
            <a:endParaRPr lang="ru-RU" dirty="0"/>
          </a:p>
        </p:txBody>
      </p:sp>
      <p:pic>
        <p:nvPicPr>
          <p:cNvPr id="4" name="Содержимое 3" descr="Калмыцкая национальная мужская одежд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571480"/>
            <a:ext cx="571504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362</TotalTime>
  <Words>264</Words>
  <Application>Microsoft Office PowerPoint</Application>
  <PresentationFormat>Экран (4:3)</PresentationFormat>
  <Paragraphs>37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Аспект</vt:lpstr>
      <vt:lpstr>Слайд 1</vt:lpstr>
      <vt:lpstr>Слайд 2</vt:lpstr>
      <vt:lpstr>Родовое дерево</vt:lpstr>
      <vt:lpstr>Слайд 4</vt:lpstr>
      <vt:lpstr>Родословные связи</vt:lpstr>
      <vt:lpstr>Рождение ребенка в семье</vt:lpstr>
      <vt:lpstr>Гостеприимство у калмыков 1893 год</vt:lpstr>
      <vt:lpstr>Приветствие</vt:lpstr>
      <vt:lpstr>Калмыцкая национальная одежда</vt:lpstr>
      <vt:lpstr>Восхваление танцующего</vt:lpstr>
      <vt:lpstr>Цаган-Сар - калмыцкий праздник весны</vt:lpstr>
      <vt:lpstr>Народный праздник «Зул»</vt:lpstr>
      <vt:lpstr>Калмыцкий чай</vt:lpstr>
      <vt:lpstr>Зая-Пандита создатель калмыцкой письменности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город»</dc:title>
  <dc:creator>q</dc:creator>
  <cp:lastModifiedBy>Севда Салманова</cp:lastModifiedBy>
  <cp:revision>36</cp:revision>
  <dcterms:created xsi:type="dcterms:W3CDTF">2013-11-10T15:53:48Z</dcterms:created>
  <dcterms:modified xsi:type="dcterms:W3CDTF">2021-11-15T08:30:33Z</dcterms:modified>
</cp:coreProperties>
</file>