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5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BBC4FF"/>
    <a:srgbClr val="FAF9E7"/>
    <a:srgbClr val="FFFFCC"/>
    <a:srgbClr val="FFFF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8" d="100"/>
          <a:sy n="148" d="100"/>
        </p:scale>
        <p:origin x="7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64B9B-6C93-4A1A-BED1-7A5B6A33DA9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166C9-B029-47F6-802F-6D3CCC5D7D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1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CEFCA-6D10-B421-7365-4F3034562A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5AA25C-68F1-1A52-C4DD-BCDFFFD495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0DC93-DE6F-9196-D74D-9B0434C9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D293B1-9951-B31C-4809-12AB4ED5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B6D2A6-5092-F3A0-32AE-4B55B7476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46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8E1CC4-E214-E9A3-5F5C-FA450F588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D8BDAC-44B1-F775-FAC2-197B5F4209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CFFEC1-0E88-AD43-1BA9-23131F3B7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253744-2678-7277-319B-1DF55382D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3DC85-1049-14C5-D93C-6013ED31C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A18617F-D77A-C210-1992-F37F0B6A78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DB10436-7E62-129B-D15E-AB085B05C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2D68B5-AC1F-128C-F3F8-9F4F35758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BC11EF-235E-88B7-127D-E73D52B14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EAC07B-F206-8694-6F87-8A6CD9E6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8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7EF13-1C92-1557-E767-5204478E6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0E659A-2A54-0320-D53D-E74D79C74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AC8EF7-9937-1BB0-8566-95B47C066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77597C-994D-5D3B-5FD8-AAC68B59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B29C66-AF74-1A6F-D63A-C7A6150C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F896B-5097-CD33-AC36-0B8A73997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A15C75-8E35-63CD-92D0-4B9764371F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11E25C-9402-5719-CA7E-500BD664E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45CC69-97C4-5FFF-BB79-9E8208DBC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77F054-D317-1DE3-A2F9-F7B6A9B8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0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579B41-A9FD-E7E3-C566-47B5DC0A2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043630-80F2-65D0-6719-3C68A4ECA5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4CE54A-3647-299D-D5D9-A54B65F26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EF0B5C-D300-6AA8-2297-3449D4EDC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B88A6C-5A83-32F2-E7AB-B5C14779A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C484D1-E189-0CA1-7846-E8B199A7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7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D80101-5083-E519-01D0-A3DE40BF8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1E2F9AA-71FC-B1F9-4F1D-FD5B921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723FE3-A8C4-11EE-80DD-2A8DA46D9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9BBB51-C86A-A716-6E55-E542B9C8A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8322CF5-BA96-ADBF-C184-B8F7BBB63B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DB1C545-AEB9-A6F7-0017-D7E12C08F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D6FEC2-5852-4D56-334E-16F314CF5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D56EE40-98A4-223D-B652-848015B7F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854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4146D6-06F5-9D36-8E2A-E980E4B2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235DB52-797B-28EE-3190-5742FE556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9C390A-A850-49FD-CF94-308F45C5F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1C526CC-E218-7F01-667C-58B5C4E66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06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D986E9D-94BC-B7CA-8EF6-56880A1F5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6F742E0-168A-73B4-5759-44223641C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FD4368-7142-C660-EDE1-7C07B6894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180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8F007-5950-FE23-E945-290C7D29A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A3E418-72BD-B07A-9D40-25E1C35DD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55C90B-90E0-C80B-2592-1AA7BFC612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3B9E19-9D54-48BF-F605-BB73BD0F2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1E3165-D78D-66E9-A281-171BFFE5C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E72889-2E24-F6F3-BCEC-1929788C7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67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03B9D-57DC-7395-2571-8318F1C1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7D7DD3-3C9D-8B05-7ECA-680C4BC67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D73F3D-BAB9-5371-1D27-58579A45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C9CB12-5687-5458-180B-3C57B47AD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D12325-B92C-6ECD-420A-88DAA4A75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8512F1-3446-E5FD-170A-0A215FD37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47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A21192-E7B1-A58E-0D5E-2A335A6A7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E7C7A1-49A7-D3D4-C5F8-D391D6DF2E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1EDF43-912F-35EC-23FC-2FDE4B061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E9E9-819E-44E0-B64F-7611591B0422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276ECB-E78A-FF8B-B4B2-F115F1605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43AE6A-9B31-8CCB-0D74-896F3E00A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F53D-BC41-4D95-9D7C-504901173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28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C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3B6CAD2-8DC9-71BE-19FE-EE264140D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202" y="485721"/>
            <a:ext cx="6228798" cy="5886557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481978E-651A-97C5-19D6-6FF601267338}"/>
              </a:ext>
            </a:extLst>
          </p:cNvPr>
          <p:cNvSpPr/>
          <p:nvPr/>
        </p:nvSpPr>
        <p:spPr>
          <a:xfrm>
            <a:off x="126098" y="485721"/>
            <a:ext cx="59699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парадоксы и фокусы</a:t>
            </a:r>
            <a:endParaRPr lang="ru-RU" sz="13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E10446-A542-7B16-CE83-02587D82EAB4}"/>
              </a:ext>
            </a:extLst>
          </p:cNvPr>
          <p:cNvSpPr txBox="1"/>
          <p:nvPr/>
        </p:nvSpPr>
        <p:spPr>
          <a:xfrm>
            <a:off x="126098" y="5747206"/>
            <a:ext cx="615973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математики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Мотошкова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Евгеньевна</a:t>
            </a:r>
          </a:p>
        </p:txBody>
      </p:sp>
    </p:spTree>
    <p:extLst>
      <p:ext uri="{BB962C8B-B14F-4D97-AF65-F5344CB8AC3E}">
        <p14:creationId xmlns:p14="http://schemas.microsoft.com/office/powerpoint/2010/main" val="6201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FB6E62-D07A-D9BF-A884-2C3C6AC42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5496" y="757112"/>
            <a:ext cx="4234603" cy="5610437"/>
          </a:xfrm>
          <a:prstGeom prst="rect">
            <a:avLst/>
          </a:prstGeom>
        </p:spPr>
      </p:pic>
      <p:sp>
        <p:nvSpPr>
          <p:cNvPr id="13" name="Овал 12">
            <a:extLst>
              <a:ext uri="{FF2B5EF4-FFF2-40B4-BE49-F238E27FC236}">
                <a16:creationId xmlns:a16="http://schemas.microsoft.com/office/drawing/2014/main" id="{D796238A-A4B5-0599-2990-4774C9C03E90}"/>
              </a:ext>
            </a:extLst>
          </p:cNvPr>
          <p:cNvSpPr/>
          <p:nvPr/>
        </p:nvSpPr>
        <p:spPr>
          <a:xfrm>
            <a:off x="10503165" y="4879572"/>
            <a:ext cx="3377669" cy="3566160"/>
          </a:xfrm>
          <a:prstGeom prst="ellipse">
            <a:avLst/>
          </a:prstGeom>
          <a:noFill/>
          <a:ln w="352425"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>
            <a:extLst>
              <a:ext uri="{FF2B5EF4-FFF2-40B4-BE49-F238E27FC236}">
                <a16:creationId xmlns:a16="http://schemas.microsoft.com/office/drawing/2014/main" id="{72EED64B-C60D-931E-67DA-40A193FFB30A}"/>
              </a:ext>
            </a:extLst>
          </p:cNvPr>
          <p:cNvSpPr/>
          <p:nvPr/>
        </p:nvSpPr>
        <p:spPr>
          <a:xfrm>
            <a:off x="6580910" y="1662544"/>
            <a:ext cx="714895" cy="714895"/>
          </a:xfrm>
          <a:prstGeom prst="flowChartConnector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>
            <a:extLst>
              <a:ext uri="{FF2B5EF4-FFF2-40B4-BE49-F238E27FC236}">
                <a16:creationId xmlns:a16="http://schemas.microsoft.com/office/drawing/2014/main" id="{F784B81A-9CD9-9E90-48DF-1ACB65FA343F}"/>
              </a:ext>
            </a:extLst>
          </p:cNvPr>
          <p:cNvSpPr/>
          <p:nvPr/>
        </p:nvSpPr>
        <p:spPr>
          <a:xfrm>
            <a:off x="6586452" y="2385750"/>
            <a:ext cx="714895" cy="714895"/>
          </a:xfrm>
          <a:prstGeom prst="flowChartConnector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>
            <a:extLst>
              <a:ext uri="{FF2B5EF4-FFF2-40B4-BE49-F238E27FC236}">
                <a16:creationId xmlns:a16="http://schemas.microsoft.com/office/drawing/2014/main" id="{20349606-8B38-BF44-B1B4-A4CEC0C9E093}"/>
              </a:ext>
            </a:extLst>
          </p:cNvPr>
          <p:cNvSpPr/>
          <p:nvPr/>
        </p:nvSpPr>
        <p:spPr>
          <a:xfrm>
            <a:off x="5826324" y="1662544"/>
            <a:ext cx="714895" cy="714895"/>
          </a:xfrm>
          <a:prstGeom prst="flowChartConnector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>
            <a:extLst>
              <a:ext uri="{FF2B5EF4-FFF2-40B4-BE49-F238E27FC236}">
                <a16:creationId xmlns:a16="http://schemas.microsoft.com/office/drawing/2014/main" id="{C5F8A116-14A5-9879-C367-7F52FCE838B7}"/>
              </a:ext>
            </a:extLst>
          </p:cNvPr>
          <p:cNvSpPr/>
          <p:nvPr/>
        </p:nvSpPr>
        <p:spPr>
          <a:xfrm>
            <a:off x="5824526" y="2377439"/>
            <a:ext cx="714895" cy="714895"/>
          </a:xfrm>
          <a:prstGeom prst="flowChartConnector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A5B9E-0666-7D78-4579-4B9F91DEEC2D}"/>
              </a:ext>
            </a:extLst>
          </p:cNvPr>
          <p:cNvSpPr txBox="1"/>
          <p:nvPr/>
        </p:nvSpPr>
        <p:spPr>
          <a:xfrm>
            <a:off x="187249" y="450332"/>
            <a:ext cx="69540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проведения конкурса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2B3E6F-C1F4-3C48-2F15-7A39555647D4}"/>
              </a:ext>
            </a:extLst>
          </p:cNvPr>
          <p:cNvSpPr txBox="1"/>
          <p:nvPr/>
        </p:nvSpPr>
        <p:spPr>
          <a:xfrm>
            <a:off x="96592" y="2743197"/>
            <a:ext cx="7340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 по очереди, не перебивать;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обращаться к ведущим и жюри вежливо, 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 слова «пожалуйста», «спасибо»;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 тишину во время выступлений других 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поднимать руку для ответа или вопроса;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следовать указаниям организаторов без возражений.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9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21746A-167B-F5F5-BC9D-8BD5FD49F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extLst>
              <a:ext uri="{FF2B5EF4-FFF2-40B4-BE49-F238E27FC236}">
                <a16:creationId xmlns:a16="http://schemas.microsoft.com/office/drawing/2014/main" id="{D2D9E5C7-7291-E6AE-DD92-28D4297C874E}"/>
              </a:ext>
            </a:extLst>
          </p:cNvPr>
          <p:cNvSpPr/>
          <p:nvPr/>
        </p:nvSpPr>
        <p:spPr>
          <a:xfrm>
            <a:off x="10503165" y="4879572"/>
            <a:ext cx="3377669" cy="3566160"/>
          </a:xfrm>
          <a:prstGeom prst="ellipse">
            <a:avLst/>
          </a:prstGeom>
          <a:noFill/>
          <a:ln w="352425">
            <a:solidFill>
              <a:srgbClr val="FFFF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08A396-AD63-73DE-5132-84B1B57DCCA0}"/>
              </a:ext>
            </a:extLst>
          </p:cNvPr>
          <p:cNvSpPr txBox="1"/>
          <p:nvPr/>
        </p:nvSpPr>
        <p:spPr>
          <a:xfrm>
            <a:off x="3042653" y="151383"/>
            <a:ext cx="8230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Разминка: 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 счёт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1B0208E-636C-490B-9EC6-2FC2BA4655A7}"/>
              </a:ext>
            </a:extLst>
          </p:cNvPr>
          <p:cNvSpPr/>
          <p:nvPr/>
        </p:nvSpPr>
        <p:spPr>
          <a:xfrm>
            <a:off x="5839330" y="1660903"/>
            <a:ext cx="6095998" cy="4030579"/>
          </a:xfrm>
          <a:prstGeom prst="roundRect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B769F-68F1-8C73-FFDF-122B109B5F79}"/>
              </a:ext>
            </a:extLst>
          </p:cNvPr>
          <p:cNvSpPr txBox="1"/>
          <p:nvPr/>
        </p:nvSpPr>
        <p:spPr>
          <a:xfrm>
            <a:off x="5943602" y="1847141"/>
            <a:ext cx="6095998" cy="33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будут представлены 10 вопросов, включающие в себя теоретические знания и умения быстро считать.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знаете правильный ответ, поднимайте руку.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верный ответ команда получает 1 балл.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52F32A-AA54-2341-EB1C-A9D05B51B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64" y="1660903"/>
            <a:ext cx="5430901" cy="4030579"/>
          </a:xfrm>
          <a:prstGeom prst="rect">
            <a:avLst/>
          </a:prstGeom>
        </p:spPr>
      </p:pic>
      <p:sp>
        <p:nvSpPr>
          <p:cNvPr id="9" name="Звезда: 5 точек 8">
            <a:extLst>
              <a:ext uri="{FF2B5EF4-FFF2-40B4-BE49-F238E27FC236}">
                <a16:creationId xmlns:a16="http://schemas.microsoft.com/office/drawing/2014/main" id="{2674C6E4-2452-5CBD-0D1D-9B4E093EE02A}"/>
              </a:ext>
            </a:extLst>
          </p:cNvPr>
          <p:cNvSpPr/>
          <p:nvPr/>
        </p:nvSpPr>
        <p:spPr>
          <a:xfrm>
            <a:off x="-814137" y="-764995"/>
            <a:ext cx="2257927" cy="1931513"/>
          </a:xfrm>
          <a:prstGeom prst="star5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99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EB4C68-7A7F-81BD-A081-2FE7D55FC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extLst>
              <a:ext uri="{FF2B5EF4-FFF2-40B4-BE49-F238E27FC236}">
                <a16:creationId xmlns:a16="http://schemas.microsoft.com/office/drawing/2014/main" id="{82591A4C-BB11-E461-3BF6-13A5255F84F6}"/>
              </a:ext>
            </a:extLst>
          </p:cNvPr>
          <p:cNvSpPr/>
          <p:nvPr/>
        </p:nvSpPr>
        <p:spPr>
          <a:xfrm>
            <a:off x="10503165" y="4879572"/>
            <a:ext cx="3377669" cy="3566160"/>
          </a:xfrm>
          <a:prstGeom prst="ellipse">
            <a:avLst/>
          </a:prstGeom>
          <a:noFill/>
          <a:ln w="352425"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56AA25-2273-E5EB-4730-2FDE1979D0BA}"/>
              </a:ext>
            </a:extLst>
          </p:cNvPr>
          <p:cNvSpPr txBox="1"/>
          <p:nvPr/>
        </p:nvSpPr>
        <p:spPr>
          <a:xfrm>
            <a:off x="3808663" y="200761"/>
            <a:ext cx="8230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Разоблачи фокус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AA898B-58B2-239E-857B-4727BFD39CB9}"/>
              </a:ext>
            </a:extLst>
          </p:cNvPr>
          <p:cNvSpPr txBox="1"/>
          <p:nvPr/>
        </p:nvSpPr>
        <p:spPr>
          <a:xfrm>
            <a:off x="413085" y="1978427"/>
            <a:ext cx="3377669" cy="362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два математических фокуса с понятной «магией» и чётким математическим объяснением. Каждая команда получает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 карточки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сначала пробует фокус «вслепую» (без разгадки).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везда: 5 точек 8">
            <a:extLst>
              <a:ext uri="{FF2B5EF4-FFF2-40B4-BE49-F238E27FC236}">
                <a16:creationId xmlns:a16="http://schemas.microsoft.com/office/drawing/2014/main" id="{AD581E1D-8C64-8EAA-C944-96F68AE8E14F}"/>
              </a:ext>
            </a:extLst>
          </p:cNvPr>
          <p:cNvSpPr/>
          <p:nvPr/>
        </p:nvSpPr>
        <p:spPr>
          <a:xfrm>
            <a:off x="-814137" y="-764995"/>
            <a:ext cx="2257927" cy="1931513"/>
          </a:xfrm>
          <a:prstGeom prst="star5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C3D72C-FF98-5799-A5DF-CC8AD0BA8B82}"/>
              </a:ext>
            </a:extLst>
          </p:cNvPr>
          <p:cNvSpPr txBox="1"/>
          <p:nvPr/>
        </p:nvSpPr>
        <p:spPr>
          <a:xfrm>
            <a:off x="4068678" y="1978428"/>
            <a:ext cx="3924969" cy="396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2–3 демонстраций команды заполняют поля «Запишите секрет фокуса»: записывают шаги формулой, упрощают выражение, формулируют вывод. Обсудите разгадки всем классом: команды по очереди объясняют, почему фокусы «работают».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3CEE5-6619-ACFD-8074-5710D2964CDE}"/>
              </a:ext>
            </a:extLst>
          </p:cNvPr>
          <p:cNvSpPr txBox="1"/>
          <p:nvPr/>
        </p:nvSpPr>
        <p:spPr>
          <a:xfrm>
            <a:off x="8253662" y="1978428"/>
            <a:ext cx="3525253" cy="396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придумать свой аналог (например, изменить числа в шагах и проверить, что получится).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 2 балла — точное объяснение математического принципа; 1 балл — частичная правильность или неполное обоснование.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670013A3-606B-BCB8-CC0D-AB610BB3198B}"/>
              </a:ext>
            </a:extLst>
          </p:cNvPr>
          <p:cNvCxnSpPr/>
          <p:nvPr/>
        </p:nvCxnSpPr>
        <p:spPr>
          <a:xfrm>
            <a:off x="3808663" y="1978427"/>
            <a:ext cx="0" cy="36269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63C75A5C-FC93-14C9-8D1E-EF015C0FF77A}"/>
              </a:ext>
            </a:extLst>
          </p:cNvPr>
          <p:cNvCxnSpPr/>
          <p:nvPr/>
        </p:nvCxnSpPr>
        <p:spPr>
          <a:xfrm>
            <a:off x="7993647" y="1978427"/>
            <a:ext cx="0" cy="36269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16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0037FB-AD84-5746-57E9-46A2040463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8C880E8-A10E-2C03-2415-0F42CF516247}"/>
              </a:ext>
            </a:extLst>
          </p:cNvPr>
          <p:cNvSpPr txBox="1"/>
          <p:nvPr/>
        </p:nvSpPr>
        <p:spPr>
          <a:xfrm>
            <a:off x="3002547" y="206177"/>
            <a:ext cx="8230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 ошибку в парадоксе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один скругленный угол 3">
            <a:extLst>
              <a:ext uri="{FF2B5EF4-FFF2-40B4-BE49-F238E27FC236}">
                <a16:creationId xmlns:a16="http://schemas.microsoft.com/office/drawing/2014/main" id="{B3CCD2B7-945A-9E3A-43C8-2945D32E7E9B}"/>
              </a:ext>
            </a:extLst>
          </p:cNvPr>
          <p:cNvSpPr/>
          <p:nvPr/>
        </p:nvSpPr>
        <p:spPr>
          <a:xfrm>
            <a:off x="685801" y="1570121"/>
            <a:ext cx="5053262" cy="2279983"/>
          </a:xfrm>
          <a:prstGeom prst="round1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один скругленный угол 6">
            <a:extLst>
              <a:ext uri="{FF2B5EF4-FFF2-40B4-BE49-F238E27FC236}">
                <a16:creationId xmlns:a16="http://schemas.microsoft.com/office/drawing/2014/main" id="{77DB9DA8-62C3-6F0B-97E2-E63338593A3D}"/>
              </a:ext>
            </a:extLst>
          </p:cNvPr>
          <p:cNvSpPr/>
          <p:nvPr/>
        </p:nvSpPr>
        <p:spPr>
          <a:xfrm rot="10800000">
            <a:off x="685801" y="4147887"/>
            <a:ext cx="5053262" cy="2279983"/>
          </a:xfrm>
          <a:prstGeom prst="round1Rect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один скругленный угол 7">
            <a:extLst>
              <a:ext uri="{FF2B5EF4-FFF2-40B4-BE49-F238E27FC236}">
                <a16:creationId xmlns:a16="http://schemas.microsoft.com/office/drawing/2014/main" id="{A8B11B42-1747-2246-30DC-C1065386C05F}"/>
              </a:ext>
            </a:extLst>
          </p:cNvPr>
          <p:cNvSpPr/>
          <p:nvPr/>
        </p:nvSpPr>
        <p:spPr>
          <a:xfrm rot="10800000">
            <a:off x="6452939" y="1570121"/>
            <a:ext cx="5053262" cy="2279983"/>
          </a:xfrm>
          <a:prstGeom prst="round1Rect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один скругленный угол 12">
            <a:extLst>
              <a:ext uri="{FF2B5EF4-FFF2-40B4-BE49-F238E27FC236}">
                <a16:creationId xmlns:a16="http://schemas.microsoft.com/office/drawing/2014/main" id="{C20CFBC5-245A-0BF0-B221-F67B05FCA93C}"/>
              </a:ext>
            </a:extLst>
          </p:cNvPr>
          <p:cNvSpPr/>
          <p:nvPr/>
        </p:nvSpPr>
        <p:spPr>
          <a:xfrm>
            <a:off x="6452939" y="4147887"/>
            <a:ext cx="5053262" cy="2279983"/>
          </a:xfrm>
          <a:prstGeom prst="round1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5A2002-59F2-7711-E7DF-C36A595AFEDB}"/>
              </a:ext>
            </a:extLst>
          </p:cNvPr>
          <p:cNvSpPr txBox="1"/>
          <p:nvPr/>
        </p:nvSpPr>
        <p:spPr>
          <a:xfrm>
            <a:off x="830178" y="2087615"/>
            <a:ext cx="4764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1.Команды получают 2 карточки с «доказательствами» ложных 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утверждений.</a:t>
            </a:r>
          </a:p>
          <a:p>
            <a:r>
              <a:rPr lang="ru-RU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6778FC-62FA-AB0F-AFEA-81AFDD1EF2A2}"/>
              </a:ext>
            </a:extLst>
          </p:cNvPr>
          <p:cNvSpPr txBox="1"/>
          <p:nvPr/>
        </p:nvSpPr>
        <p:spPr>
          <a:xfrm>
            <a:off x="6858001" y="4343499"/>
            <a:ext cx="4961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Критерии: 3 балла – верно найдена и объяснена ошибка.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1-2 балла – ошибка найдена, но объяснение неполное.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F4B136-698D-4650-FDD9-58B46E3BE6E4}"/>
              </a:ext>
            </a:extLst>
          </p:cNvPr>
          <p:cNvSpPr txBox="1"/>
          <p:nvPr/>
        </p:nvSpPr>
        <p:spPr>
          <a:xfrm>
            <a:off x="922421" y="4343499"/>
            <a:ext cx="49088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Найти и описать ошибку, восстановить верное решение. Объясните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 и коротко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почему такое «доказательство» неверно.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3B15DB-3AFE-3321-DB6E-39DC9B6F7E35}"/>
              </a:ext>
            </a:extLst>
          </p:cNvPr>
          <p:cNvSpPr txBox="1"/>
          <p:nvPr/>
        </p:nvSpPr>
        <p:spPr>
          <a:xfrm>
            <a:off x="6641432" y="1988274"/>
            <a:ext cx="49088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Запишите, как надо рассуждать правильно (укажите, какое свойство корней использовано некорректно).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92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13023EE-33A7-A9B8-B8F3-CA4D1E937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43F032-13CF-0788-CB55-9562C55E870B}"/>
              </a:ext>
            </a:extLst>
          </p:cNvPr>
          <p:cNvSpPr txBox="1"/>
          <p:nvPr/>
        </p:nvSpPr>
        <p:spPr>
          <a:xfrm>
            <a:off x="2744007" y="206177"/>
            <a:ext cx="82309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«Придумай свой фокус»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: один скругленный угол 3">
            <a:extLst>
              <a:ext uri="{FF2B5EF4-FFF2-40B4-BE49-F238E27FC236}">
                <a16:creationId xmlns:a16="http://schemas.microsoft.com/office/drawing/2014/main" id="{904FCB8F-2B7E-F1B2-B742-380F76864659}"/>
              </a:ext>
            </a:extLst>
          </p:cNvPr>
          <p:cNvSpPr/>
          <p:nvPr/>
        </p:nvSpPr>
        <p:spPr>
          <a:xfrm>
            <a:off x="459788" y="1564105"/>
            <a:ext cx="5539320" cy="2430379"/>
          </a:xfrm>
          <a:prstGeom prst="round1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A6EED12-62F0-A92C-4CE2-390BD7EEF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88" y="4261351"/>
            <a:ext cx="5539321" cy="230027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431EB96-121A-9EDA-7890-E8802D435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892" y="4261351"/>
            <a:ext cx="5539321" cy="2300273"/>
          </a:xfrm>
          <a:prstGeom prst="rect">
            <a:avLst/>
          </a:prstGeom>
        </p:spPr>
      </p:pic>
      <p:sp>
        <p:nvSpPr>
          <p:cNvPr id="19" name="Прямоугольник: один скругленный угол 18">
            <a:extLst>
              <a:ext uri="{FF2B5EF4-FFF2-40B4-BE49-F238E27FC236}">
                <a16:creationId xmlns:a16="http://schemas.microsoft.com/office/drawing/2014/main" id="{AB492321-0A54-32E8-A201-62EF004A9D56}"/>
              </a:ext>
            </a:extLst>
          </p:cNvPr>
          <p:cNvSpPr/>
          <p:nvPr/>
        </p:nvSpPr>
        <p:spPr>
          <a:xfrm rot="10800000">
            <a:off x="6192892" y="1564105"/>
            <a:ext cx="5539320" cy="2430379"/>
          </a:xfrm>
          <a:prstGeom prst="round1Rect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F0E6A4-4E6C-9B84-20A3-3E67867C2726}"/>
              </a:ext>
            </a:extLst>
          </p:cNvPr>
          <p:cNvSpPr txBox="1"/>
          <p:nvPr/>
        </p:nvSpPr>
        <p:spPr>
          <a:xfrm>
            <a:off x="529254" y="1556317"/>
            <a:ext cx="5539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 создают собственный фокус на основе изученных законов (например, на свойствах делимости или распределительного закона).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 на листе: условие фокуса, «секрет» (математическое обоснование).</a:t>
            </a:r>
          </a:p>
          <a:p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1037415-8469-D55A-73F2-9C7DE7B06585}"/>
              </a:ext>
            </a:extLst>
          </p:cNvPr>
          <p:cNvSpPr txBox="1"/>
          <p:nvPr/>
        </p:nvSpPr>
        <p:spPr>
          <a:xfrm>
            <a:off x="6247745" y="1556317"/>
            <a:ext cx="542961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 показ и объяснение принципа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соперникам.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 балла — фокус математически корректен;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 балл — оригинальная подача или чёткое объяснение.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494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C48D03-B277-A537-7F3A-95FD5F3FB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47191D6-1FB0-390E-A454-9DFAE810A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950" y="1612777"/>
            <a:ext cx="5102224" cy="4030579"/>
          </a:xfrm>
          <a:prstGeom prst="rect">
            <a:avLst/>
          </a:prstGeom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47186855-3FAA-9B67-8477-1EA3F8D11DB4}"/>
              </a:ext>
            </a:extLst>
          </p:cNvPr>
          <p:cNvSpPr/>
          <p:nvPr/>
        </p:nvSpPr>
        <p:spPr>
          <a:xfrm>
            <a:off x="10503165" y="4879572"/>
            <a:ext cx="3377669" cy="3566160"/>
          </a:xfrm>
          <a:prstGeom prst="ellipse">
            <a:avLst/>
          </a:prstGeom>
          <a:noFill/>
          <a:ln w="352425"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866665-4FA3-EBEF-CE18-EB9A2BE21EFF}"/>
              </a:ext>
            </a:extLst>
          </p:cNvPr>
          <p:cNvSpPr txBox="1"/>
          <p:nvPr/>
        </p:nvSpPr>
        <p:spPr>
          <a:xfrm>
            <a:off x="1648327" y="200761"/>
            <a:ext cx="10391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Финальный блиц «Быстрые парадоксы» 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везда: 5 точек 8">
            <a:extLst>
              <a:ext uri="{FF2B5EF4-FFF2-40B4-BE49-F238E27FC236}">
                <a16:creationId xmlns:a16="http://schemas.microsoft.com/office/drawing/2014/main" id="{B64B9A66-A2DC-682D-9842-E54AA8CF3E83}"/>
              </a:ext>
            </a:extLst>
          </p:cNvPr>
          <p:cNvSpPr/>
          <p:nvPr/>
        </p:nvSpPr>
        <p:spPr>
          <a:xfrm>
            <a:off x="-814137" y="-764995"/>
            <a:ext cx="2257927" cy="1931513"/>
          </a:xfrm>
          <a:prstGeom prst="star5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58A125E3-51D5-1091-1BAC-D4B8F2C79FCE}"/>
              </a:ext>
            </a:extLst>
          </p:cNvPr>
          <p:cNvSpPr/>
          <p:nvPr/>
        </p:nvSpPr>
        <p:spPr>
          <a:xfrm>
            <a:off x="314826" y="1612777"/>
            <a:ext cx="6095998" cy="4030579"/>
          </a:xfrm>
          <a:prstGeom prst="round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32B1C5-04A7-FF70-6228-6BE54510C5C9}"/>
              </a:ext>
            </a:extLst>
          </p:cNvPr>
          <p:cNvSpPr txBox="1"/>
          <p:nvPr/>
        </p:nvSpPr>
        <p:spPr>
          <a:xfrm>
            <a:off x="409076" y="1870648"/>
            <a:ext cx="6095998" cy="27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 будут представлены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 на смекалку.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знаете правильный ответ, поднимайте руку.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верный ответ команда получает 1 балл.</a:t>
            </a:r>
          </a:p>
        </p:txBody>
      </p:sp>
    </p:spTree>
    <p:extLst>
      <p:ext uri="{BB962C8B-B14F-4D97-AF65-F5344CB8AC3E}">
        <p14:creationId xmlns:p14="http://schemas.microsoft.com/office/powerpoint/2010/main" val="219852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F92D70-46C9-1636-299C-ABDDCBCDC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везда: 5 точек 6">
            <a:extLst>
              <a:ext uri="{FF2B5EF4-FFF2-40B4-BE49-F238E27FC236}">
                <a16:creationId xmlns:a16="http://schemas.microsoft.com/office/drawing/2014/main" id="{0072F629-2BE5-2663-D844-B04F2D9DE3A9}"/>
              </a:ext>
            </a:extLst>
          </p:cNvPr>
          <p:cNvSpPr/>
          <p:nvPr/>
        </p:nvSpPr>
        <p:spPr>
          <a:xfrm>
            <a:off x="-1006642" y="-819445"/>
            <a:ext cx="2257927" cy="1931513"/>
          </a:xfrm>
          <a:prstGeom prst="star5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040D94E2-F085-C8C7-2C9C-8E1ADDDAB4E8}"/>
              </a:ext>
            </a:extLst>
          </p:cNvPr>
          <p:cNvSpPr/>
          <p:nvPr/>
        </p:nvSpPr>
        <p:spPr>
          <a:xfrm>
            <a:off x="10503165" y="4879572"/>
            <a:ext cx="3377669" cy="3566160"/>
          </a:xfrm>
          <a:prstGeom prst="ellipse">
            <a:avLst/>
          </a:prstGeom>
          <a:noFill/>
          <a:ln w="352425"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95258F-752A-FC83-7565-F94345FFD5B0}"/>
              </a:ext>
            </a:extLst>
          </p:cNvPr>
          <p:cNvSpPr txBox="1"/>
          <p:nvPr/>
        </p:nvSpPr>
        <p:spPr>
          <a:xfrm>
            <a:off x="4138863" y="91879"/>
            <a:ext cx="8337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конкурса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3DEE26B-3352-1CC0-14A3-0A4B2ED7B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561236"/>
              </p:ext>
            </p:extLst>
          </p:nvPr>
        </p:nvGraphicFramePr>
        <p:xfrm>
          <a:off x="792052" y="1112068"/>
          <a:ext cx="10895642" cy="52388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8878">
                  <a:extLst>
                    <a:ext uri="{9D8B030D-6E8A-4147-A177-3AD203B41FA5}">
                      <a16:colId xmlns:a16="http://schemas.microsoft.com/office/drawing/2014/main" val="2585895721"/>
                    </a:ext>
                  </a:extLst>
                </a:gridCol>
                <a:gridCol w="3052293">
                  <a:extLst>
                    <a:ext uri="{9D8B030D-6E8A-4147-A177-3AD203B41FA5}">
                      <a16:colId xmlns:a16="http://schemas.microsoft.com/office/drawing/2014/main" val="3116581345"/>
                    </a:ext>
                  </a:extLst>
                </a:gridCol>
                <a:gridCol w="5544471">
                  <a:extLst>
                    <a:ext uri="{9D8B030D-6E8A-4147-A177-3AD203B41FA5}">
                      <a16:colId xmlns:a16="http://schemas.microsoft.com/office/drawing/2014/main" val="194159710"/>
                    </a:ext>
                  </a:extLst>
                </a:gridCol>
              </a:tblGrid>
              <a:tr h="517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4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балл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4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Параметры оценки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C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088850"/>
                  </a:ext>
                </a:extLst>
              </a:tr>
              <a:tr h="517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Разминка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7–10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Верность ответа, скорость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8885556"/>
                  </a:ext>
                </a:extLst>
              </a:tr>
              <a:tr h="840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«Разоблачи фокус!»</a:t>
                      </a:r>
                      <a:endParaRPr lang="ru-RU" sz="20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(по 2 за фокус)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Точность объяснения, полнота обоснования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6471707"/>
                  </a:ext>
                </a:extLst>
              </a:tr>
              <a:tr h="840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«Найди ошибку»</a:t>
                      </a:r>
                      <a:endParaRPr lang="ru-RU" sz="20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(по 3 за парадокс)</a:t>
                      </a:r>
                      <a:endParaRPr lang="ru-RU" sz="20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Нахождение ошибки, корректность доказательства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6924096"/>
                  </a:ext>
                </a:extLst>
              </a:tr>
              <a:tr h="11640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Творческий этап</a:t>
                      </a:r>
                      <a:endParaRPr lang="ru-RU" sz="20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Оригинальность, математическая корректность, ясность презентации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8466538"/>
                  </a:ext>
                </a:extLst>
              </a:tr>
              <a:tr h="8407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Финальный блиц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5–6</a:t>
                      </a:r>
                      <a:endParaRPr lang="ru-RU" sz="20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Верность ответа, быстрота реакции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521268"/>
                  </a:ext>
                </a:extLst>
              </a:tr>
              <a:tr h="517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2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25–30</a:t>
                      </a: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buNone/>
                      </a:pPr>
                      <a:endParaRPr lang="ru-RU" sz="20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8600" marR="228600" marT="76200" marB="762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888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39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E7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2F4CF-CD38-4734-131D-623E8DF39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4244E8-B54E-3E26-6DB3-1A4CD17629F6}"/>
              </a:ext>
            </a:extLst>
          </p:cNvPr>
          <p:cNvSpPr txBox="1"/>
          <p:nvPr/>
        </p:nvSpPr>
        <p:spPr>
          <a:xfrm>
            <a:off x="327859" y="392849"/>
            <a:ext cx="68549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 за внимание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0F725B-BE5D-C9FB-440D-7FDDEF8ED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048" y="1262343"/>
            <a:ext cx="4968371" cy="4885794"/>
          </a:xfrm>
          <a:prstGeom prst="rect">
            <a:avLst/>
          </a:prstGeom>
        </p:spPr>
      </p:pic>
      <p:sp>
        <p:nvSpPr>
          <p:cNvPr id="6" name="Прямоугольник: один скругленный угол 5">
            <a:extLst>
              <a:ext uri="{FF2B5EF4-FFF2-40B4-BE49-F238E27FC236}">
                <a16:creationId xmlns:a16="http://schemas.microsoft.com/office/drawing/2014/main" id="{BBD17BC9-F282-9BA3-FCD4-898083B44762}"/>
              </a:ext>
            </a:extLst>
          </p:cNvPr>
          <p:cNvSpPr/>
          <p:nvPr/>
        </p:nvSpPr>
        <p:spPr>
          <a:xfrm>
            <a:off x="649705" y="1262343"/>
            <a:ext cx="5678905" cy="2279983"/>
          </a:xfrm>
          <a:prstGeom prst="round1Rect">
            <a:avLst/>
          </a:prstGeom>
          <a:solidFill>
            <a:srgbClr val="FFFF66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один скругленный угол 6">
            <a:extLst>
              <a:ext uri="{FF2B5EF4-FFF2-40B4-BE49-F238E27FC236}">
                <a16:creationId xmlns:a16="http://schemas.microsoft.com/office/drawing/2014/main" id="{09387415-B8B1-24B6-A365-BFF304B712C2}"/>
              </a:ext>
            </a:extLst>
          </p:cNvPr>
          <p:cNvSpPr/>
          <p:nvPr/>
        </p:nvSpPr>
        <p:spPr>
          <a:xfrm rot="10800000">
            <a:off x="649705" y="3868154"/>
            <a:ext cx="5678904" cy="2279983"/>
          </a:xfrm>
          <a:prstGeom prst="round1Rect">
            <a:avLst/>
          </a:prstGeom>
          <a:solidFill>
            <a:srgbClr val="BBC4FF"/>
          </a:solidFill>
          <a:ln>
            <a:solidFill>
              <a:srgbClr val="BBC4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3B5D0E-A561-1D9A-1ADB-6D13F9D19B9B}"/>
              </a:ext>
            </a:extLst>
          </p:cNvPr>
          <p:cNvSpPr txBox="1"/>
          <p:nvPr/>
        </p:nvSpPr>
        <p:spPr>
          <a:xfrm>
            <a:off x="794083" y="1489249"/>
            <a:ext cx="539014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уделённое время и активное участие в нашем внеклассном мероприятии. Надеемся, информация была полезной и вдохновляющей для вас.</a:t>
            </a: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6CB8A6-1805-5990-5B6F-7B66A612A583}"/>
              </a:ext>
            </a:extLst>
          </p:cNvPr>
          <p:cNvSpPr txBox="1"/>
          <p:nvPr/>
        </p:nvSpPr>
        <p:spPr>
          <a:xfrm>
            <a:off x="794083" y="4174957"/>
            <a:ext cx="54623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вас остались вопросы или предложения, будем рады их обсудить. Желаем успехов в дальнейших конкурсах и творческих начинаниях!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57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497</Words>
  <Application>Microsoft Office PowerPoint</Application>
  <PresentationFormat>Широкоэкранный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 Mot</dc:creator>
  <cp:lastModifiedBy>Dan Mot</cp:lastModifiedBy>
  <cp:revision>5</cp:revision>
  <dcterms:created xsi:type="dcterms:W3CDTF">2025-10-31T12:06:28Z</dcterms:created>
  <dcterms:modified xsi:type="dcterms:W3CDTF">2025-10-31T13:41:44Z</dcterms:modified>
</cp:coreProperties>
</file>