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321" r:id="rId4"/>
    <p:sldId id="262" r:id="rId5"/>
    <p:sldId id="263" r:id="rId6"/>
    <p:sldId id="268" r:id="rId7"/>
    <p:sldId id="275" r:id="rId8"/>
    <p:sldId id="280" r:id="rId9"/>
    <p:sldId id="282" r:id="rId10"/>
    <p:sldId id="287" r:id="rId11"/>
    <p:sldId id="293" r:id="rId12"/>
    <p:sldId id="304" r:id="rId13"/>
    <p:sldId id="303" r:id="rId14"/>
    <p:sldId id="309" r:id="rId15"/>
    <p:sldId id="312" r:id="rId16"/>
    <p:sldId id="316" r:id="rId17"/>
    <p:sldId id="32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3315"/>
    <a:srgbClr val="33993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1413" autoAdjust="0"/>
    <p:restoredTop sz="94660"/>
  </p:normalViewPr>
  <p:slideViewPr>
    <p:cSldViewPr>
      <p:cViewPr>
        <p:scale>
          <a:sx n="39" d="100"/>
          <a:sy n="39" d="100"/>
        </p:scale>
        <p:origin x="-978" y="-6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06.09.2021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06.09.2021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06.09.2021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06.09.2021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06.09.2021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06.09.2021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06.09.2021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06.09.2021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A744C-FE01-496A-A041-ED93458D1002}" type="datetimeFigureOut">
              <a:rPr lang="ru-RU" smtClean="0"/>
              <a:pPr/>
              <a:t>06.09.2021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.gif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714480" y="714356"/>
            <a:ext cx="7033984" cy="29289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РП.  Приволжский: экологическое здоровье</a:t>
            </a:r>
            <a:endParaRPr kumimoji="0" lang="ru-RU" sz="4800" b="1" i="0" u="none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71802" y="4797152"/>
            <a:ext cx="5748670" cy="1512168"/>
          </a:xfrm>
          <a:prstGeom prst="roundRect">
            <a:avLst>
              <a:gd name="adj" fmla="val 1782"/>
            </a:avLst>
          </a:prstGeom>
          <a:noFill/>
        </p:spPr>
        <p:txBody>
          <a:bodyPr>
            <a:noAutofit/>
          </a:bodyPr>
          <a:lstStyle/>
          <a:p>
            <a:pPr algn="r">
              <a:spcBef>
                <a:spcPts val="0"/>
              </a:spcBef>
            </a:pPr>
            <a:r>
              <a:rPr lang="ru-RU" sz="1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1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Шевченко Т.П., учитель  биологии </a:t>
            </a:r>
            <a:r>
              <a:rPr lang="ru-RU" sz="1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>
              <a:spcBef>
                <a:spcPts val="0"/>
              </a:spcBef>
            </a:pPr>
            <a:r>
              <a:rPr lang="ru-RU" sz="18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Вардугина</a:t>
            </a:r>
            <a:r>
              <a:rPr lang="ru-RU" sz="1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В.А., учитель химии </a:t>
            </a:r>
            <a:r>
              <a:rPr lang="ru-RU" sz="1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67744" y="500042"/>
            <a:ext cx="5760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Результаты эксперимента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47702270"/>
              </p:ext>
            </p:extLst>
          </p:nvPr>
        </p:nvGraphicFramePr>
        <p:xfrm>
          <a:off x="467544" y="1000108"/>
          <a:ext cx="8208911" cy="2679775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1641135"/>
                <a:gridCol w="1641944"/>
                <a:gridCol w="1641944"/>
                <a:gridCol w="1641944"/>
                <a:gridCol w="1641944"/>
              </a:tblGrid>
              <a:tr h="12127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Дата и время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Общее количество учеников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Сделали ошибки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Всего ошибок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effectLst/>
                        </a:rPr>
                        <a:t>Содержание 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</a:t>
                      </a:r>
                      <a:r>
                        <a:rPr lang="ru-RU" sz="1800" b="1" kern="1200" baseline="-25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</a:rPr>
                        <a:t> </a:t>
                      </a:r>
                      <a:r>
                        <a:rPr lang="ru-RU" sz="1600" b="1" dirty="0">
                          <a:effectLst/>
                        </a:rPr>
                        <a:t>в воздухе кабинета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160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</a:rPr>
                        <a:t>11 мая 2021 </a:t>
                      </a:r>
                      <a:r>
                        <a:rPr lang="ru-RU" sz="1800" b="1" dirty="0">
                          <a:effectLst/>
                        </a:rPr>
                        <a:t>8.30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27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12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28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21%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509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</a:rPr>
                        <a:t>18 мая 2021 </a:t>
                      </a:r>
                      <a:r>
                        <a:rPr lang="ru-RU" sz="1800" b="1" dirty="0">
                          <a:effectLst/>
                        </a:rPr>
                        <a:t>9.50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25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12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39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16,2%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214678" y="4214818"/>
            <a:ext cx="57150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нормальном комнатном воздухе примерно 21% кислорода, в выдыхаемом воздухе его около 16 %.</a:t>
            </a:r>
            <a:endParaRPr lang="ru-RU" sz="2000" b="1" smtClean="0">
              <a:solidFill>
                <a:srgbClr val="29331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b="1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  к концу урока в классной комнате содержание кислорода может снизиться до 14-16%!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C:\Users\Инга\Desktop\SAM_15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4000504"/>
            <a:ext cx="2786082" cy="208956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92545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428604"/>
            <a:ext cx="507209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293315"/>
                </a:solidFill>
              </a:rPr>
              <a:t> </a:t>
            </a:r>
            <a:r>
              <a:rPr lang="ru-RU" sz="2000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</a:t>
            </a:r>
            <a:r>
              <a:rPr lang="ru-RU" sz="2000" b="1" dirty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помощью метода наблюдения изучалась интенсивность транспортного движения в разное время суток. Были учтены данные о затратах кислорода на процессы сжигания топлива и процессы дыхания </a:t>
            </a:r>
            <a:r>
              <a:rPr lang="ru-RU" sz="2000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людей.</a:t>
            </a:r>
            <a:r>
              <a:rPr lang="ru-RU" sz="2000" dirty="0" smtClean="0">
                <a:solidFill>
                  <a:srgbClr val="293315"/>
                </a:solidFill>
              </a:rPr>
              <a:t/>
            </a:r>
            <a:br>
              <a:rPr lang="ru-RU" sz="2000" dirty="0" smtClean="0">
                <a:solidFill>
                  <a:srgbClr val="293315"/>
                </a:solidFill>
              </a:rPr>
            </a:br>
            <a:r>
              <a:rPr lang="ru-RU" sz="2000" dirty="0" smtClean="0">
                <a:solidFill>
                  <a:srgbClr val="293315"/>
                </a:solidFill>
              </a:rPr>
              <a:t/>
            </a:r>
            <a:br>
              <a:rPr lang="ru-RU" sz="2000" dirty="0" smtClean="0">
                <a:solidFill>
                  <a:srgbClr val="293315"/>
                </a:solidFill>
              </a:rPr>
            </a:br>
            <a:endParaRPr lang="ru-RU" sz="2000" dirty="0">
              <a:solidFill>
                <a:srgbClr val="293315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2786058"/>
            <a:ext cx="8643998" cy="163121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>
              <a:buClr>
                <a:srgbClr val="0070C0"/>
              </a:buClr>
              <a:buSzPct val="70000"/>
              <a:defRPr/>
            </a:pPr>
            <a:r>
              <a:rPr lang="ru-RU" sz="2000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основном здании школы занимаются около 500 учеников 200м – длина дороги около школы</a:t>
            </a:r>
            <a:r>
              <a:rPr lang="en-US" sz="2000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sz="2000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500м</a:t>
            </a:r>
            <a:r>
              <a:rPr lang="en-US" sz="2000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en-US" sz="2000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длина моста</a:t>
            </a:r>
          </a:p>
          <a:p>
            <a:pPr lvl="0" algn="ctr">
              <a:buClr>
                <a:srgbClr val="0070C0"/>
              </a:buClr>
              <a:buSzPct val="70000"/>
              <a:defRPr/>
            </a:pPr>
            <a:r>
              <a:rPr lang="ru-RU" sz="2000" b="1" i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0,83</a:t>
            </a:r>
            <a:r>
              <a:rPr lang="en-US" sz="2000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кг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000" b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 </a:t>
            </a:r>
            <a:r>
              <a:rPr lang="ru-RU" sz="2000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день необходимо 1 человеку.</a:t>
            </a:r>
          </a:p>
          <a:p>
            <a:pPr algn="ctr">
              <a:buClr>
                <a:srgbClr val="339933"/>
              </a:buClr>
              <a:defRPr/>
            </a:pPr>
            <a:r>
              <a:rPr lang="ru-RU" sz="2000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2,5-3кг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000" b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r>
              <a:rPr lang="ru-RU" sz="2000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вырабатывает 1 дерево за день</a:t>
            </a:r>
          </a:p>
          <a:p>
            <a:pPr algn="ctr">
              <a:buClr>
                <a:srgbClr val="339933"/>
              </a:buClr>
              <a:defRPr/>
            </a:pPr>
            <a:r>
              <a:rPr lang="ru-RU" sz="2000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2,5кг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000" b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r>
              <a:rPr lang="ru-RU" sz="2000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сжигает автомобиль на</a:t>
            </a:r>
            <a:r>
              <a:rPr lang="en-US" sz="2000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2000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</a:t>
            </a:r>
            <a:r>
              <a:rPr lang="en-US" sz="2000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км пути</a:t>
            </a:r>
            <a:endParaRPr lang="ru-RU" sz="2000" b="1" dirty="0">
              <a:solidFill>
                <a:srgbClr val="29331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29058" y="4572008"/>
            <a:ext cx="46434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864" lvl="0" algn="ctr">
              <a:spcBef>
                <a:spcPct val="0"/>
              </a:spcBef>
              <a:defRPr/>
            </a:pP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</a:rPr>
              <a:t>Вывод из расчётов: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29331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57554" y="5143512"/>
            <a:ext cx="550072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92100" lvl="0" indent="-292100" algn="ctr">
              <a:buClr>
                <a:srgbClr val="FFFFFF"/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2000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Около школы необходимы  </a:t>
            </a:r>
          </a:p>
          <a:p>
            <a:pPr marL="292100" lvl="0" indent="-292100" algn="ctr">
              <a:buClr>
                <a:srgbClr val="FFFFFF"/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2000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около 30 деревьев.</a:t>
            </a:r>
          </a:p>
          <a:p>
            <a:pPr marL="292100" lvl="0" indent="-292100" algn="ctr">
              <a:buClr>
                <a:srgbClr val="FFFFFF"/>
              </a:buClr>
              <a:buSzPct val="70000"/>
              <a:buFont typeface="Arial" panose="020B0604020202020204" pitchFamily="34" charset="0"/>
              <a:buChar char="•"/>
              <a:defRPr/>
            </a:pPr>
            <a:endParaRPr lang="ru-RU" sz="2000" dirty="0" smtClean="0">
              <a:solidFill>
                <a:srgbClr val="29331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92100" lvl="0" indent="-292100" algn="ctr">
              <a:buClr>
                <a:srgbClr val="FFFFFF"/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2000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Около моста  </a:t>
            </a:r>
            <a:r>
              <a:rPr lang="ru-RU" sz="2000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- 126 деревьев.</a:t>
            </a:r>
          </a:p>
          <a:p>
            <a:pPr marL="292100" lvl="0" indent="-292100">
              <a:buClr>
                <a:srgbClr val="FFFFFF"/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dirty="0" smtClean="0">
                <a:solidFill>
                  <a:srgbClr val="293315"/>
                </a:solidFill>
              </a:rPr>
              <a:t> </a:t>
            </a:r>
            <a:endParaRPr lang="ru-RU" dirty="0">
              <a:solidFill>
                <a:srgbClr val="293315"/>
              </a:solidFill>
            </a:endParaRPr>
          </a:p>
        </p:txBody>
      </p:sp>
      <p:pic>
        <p:nvPicPr>
          <p:cNvPr id="7" name="Picture 4" descr="I:\ДО Город Мастеров\Мероприятия\Школа\IMG_20130928_1219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946" y="357166"/>
            <a:ext cx="3190728" cy="24288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4500570"/>
            <a:ext cx="2643206" cy="19824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607158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878684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</a:t>
            </a:r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источники шума  в  </a:t>
            </a:r>
            <a:r>
              <a:rPr 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рп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Приволжский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21237" y="4293096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293315"/>
                </a:solidFill>
              </a:rPr>
              <a:t> </a:t>
            </a:r>
            <a:endParaRPr lang="ru-RU" b="1" i="1" dirty="0">
              <a:solidFill>
                <a:srgbClr val="293315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94103" y="3279467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293315"/>
                </a:solidFill>
              </a:rPr>
              <a:t> </a:t>
            </a:r>
            <a:endParaRPr lang="ru-RU" b="1" i="1" dirty="0">
              <a:solidFill>
                <a:srgbClr val="293315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22" y="785794"/>
            <a:ext cx="2571768" cy="18507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765" r="10368"/>
          <a:stretch/>
        </p:blipFill>
        <p:spPr bwMode="auto">
          <a:xfrm>
            <a:off x="357158" y="785795"/>
            <a:ext cx="2571768" cy="17719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8096"/>
          <a:stretch/>
        </p:blipFill>
        <p:spPr bwMode="auto">
          <a:xfrm>
            <a:off x="3357554" y="1142984"/>
            <a:ext cx="2089126" cy="23574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00034" y="3429000"/>
            <a:ext cx="821537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Опрос: </a:t>
            </a:r>
            <a:r>
              <a:rPr lang="ru-RU" b="1" i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b="1" i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Какой источник шума в  </a:t>
            </a:r>
            <a:r>
              <a:rPr lang="ru-RU" b="1" i="1" dirty="0" err="1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рп</a:t>
            </a:r>
            <a:r>
              <a:rPr lang="ru-RU" b="1" i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Приволжский Вас беспокоит больше всего?»</a:t>
            </a:r>
            <a:r>
              <a:rPr lang="ru-RU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ru-RU" b="1" dirty="0" smtClean="0">
              <a:solidFill>
                <a:srgbClr val="29331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ru-RU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</a:t>
            </a:r>
            <a:r>
              <a:rPr lang="ru-RU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выяснилось,  большее шумовое беспокойство доставляет людям вне дома 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дорожное движение</a:t>
            </a:r>
            <a:r>
              <a:rPr lang="ru-RU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pPr algn="just"/>
            <a:r>
              <a:rPr lang="ru-RU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Шумовое загрязнение на пришкольной территории в пределах нормы, т.к школа располагается на достаточном расстоянии от оживленных автомобильных дорог, от железной дороги, от промышленной зоны завода  «Сигнал».</a:t>
            </a:r>
          </a:p>
          <a:p>
            <a:pPr algn="just"/>
            <a:r>
              <a:rPr lang="ru-RU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Поселок Приволжский находится на достаточном удалении от авиабазы и воздушные коридоры самолетов находятся от него в стороне. </a:t>
            </a:r>
          </a:p>
          <a:p>
            <a:pPr algn="just"/>
            <a:endParaRPr lang="ru-RU" b="1" dirty="0">
              <a:solidFill>
                <a:srgbClr val="29331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2656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8568952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Терапевты считают, что звук: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60-80 дБ - вызывает расстройство нервной системы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90 – 110 дБ - снижение слуха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115 - 120 дБ - болевой порог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При 140 - 145 дБ - могут лопнуть барабанные перепонки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180 дБ - смертельны для человека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Допустимый уровень шума для классных помещений </a:t>
            </a: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 не должен превышать 40 дБ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000" b="1" i="1" dirty="0" smtClean="0">
              <a:solidFill>
                <a:srgbClr val="29331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000" b="1" i="1" dirty="0" smtClean="0">
              <a:solidFill>
                <a:srgbClr val="29331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000" b="1" i="1" dirty="0" smtClean="0">
              <a:solidFill>
                <a:srgbClr val="29331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/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Произведены измерения  </a:t>
            </a:r>
            <a:r>
              <a:rPr lang="ru-RU" sz="20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шумомером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Пришкольная территория </a:t>
            </a:r>
          </a:p>
          <a:p>
            <a:pPr marL="342900" indent="-342900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(рядом дорога местного значения) - 25-35 дБ.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Трасса Р226 – 65-85 дБ. 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Железная дорога – 65-90 дБ.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уроке в школе показатели не превышали 45 дБ, а на перемене были зафиксированы значения  в 75 дБ.</a:t>
            </a:r>
          </a:p>
          <a:p>
            <a:pPr algn="ctr"/>
            <a:endParaRPr lang="ru-RU" sz="2000" b="1" i="1" dirty="0" smtClean="0">
              <a:solidFill>
                <a:srgbClr val="29331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28092" y="2643182"/>
            <a:ext cx="2987299" cy="18573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331128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533579"/>
            <a:ext cx="684076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/>
              <a:t>   </a:t>
            </a:r>
            <a:r>
              <a:rPr lang="ru-RU" sz="2000" b="1" dirty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Предприятие «Сигнал» находится на одной промплощадке в промышленной зоне г</a:t>
            </a:r>
            <a:r>
              <a:rPr lang="ru-RU" sz="2000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Энгельса</a:t>
            </a:r>
            <a:r>
              <a:rPr lang="ru-RU" sz="2000" b="1" dirty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ru-RU" sz="2000" b="1" dirty="0" smtClean="0">
              <a:solidFill>
                <a:srgbClr val="29331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ru-RU" sz="2000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</a:t>
            </a:r>
            <a:r>
              <a:rPr lang="ru-RU" sz="2000" b="1" dirty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северо-запада, севера и востока площадка граничит с бывшей территорией Мясокомбината, с юга и юго-востока на расстоянии 75 м находятся дачные участки, с запада и юго-запада на расстоянии 65 м расположена жилая зона. Установленные размеры санитарно-защитной </a:t>
            </a:r>
            <a:r>
              <a:rPr lang="ru-RU" sz="2000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зоны </a:t>
            </a:r>
            <a:r>
              <a:rPr lang="ru-RU" sz="2000" b="1" dirty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100 м.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1439815" cy="143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14348" y="3857628"/>
            <a:ext cx="75724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процессе работы на предприятии образуется </a:t>
            </a:r>
          </a:p>
          <a:p>
            <a:pPr algn="just"/>
            <a:r>
              <a:rPr lang="ru-RU" sz="2400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 наименований отходов и  их общее количество составляет около </a:t>
            </a:r>
            <a:r>
              <a:rPr lang="ru-RU" sz="2400" b="1" i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1428,244 т/год</a:t>
            </a:r>
            <a:r>
              <a:rPr lang="ru-RU" sz="2400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из них: </a:t>
            </a:r>
            <a:r>
              <a:rPr lang="ru-RU" sz="2400" b="1" i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окись азота, окись углерода, </a:t>
            </a:r>
            <a:r>
              <a:rPr lang="ru-RU" sz="2400" b="1" i="1" dirty="0" err="1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бензапирен</a:t>
            </a:r>
            <a:r>
              <a:rPr lang="ru-RU" sz="2400" b="1" i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</a:t>
            </a:r>
            <a:r>
              <a:rPr lang="ru-RU" sz="2400" b="1" i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i="1" dirty="0" err="1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сульфоуголь</a:t>
            </a:r>
            <a:r>
              <a:rPr lang="ru-RU" sz="2400" b="1" i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10693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1574" y="500042"/>
            <a:ext cx="824488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/>
              <a:t>  	</a:t>
            </a:r>
            <a:r>
              <a:rPr lang="ru-RU" sz="2000" b="1" dirty="0" smtClean="0">
                <a:solidFill>
                  <a:srgbClr val="293315"/>
                </a:solidFill>
              </a:rPr>
              <a:t>Сточные </a:t>
            </a:r>
            <a:r>
              <a:rPr lang="ru-RU" sz="2000" b="1" dirty="0">
                <a:solidFill>
                  <a:srgbClr val="293315"/>
                </a:solidFill>
              </a:rPr>
              <a:t>воды не сбрасываются в открытые водоёмы и на рельеф местности, а осуществляется в коммунальную канализацию.  На предприятии имеется станция нейтрализации сточных вод. </a:t>
            </a:r>
            <a:r>
              <a:rPr lang="ru-RU" sz="2000" b="1" dirty="0" smtClean="0">
                <a:solidFill>
                  <a:srgbClr val="293315"/>
                </a:solidFill>
              </a:rPr>
              <a:t>Отработанный </a:t>
            </a:r>
            <a:r>
              <a:rPr lang="ru-RU" sz="2000" b="1" dirty="0" err="1" smtClean="0">
                <a:solidFill>
                  <a:srgbClr val="293315"/>
                </a:solidFill>
              </a:rPr>
              <a:t>сульфоуголь</a:t>
            </a:r>
            <a:r>
              <a:rPr lang="ru-RU" sz="2000" b="1" dirty="0" smtClean="0">
                <a:solidFill>
                  <a:srgbClr val="293315"/>
                </a:solidFill>
              </a:rPr>
              <a:t> вывозится на санкционированную свалку СПЕЦ АТХ без предварительного хранения на предприятии. Для снижения выбросов загрязняющих веществ в атмосферу на предприятии установлены </a:t>
            </a:r>
            <a:r>
              <a:rPr lang="ru-RU" sz="2000" b="1" dirty="0" err="1" smtClean="0">
                <a:solidFill>
                  <a:srgbClr val="293315"/>
                </a:solidFill>
              </a:rPr>
              <a:t>пыле-газоулавливающие</a:t>
            </a:r>
            <a:r>
              <a:rPr lang="ru-RU" sz="2000" b="1" dirty="0" smtClean="0">
                <a:solidFill>
                  <a:srgbClr val="293315"/>
                </a:solidFill>
              </a:rPr>
              <a:t> установки в количестве 40 шт. </a:t>
            </a:r>
          </a:p>
          <a:p>
            <a:pPr algn="just"/>
            <a:endParaRPr lang="ru-RU" sz="2000" b="1" dirty="0">
              <a:solidFill>
                <a:srgbClr val="293315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3783084"/>
            <a:ext cx="3071834" cy="25018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4" y="3647820"/>
            <a:ext cx="3893339" cy="27458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744274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58" y="500042"/>
            <a:ext cx="8391306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   	</a:t>
            </a:r>
            <a:r>
              <a:rPr lang="ru-RU" sz="2000" dirty="0" smtClean="0">
                <a:solidFill>
                  <a:srgbClr val="293315"/>
                </a:solidFill>
              </a:rPr>
              <a:t>Основным источником загрязнений предприятия ООО ЭПО «Сигнал» является </a:t>
            </a:r>
            <a:r>
              <a:rPr lang="ru-RU" sz="2000" b="1" dirty="0" smtClean="0">
                <a:solidFill>
                  <a:srgbClr val="293315"/>
                </a:solidFill>
              </a:rPr>
              <a:t>гальваническое производство</a:t>
            </a:r>
            <a:r>
              <a:rPr lang="ru-RU" sz="2000" dirty="0" smtClean="0">
                <a:solidFill>
                  <a:srgbClr val="293315"/>
                </a:solidFill>
              </a:rPr>
              <a:t>.</a:t>
            </a:r>
          </a:p>
          <a:p>
            <a:pPr algn="just"/>
            <a:r>
              <a:rPr lang="ru-RU" sz="2000" dirty="0" smtClean="0"/>
              <a:t>На </a:t>
            </a:r>
            <a:r>
              <a:rPr lang="ru-RU" sz="2000" dirty="0"/>
              <a:t>производстве ведется реконструкция очистных сооружений по проекту </a:t>
            </a:r>
            <a:r>
              <a:rPr lang="ru-RU" sz="2000" b="1" dirty="0"/>
              <a:t>«Модернизация гальванического производства</a:t>
            </a:r>
            <a:r>
              <a:rPr lang="ru-RU" sz="2000" b="1" dirty="0" smtClean="0"/>
              <a:t>»</a:t>
            </a:r>
            <a:r>
              <a:rPr lang="ru-RU" sz="2000" dirty="0" smtClean="0"/>
              <a:t> , что позволит </a:t>
            </a:r>
            <a:r>
              <a:rPr lang="ru-RU" sz="2000" dirty="0"/>
              <a:t>проводить очистку стоков до значения предельно допустимого сброса, и обеспечит использование замкнутого </a:t>
            </a:r>
            <a:r>
              <a:rPr lang="ru-RU" sz="2000" dirty="0" err="1"/>
              <a:t>водооборота</a:t>
            </a:r>
            <a:r>
              <a:rPr lang="ru-RU" sz="2000" dirty="0"/>
              <a:t> на </a:t>
            </a:r>
            <a:r>
              <a:rPr lang="ru-RU" sz="2000" dirty="0" smtClean="0"/>
              <a:t>предприятии </a:t>
            </a:r>
            <a:r>
              <a:rPr lang="ru-RU" sz="2000" dirty="0"/>
              <a:t>т.к. при неполной реконструкции, по результатам мониторинга, </a:t>
            </a:r>
            <a:r>
              <a:rPr lang="ru-RU" sz="2000" dirty="0" smtClean="0"/>
              <a:t>содержание практически </a:t>
            </a:r>
            <a:r>
              <a:rPr lang="ru-RU" sz="2000" dirty="0"/>
              <a:t>всех исследованных компонентов несколько превышает нормативы сброса в </a:t>
            </a:r>
            <a:r>
              <a:rPr lang="ru-RU" sz="2000" dirty="0" err="1"/>
              <a:t>горколлектор</a:t>
            </a:r>
            <a:r>
              <a:rPr lang="ru-RU" sz="2000" dirty="0"/>
              <a:t>. </a:t>
            </a:r>
            <a:endParaRPr lang="ru-RU" dirty="0" smtClean="0"/>
          </a:p>
          <a:p>
            <a:endParaRPr lang="ru-RU" dirty="0" smtClean="0"/>
          </a:p>
        </p:txBody>
      </p:sp>
      <p:pic>
        <p:nvPicPr>
          <p:cNvPr id="8194" name="Picture 2" descr="выпарная установка Россия челябинск очистка сточных вод гальванического производст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857627"/>
            <a:ext cx="3500462" cy="2625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929058" y="3857628"/>
            <a:ext cx="474739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Таким образом, признать работу предприятия по нейтрализации вредных выбросов полностью удовлетворяющей современным требованиям по охране окружающей среды нельзя. </a:t>
            </a: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503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2571744"/>
            <a:ext cx="66247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1720840"/>
            <a:ext cx="7200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/>
              <a:t> 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785794"/>
            <a:ext cx="74295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 descr="http://bio-instinct.ru/files/Image/63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4929198"/>
            <a:ext cx="1577195" cy="1362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404664"/>
            <a:ext cx="820891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293315"/>
                </a:solidFill>
              </a:rPr>
              <a:t>	Здоровье </a:t>
            </a:r>
            <a:r>
              <a:rPr lang="ru-RU" sz="2000" b="1" dirty="0">
                <a:solidFill>
                  <a:srgbClr val="293315"/>
                </a:solidFill>
              </a:rPr>
              <a:t>человека находится в определённых взаимосвязях с окружающей его средой и зависит от качества окружающей среды: воды, воздуха и других факторов. </a:t>
            </a:r>
            <a:endParaRPr lang="ru-RU" sz="2000" b="1" dirty="0" smtClean="0">
              <a:solidFill>
                <a:srgbClr val="293315"/>
              </a:solidFill>
            </a:endParaRPr>
          </a:p>
          <a:p>
            <a:pPr algn="just"/>
            <a:r>
              <a:rPr lang="ru-RU" sz="2000" b="1" dirty="0" smtClean="0">
                <a:solidFill>
                  <a:srgbClr val="293315"/>
                </a:solidFill>
              </a:rPr>
              <a:t>	При </a:t>
            </a:r>
            <a:r>
              <a:rPr lang="ru-RU" sz="2000" b="1" dirty="0">
                <a:solidFill>
                  <a:srgbClr val="293315"/>
                </a:solidFill>
              </a:rPr>
              <a:t>оптимально развивающихся взаимосвязях и взаимоотношениях человека со средой обитания, его здоровье стремится к норме, а среда воспринимается, как «здоровая». </a:t>
            </a:r>
            <a:endParaRPr lang="ru-RU" sz="2000" b="1" dirty="0" smtClean="0">
              <a:solidFill>
                <a:srgbClr val="293315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293315"/>
                </a:solidFill>
              </a:rPr>
              <a:t> Исследование экологического здоровья поселка, в котором располагается МОУ «СОШ № 4» позволяет  получить достоверную информацию о качестве окружающей среды, </a:t>
            </a:r>
          </a:p>
          <a:p>
            <a:pPr algn="ctr"/>
            <a:r>
              <a:rPr lang="ru-RU" sz="2000" b="1" dirty="0" smtClean="0">
                <a:solidFill>
                  <a:srgbClr val="293315"/>
                </a:solidFill>
              </a:rPr>
              <a:t>ее  санитарно-гигиеническом и экологическом состоянии </a:t>
            </a:r>
          </a:p>
          <a:p>
            <a:pPr algn="ctr"/>
            <a:r>
              <a:rPr lang="ru-RU" sz="2000" b="1" dirty="0" smtClean="0">
                <a:solidFill>
                  <a:srgbClr val="293315"/>
                </a:solidFill>
              </a:rPr>
              <a:t>в  территориальном образовании. </a:t>
            </a:r>
            <a:endParaRPr lang="ru-RU" sz="2000" b="1" dirty="0">
              <a:solidFill>
                <a:srgbClr val="293315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9" y="4857760"/>
            <a:ext cx="2250954" cy="1687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16" y="4857760"/>
            <a:ext cx="2344535" cy="15630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75" y="4812625"/>
            <a:ext cx="2071701" cy="1641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проект экоаудит\Безымянный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00042"/>
            <a:ext cx="8136904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7" y="428604"/>
            <a:ext cx="3219857" cy="20002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>
            <a:off x="2357422" y="2357430"/>
            <a:ext cx="1857388" cy="13573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571480"/>
            <a:ext cx="8501122" cy="8925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400" b="1" dirty="0" smtClean="0">
              <a:solidFill>
                <a:srgbClr val="29331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Объекты исследования: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2428868"/>
            <a:ext cx="835824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Clr>
                <a:srgbClr val="0070C0"/>
              </a:buClr>
              <a:buAutoNum type="arabicPeriod"/>
            </a:pPr>
            <a:r>
              <a:rPr lang="ru-RU" sz="2400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Трасса </a:t>
            </a:r>
            <a:r>
              <a:rPr lang="ru-RU" sz="2400" b="1" dirty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Р226 регионального значения и автодорога местного значения</a:t>
            </a:r>
            <a:r>
              <a:rPr lang="ru-RU" sz="2400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457200" indent="-457200" algn="just">
              <a:buClr>
                <a:srgbClr val="0070C0"/>
              </a:buClr>
              <a:buAutoNum type="arabicPeriod"/>
            </a:pPr>
            <a:r>
              <a:rPr lang="ru-RU" sz="2400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О.П. Приволжский (станция Мясокомбинат) </a:t>
            </a:r>
            <a:r>
              <a:rPr lang="ru-RU" sz="2400" b="1" dirty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Приволжской железной дороги. </a:t>
            </a:r>
            <a:endParaRPr lang="ru-RU" sz="2400" b="1" dirty="0" smtClean="0">
              <a:solidFill>
                <a:srgbClr val="29331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algn="just">
              <a:buClr>
                <a:srgbClr val="0070C0"/>
              </a:buClr>
              <a:buAutoNum type="arabicPeriod"/>
            </a:pPr>
            <a:r>
              <a:rPr lang="ru-RU" sz="2400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Функционирующее </a:t>
            </a:r>
            <a:r>
              <a:rPr lang="ru-RU" sz="2400" b="1" dirty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непосредственной близости от школы производственное объединение «Сигнал». </a:t>
            </a:r>
          </a:p>
        </p:txBody>
      </p:sp>
    </p:spTree>
    <p:extLst>
      <p:ext uri="{BB962C8B-B14F-4D97-AF65-F5344CB8AC3E}">
        <p14:creationId xmlns="" xmlns:p14="http://schemas.microsoft.com/office/powerpoint/2010/main" val="270788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2" y="4053657"/>
            <a:ext cx="3071834" cy="24002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649028"/>
            <a:ext cx="828092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исследовательской работы: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1285860"/>
            <a:ext cx="799288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Clr>
                <a:srgbClr val="0070C0"/>
              </a:buClr>
            </a:pPr>
            <a:r>
              <a:rPr lang="ru-RU" sz="2000" b="1" dirty="0" smtClean="0">
                <a:solidFill>
                  <a:srgbClr val="293315"/>
                </a:solidFill>
              </a:rPr>
              <a:t>1. 	Развитие </a:t>
            </a:r>
            <a:r>
              <a:rPr lang="ru-RU" sz="2000" b="1" dirty="0">
                <a:solidFill>
                  <a:srgbClr val="293315"/>
                </a:solidFill>
              </a:rPr>
              <a:t>способности познавать и обобщать экологические знания и практические умения по изучению и оценки состояния окружающей среды своего </a:t>
            </a:r>
            <a:r>
              <a:rPr lang="ru-RU" sz="2000" b="1" dirty="0" smtClean="0">
                <a:solidFill>
                  <a:srgbClr val="293315"/>
                </a:solidFill>
              </a:rPr>
              <a:t>поселка</a:t>
            </a:r>
          </a:p>
          <a:p>
            <a:pPr marL="342900" indent="-342900" algn="just">
              <a:buClr>
                <a:srgbClr val="0070C0"/>
              </a:buClr>
            </a:pPr>
            <a:endParaRPr lang="ru-RU" sz="2000" b="1" dirty="0" smtClean="0">
              <a:solidFill>
                <a:srgbClr val="293315"/>
              </a:solidFill>
            </a:endParaRPr>
          </a:p>
          <a:p>
            <a:pPr marL="342900" indent="-342900" algn="just">
              <a:buClr>
                <a:srgbClr val="0070C0"/>
              </a:buClr>
            </a:pPr>
            <a:r>
              <a:rPr lang="ru-RU" sz="2000" b="1" dirty="0" smtClean="0">
                <a:solidFill>
                  <a:srgbClr val="293315"/>
                </a:solidFill>
              </a:rPr>
              <a:t>2. Формирование </a:t>
            </a:r>
            <a:r>
              <a:rPr lang="ru-RU" sz="2000" b="1" dirty="0">
                <a:solidFill>
                  <a:srgbClr val="293315"/>
                </a:solidFill>
              </a:rPr>
              <a:t>межкультурной </a:t>
            </a:r>
            <a:r>
              <a:rPr lang="ru-RU" sz="2000" b="1" dirty="0" err="1">
                <a:solidFill>
                  <a:srgbClr val="293315"/>
                </a:solidFill>
              </a:rPr>
              <a:t>экотолерантности</a:t>
            </a:r>
            <a:r>
              <a:rPr lang="ru-RU" sz="2000" b="1" dirty="0">
                <a:solidFill>
                  <a:srgbClr val="293315"/>
                </a:solidFill>
              </a:rPr>
              <a:t> и   системы экологических ценностей на основе  полученной объективной информации об экологической ситуации рабочего поселка Приволжский, в частности, района расположения  </a:t>
            </a:r>
            <a:r>
              <a:rPr lang="ru-RU" sz="2000" b="1" dirty="0" smtClean="0">
                <a:solidFill>
                  <a:srgbClr val="293315"/>
                </a:solidFill>
              </a:rPr>
              <a:t>МОУ          </a:t>
            </a:r>
            <a:r>
              <a:rPr lang="ru-RU" sz="2000" b="1" dirty="0">
                <a:solidFill>
                  <a:srgbClr val="293315"/>
                </a:solidFill>
              </a:rPr>
              <a:t>«СОШ № 4».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77744" y="4221088"/>
            <a:ext cx="78377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293315"/>
                </a:solidFill>
              </a:rPr>
              <a:t> </a:t>
            </a:r>
            <a:endParaRPr lang="ru-RU" sz="2400" b="1" i="1" dirty="0">
              <a:solidFill>
                <a:srgbClr val="29331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0189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2" cstate="print">
            <a:lum bright="30000"/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652" r="44009"/>
          <a:stretch/>
        </p:blipFill>
        <p:spPr bwMode="auto">
          <a:xfrm>
            <a:off x="6429388" y="1285860"/>
            <a:ext cx="2290260" cy="22201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359"/>
          <a:stretch/>
        </p:blipFill>
        <p:spPr bwMode="auto">
          <a:xfrm>
            <a:off x="714348" y="1428736"/>
            <a:ext cx="5770814" cy="39424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5720" y="285729"/>
            <a:ext cx="8572560" cy="1979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293315"/>
                </a:solidFill>
              </a:rPr>
              <a:t>   </a:t>
            </a:r>
            <a:r>
              <a:rPr lang="ru-RU" sz="2000" b="1" dirty="0" smtClean="0">
                <a:solidFill>
                  <a:srgbClr val="293315"/>
                </a:solidFill>
              </a:rPr>
              <a:t>Посёлок </a:t>
            </a:r>
            <a:r>
              <a:rPr lang="ru-RU" sz="2000" b="1" dirty="0">
                <a:solidFill>
                  <a:srgbClr val="293315"/>
                </a:solidFill>
              </a:rPr>
              <a:t>городского типа Приволжский известен из истории с 1939 года. Расположен он на левом берегу русской реки Волги в 9 - 10 километрах на </a:t>
            </a:r>
            <a:r>
              <a:rPr lang="ru-RU" sz="2000" b="1" dirty="0" err="1">
                <a:solidFill>
                  <a:srgbClr val="293315"/>
                </a:solidFill>
              </a:rPr>
              <a:t>юго</a:t>
            </a:r>
            <a:r>
              <a:rPr lang="ru-RU" sz="2000" b="1" dirty="0">
                <a:solidFill>
                  <a:srgbClr val="293315"/>
                </a:solidFill>
              </a:rPr>
              <a:t> - запад от города Энгельса. До центра областного города Саратова расстояние измеряется в 14 км. </a:t>
            </a:r>
            <a:r>
              <a:rPr lang="ru-RU" b="1" dirty="0" smtClean="0">
                <a:solidFill>
                  <a:srgbClr val="293315"/>
                </a:solidFill>
              </a:rPr>
              <a:t>  </a:t>
            </a:r>
          </a:p>
          <a:p>
            <a:pPr algn="just"/>
            <a:endParaRPr lang="ru-RU" b="1" dirty="0">
              <a:solidFill>
                <a:srgbClr val="293315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98" y="3286124"/>
            <a:ext cx="2669749" cy="20915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92" y="4965288"/>
            <a:ext cx="1801838" cy="15046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4271466"/>
            <a:ext cx="3000396" cy="22646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992" y="5286388"/>
            <a:ext cx="3571843" cy="10644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615266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0"/>
            <a:ext cx="842493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293315"/>
                </a:solidFill>
              </a:rPr>
              <a:t/>
            </a:r>
            <a:br>
              <a:rPr lang="ru-RU" sz="2000" b="1" dirty="0" smtClean="0">
                <a:solidFill>
                  <a:srgbClr val="293315"/>
                </a:solidFill>
              </a:rPr>
            </a:br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Расстояние </a:t>
            </a:r>
            <a:r>
              <a:rPr lang="ru-RU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школы </a:t>
            </a:r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</a:t>
            </a:r>
            <a:r>
              <a:rPr lang="ru-RU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объектов </a:t>
            </a:r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исследования</a:t>
            </a:r>
            <a:endParaRPr lang="ru-RU" sz="2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01279995"/>
              </p:ext>
            </p:extLst>
          </p:nvPr>
        </p:nvGraphicFramePr>
        <p:xfrm>
          <a:off x="539552" y="1268760"/>
          <a:ext cx="8064896" cy="505086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{69CF1AB2-1976-4502-BF36-3FF5EA218861}</a:tableStyleId>
              </a:tblPr>
              <a:tblGrid>
                <a:gridCol w="3888432"/>
                <a:gridCol w="1728192"/>
                <a:gridCol w="2448272"/>
              </a:tblGrid>
              <a:tr h="116363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Производимые </a:t>
                      </a:r>
                      <a:r>
                        <a:rPr lang="ru-RU" sz="1800" dirty="0" smtClean="0">
                          <a:effectLst/>
                        </a:rPr>
                        <a:t/>
                      </a:r>
                      <a:br>
                        <a:rPr lang="ru-RU" sz="1800" dirty="0" smtClean="0">
                          <a:effectLst/>
                        </a:rPr>
                      </a:br>
                      <a:r>
                        <a:rPr lang="ru-RU" sz="1800" dirty="0" smtClean="0">
                          <a:effectLst/>
                        </a:rPr>
                        <a:t>измерения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/>
                        </a:rPr>
                        <a:t>Полученные результаты, м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/>
                        </a:rPr>
                        <a:t>Санитарно-гигиенические нормы (не менее), м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94592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Расстояние от границ школы до промышленных предприятий, магазинов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</a:rPr>
                        <a:t>330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effectLst/>
                        </a:rPr>
                        <a:t>100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8181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Расстояние от школы до жилых домов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30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effectLst/>
                        </a:rPr>
                        <a:t>10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3061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Расстояние от школы  до железной дороги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475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effectLst/>
                        </a:rPr>
                        <a:t>100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09825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Расстояние от школы до дороги  Р226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300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effectLst/>
                        </a:rPr>
                        <a:t>25 </a:t>
                      </a:r>
                      <a:r>
                        <a:rPr lang="ru-RU" sz="1800" b="1" kern="1200" dirty="0" smtClean="0">
                          <a:effectLst/>
                        </a:rPr>
                        <a:t>(</a:t>
                      </a:r>
                      <a:r>
                        <a:rPr lang="ru-RU" sz="1800" b="1" kern="1200" dirty="0">
                          <a:effectLst/>
                        </a:rPr>
                        <a:t>оптимальное 100)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3061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Расстояние от школы до дороги местного значения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25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00" b="1" kern="1200" dirty="0" smtClean="0">
                        <a:effectLst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effectLst/>
                        </a:rPr>
                        <a:t>25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798646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7" descr="sist_krov_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0231" b="5083"/>
          <a:stretch>
            <a:fillRect/>
          </a:stretch>
        </p:blipFill>
        <p:spPr bwMode="auto">
          <a:xfrm>
            <a:off x="7543006" y="1700213"/>
            <a:ext cx="1295400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6" descr="легк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846" t="45694" r="35239" b="16275"/>
          <a:stretch>
            <a:fillRect/>
          </a:stretch>
        </p:blipFill>
        <p:spPr bwMode="auto">
          <a:xfrm>
            <a:off x="209816" y="2588701"/>
            <a:ext cx="2940577" cy="2807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0" descr="razviti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104" t="5902" r="5104" b="7465"/>
          <a:stretch>
            <a:fillRect/>
          </a:stretch>
        </p:blipFill>
        <p:spPr bwMode="auto">
          <a:xfrm>
            <a:off x="6534943" y="66136"/>
            <a:ext cx="2429545" cy="1757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51"/>
          <p:cNvSpPr>
            <a:spLocks noChangeArrowheads="1"/>
          </p:cNvSpPr>
          <p:nvPr/>
        </p:nvSpPr>
        <p:spPr bwMode="auto">
          <a:xfrm>
            <a:off x="1710531" y="2924175"/>
            <a:ext cx="142875" cy="144463"/>
          </a:xfrm>
          <a:prstGeom prst="ellipse">
            <a:avLst/>
          </a:prstGeom>
          <a:solidFill>
            <a:sysClr val="window" lastClr="FFFFFF"/>
          </a:solidFill>
          <a:ln w="9525">
            <a:solidFill>
              <a:sysClr val="windowText" lastClr="00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6" name="Picture 58" descr="stomach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8374" b="3946"/>
          <a:stretch>
            <a:fillRect/>
          </a:stretch>
        </p:blipFill>
        <p:spPr bwMode="auto">
          <a:xfrm>
            <a:off x="7039768" y="4868863"/>
            <a:ext cx="151130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73"/>
          <p:cNvGrpSpPr>
            <a:grpSpLocks/>
          </p:cNvGrpSpPr>
          <p:nvPr/>
        </p:nvGrpSpPr>
        <p:grpSpPr bwMode="auto">
          <a:xfrm rot="1596563">
            <a:off x="3221831" y="4005263"/>
            <a:ext cx="1081087" cy="431800"/>
            <a:chOff x="930" y="2886"/>
            <a:chExt cx="952" cy="386"/>
          </a:xfrm>
        </p:grpSpPr>
        <p:pic>
          <p:nvPicPr>
            <p:cNvPr id="8" name="Picture 74" descr="571090524"/>
            <p:cNvPicPr>
              <a:picLocks noChangeAspect="1" noChangeArrowheads="1" noCrop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0" y="2886"/>
              <a:ext cx="386" cy="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" name="Group 75"/>
            <p:cNvGrpSpPr>
              <a:grpSpLocks/>
            </p:cNvGrpSpPr>
            <p:nvPr/>
          </p:nvGrpSpPr>
          <p:grpSpPr bwMode="auto">
            <a:xfrm>
              <a:off x="1156" y="3113"/>
              <a:ext cx="726" cy="136"/>
              <a:chOff x="1882" y="3113"/>
              <a:chExt cx="726" cy="136"/>
            </a:xfrm>
          </p:grpSpPr>
          <p:sp>
            <p:nvSpPr>
              <p:cNvPr id="10" name="Rectangle 76"/>
              <p:cNvSpPr>
                <a:spLocks noChangeArrowheads="1"/>
              </p:cNvSpPr>
              <p:nvPr/>
            </p:nvSpPr>
            <p:spPr bwMode="auto">
              <a:xfrm>
                <a:off x="2064" y="3113"/>
                <a:ext cx="544" cy="45"/>
              </a:xfrm>
              <a:prstGeom prst="rect">
                <a:avLst/>
              </a:prstGeom>
              <a:solidFill>
                <a:srgbClr val="4F81BD"/>
              </a:solidFill>
              <a:ln w="9525">
                <a:solidFill>
                  <a:sysClr val="windowText" lastClr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alt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11" name="Oval 77"/>
              <p:cNvSpPr>
                <a:spLocks noChangeArrowheads="1"/>
              </p:cNvSpPr>
              <p:nvPr/>
            </p:nvSpPr>
            <p:spPr bwMode="auto">
              <a:xfrm>
                <a:off x="2154" y="3158"/>
                <a:ext cx="91" cy="91"/>
              </a:xfrm>
              <a:prstGeom prst="ellipse">
                <a:avLst/>
              </a:prstGeom>
              <a:solidFill>
                <a:srgbClr val="4F81BD"/>
              </a:solidFill>
              <a:ln w="9525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alt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12" name="Oval 78"/>
              <p:cNvSpPr>
                <a:spLocks noChangeArrowheads="1"/>
              </p:cNvSpPr>
              <p:nvPr/>
            </p:nvSpPr>
            <p:spPr bwMode="auto">
              <a:xfrm>
                <a:off x="2426" y="3158"/>
                <a:ext cx="91" cy="91"/>
              </a:xfrm>
              <a:prstGeom prst="ellipse">
                <a:avLst/>
              </a:prstGeom>
              <a:solidFill>
                <a:srgbClr val="4F81BD"/>
              </a:solidFill>
              <a:ln w="9525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alt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13" name="Line 79"/>
              <p:cNvSpPr>
                <a:spLocks noChangeShapeType="1"/>
              </p:cNvSpPr>
              <p:nvPr/>
            </p:nvSpPr>
            <p:spPr bwMode="auto">
              <a:xfrm flipH="1">
                <a:off x="1882" y="3113"/>
                <a:ext cx="272" cy="0"/>
              </a:xfrm>
              <a:prstGeom prst="line">
                <a:avLst/>
              </a:prstGeom>
              <a:noFill/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</p:grpSp>
      <p:sp>
        <p:nvSpPr>
          <p:cNvPr id="14" name="Oval 55"/>
          <p:cNvSpPr>
            <a:spLocks noChangeArrowheads="1"/>
          </p:cNvSpPr>
          <p:nvPr/>
        </p:nvSpPr>
        <p:spPr bwMode="auto">
          <a:xfrm>
            <a:off x="1710531" y="3141663"/>
            <a:ext cx="142875" cy="144462"/>
          </a:xfrm>
          <a:prstGeom prst="ellipse">
            <a:avLst/>
          </a:prstGeom>
          <a:solidFill>
            <a:sysClr val="window" lastClr="FFFFFF"/>
          </a:solidFill>
          <a:ln w="9525">
            <a:solidFill>
              <a:sysClr val="windowText" lastClr="00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grpSp>
        <p:nvGrpSpPr>
          <p:cNvPr id="15" name="Group 80"/>
          <p:cNvGrpSpPr>
            <a:grpSpLocks/>
          </p:cNvGrpSpPr>
          <p:nvPr/>
        </p:nvGrpSpPr>
        <p:grpSpPr bwMode="auto">
          <a:xfrm rot="-354401">
            <a:off x="3078956" y="3573463"/>
            <a:ext cx="1081087" cy="431800"/>
            <a:chOff x="930" y="2886"/>
            <a:chExt cx="952" cy="386"/>
          </a:xfrm>
        </p:grpSpPr>
        <p:pic>
          <p:nvPicPr>
            <p:cNvPr id="16" name="Picture 81" descr="571090524"/>
            <p:cNvPicPr>
              <a:picLocks noChangeAspect="1" noChangeArrowheads="1" noCrop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0" y="2886"/>
              <a:ext cx="386" cy="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7" name="Group 82"/>
            <p:cNvGrpSpPr>
              <a:grpSpLocks/>
            </p:cNvGrpSpPr>
            <p:nvPr/>
          </p:nvGrpSpPr>
          <p:grpSpPr bwMode="auto">
            <a:xfrm>
              <a:off x="1156" y="3113"/>
              <a:ext cx="726" cy="136"/>
              <a:chOff x="1882" y="3113"/>
              <a:chExt cx="726" cy="136"/>
            </a:xfrm>
          </p:grpSpPr>
          <p:sp>
            <p:nvSpPr>
              <p:cNvPr id="18" name="Rectangle 83"/>
              <p:cNvSpPr>
                <a:spLocks noChangeArrowheads="1"/>
              </p:cNvSpPr>
              <p:nvPr/>
            </p:nvSpPr>
            <p:spPr bwMode="auto">
              <a:xfrm>
                <a:off x="2064" y="3113"/>
                <a:ext cx="544" cy="45"/>
              </a:xfrm>
              <a:prstGeom prst="rect">
                <a:avLst/>
              </a:prstGeom>
              <a:solidFill>
                <a:srgbClr val="4F81BD"/>
              </a:solidFill>
              <a:ln w="9525">
                <a:solidFill>
                  <a:sysClr val="windowText" lastClr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alt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19" name="Oval 84"/>
              <p:cNvSpPr>
                <a:spLocks noChangeArrowheads="1"/>
              </p:cNvSpPr>
              <p:nvPr/>
            </p:nvSpPr>
            <p:spPr bwMode="auto">
              <a:xfrm>
                <a:off x="2154" y="3158"/>
                <a:ext cx="91" cy="91"/>
              </a:xfrm>
              <a:prstGeom prst="ellipse">
                <a:avLst/>
              </a:prstGeom>
              <a:solidFill>
                <a:srgbClr val="4F81BD"/>
              </a:solidFill>
              <a:ln w="9525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alt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20" name="Oval 85"/>
              <p:cNvSpPr>
                <a:spLocks noChangeArrowheads="1"/>
              </p:cNvSpPr>
              <p:nvPr/>
            </p:nvSpPr>
            <p:spPr bwMode="auto">
              <a:xfrm>
                <a:off x="2426" y="3158"/>
                <a:ext cx="91" cy="91"/>
              </a:xfrm>
              <a:prstGeom prst="ellipse">
                <a:avLst/>
              </a:prstGeom>
              <a:solidFill>
                <a:srgbClr val="4F81BD"/>
              </a:solidFill>
              <a:ln w="9525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alt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21" name="Line 86"/>
              <p:cNvSpPr>
                <a:spLocks noChangeShapeType="1"/>
              </p:cNvSpPr>
              <p:nvPr/>
            </p:nvSpPr>
            <p:spPr bwMode="auto">
              <a:xfrm flipH="1">
                <a:off x="1882" y="3113"/>
                <a:ext cx="272" cy="0"/>
              </a:xfrm>
              <a:prstGeom prst="line">
                <a:avLst/>
              </a:prstGeom>
              <a:noFill/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</p:grpSp>
      <p:sp>
        <p:nvSpPr>
          <p:cNvPr id="22" name="Oval 105"/>
          <p:cNvSpPr>
            <a:spLocks noChangeArrowheads="1"/>
          </p:cNvSpPr>
          <p:nvPr/>
        </p:nvSpPr>
        <p:spPr bwMode="auto">
          <a:xfrm>
            <a:off x="7758906" y="188913"/>
            <a:ext cx="142875" cy="144462"/>
          </a:xfrm>
          <a:prstGeom prst="ellipse">
            <a:avLst/>
          </a:prstGeom>
          <a:solidFill>
            <a:srgbClr val="4F81BD"/>
          </a:solidFill>
          <a:ln w="9525">
            <a:solidFill>
              <a:sysClr val="windowText" lastClr="00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grpSp>
        <p:nvGrpSpPr>
          <p:cNvPr id="23" name="Group 136"/>
          <p:cNvGrpSpPr>
            <a:grpSpLocks/>
          </p:cNvGrpSpPr>
          <p:nvPr/>
        </p:nvGrpSpPr>
        <p:grpSpPr bwMode="auto">
          <a:xfrm>
            <a:off x="2502693" y="908050"/>
            <a:ext cx="5327650" cy="5454650"/>
            <a:chOff x="1474" y="572"/>
            <a:chExt cx="3356" cy="3436"/>
          </a:xfrm>
        </p:grpSpPr>
        <p:sp>
          <p:nvSpPr>
            <p:cNvPr id="24" name="Line 106"/>
            <p:cNvSpPr>
              <a:spLocks noChangeShapeType="1"/>
            </p:cNvSpPr>
            <p:nvPr/>
          </p:nvSpPr>
          <p:spPr bwMode="auto">
            <a:xfrm flipV="1">
              <a:off x="1474" y="572"/>
              <a:ext cx="2585" cy="1225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5" name="Line 107"/>
            <p:cNvSpPr>
              <a:spLocks noChangeShapeType="1"/>
            </p:cNvSpPr>
            <p:nvPr/>
          </p:nvSpPr>
          <p:spPr bwMode="auto">
            <a:xfrm flipH="1">
              <a:off x="3152" y="1026"/>
              <a:ext cx="1406" cy="81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6" name="Line 108"/>
            <p:cNvSpPr>
              <a:spLocks noChangeShapeType="1"/>
            </p:cNvSpPr>
            <p:nvPr/>
          </p:nvSpPr>
          <p:spPr bwMode="auto">
            <a:xfrm flipV="1">
              <a:off x="3152" y="1480"/>
              <a:ext cx="1633" cy="36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7" name="Line 109"/>
            <p:cNvSpPr>
              <a:spLocks noChangeShapeType="1"/>
            </p:cNvSpPr>
            <p:nvPr/>
          </p:nvSpPr>
          <p:spPr bwMode="auto">
            <a:xfrm flipV="1">
              <a:off x="3107" y="2205"/>
              <a:ext cx="1723" cy="31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8" name="Line 110"/>
            <p:cNvSpPr>
              <a:spLocks noChangeShapeType="1"/>
            </p:cNvSpPr>
            <p:nvPr/>
          </p:nvSpPr>
          <p:spPr bwMode="auto">
            <a:xfrm>
              <a:off x="3107" y="2523"/>
              <a:ext cx="1361" cy="78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9" name="Line 112"/>
            <p:cNvSpPr>
              <a:spLocks noChangeShapeType="1"/>
            </p:cNvSpPr>
            <p:nvPr/>
          </p:nvSpPr>
          <p:spPr bwMode="auto">
            <a:xfrm flipH="1" flipV="1">
              <a:off x="1882" y="2614"/>
              <a:ext cx="2404" cy="139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Calibri"/>
              </a:endParaRPr>
            </a:p>
          </p:txBody>
        </p:sp>
      </p:grpSp>
      <p:grpSp>
        <p:nvGrpSpPr>
          <p:cNvPr id="30" name="Group 17"/>
          <p:cNvGrpSpPr>
            <a:grpSpLocks/>
          </p:cNvGrpSpPr>
          <p:nvPr/>
        </p:nvGrpSpPr>
        <p:grpSpPr bwMode="auto">
          <a:xfrm rot="-1914545">
            <a:off x="2863056" y="3068638"/>
            <a:ext cx="1081087" cy="431800"/>
            <a:chOff x="930" y="2886"/>
            <a:chExt cx="952" cy="386"/>
          </a:xfrm>
        </p:grpSpPr>
        <p:pic>
          <p:nvPicPr>
            <p:cNvPr id="31" name="Picture 18" descr="571090524"/>
            <p:cNvPicPr>
              <a:picLocks noChangeAspect="1" noChangeArrowheads="1" noCrop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0" y="2886"/>
              <a:ext cx="386" cy="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2" name="Group 19"/>
            <p:cNvGrpSpPr>
              <a:grpSpLocks/>
            </p:cNvGrpSpPr>
            <p:nvPr/>
          </p:nvGrpSpPr>
          <p:grpSpPr bwMode="auto">
            <a:xfrm>
              <a:off x="1156" y="3113"/>
              <a:ext cx="726" cy="136"/>
              <a:chOff x="1882" y="3113"/>
              <a:chExt cx="726" cy="136"/>
            </a:xfrm>
          </p:grpSpPr>
          <p:sp>
            <p:nvSpPr>
              <p:cNvPr id="33" name="Rectangle 20"/>
              <p:cNvSpPr>
                <a:spLocks noChangeArrowheads="1"/>
              </p:cNvSpPr>
              <p:nvPr/>
            </p:nvSpPr>
            <p:spPr bwMode="auto">
              <a:xfrm>
                <a:off x="2064" y="3113"/>
                <a:ext cx="544" cy="45"/>
              </a:xfrm>
              <a:prstGeom prst="rect">
                <a:avLst/>
              </a:prstGeom>
              <a:solidFill>
                <a:srgbClr val="4F81BD"/>
              </a:solidFill>
              <a:ln w="9525">
                <a:solidFill>
                  <a:sysClr val="windowText" lastClr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alt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34" name="Oval 21"/>
              <p:cNvSpPr>
                <a:spLocks noChangeArrowheads="1"/>
              </p:cNvSpPr>
              <p:nvPr/>
            </p:nvSpPr>
            <p:spPr bwMode="auto">
              <a:xfrm>
                <a:off x="2154" y="3158"/>
                <a:ext cx="91" cy="91"/>
              </a:xfrm>
              <a:prstGeom prst="ellipse">
                <a:avLst/>
              </a:prstGeom>
              <a:solidFill>
                <a:srgbClr val="4F81BD"/>
              </a:solidFill>
              <a:ln w="9525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alt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35" name="Oval 22"/>
              <p:cNvSpPr>
                <a:spLocks noChangeArrowheads="1"/>
              </p:cNvSpPr>
              <p:nvPr/>
            </p:nvSpPr>
            <p:spPr bwMode="auto">
              <a:xfrm>
                <a:off x="2426" y="3158"/>
                <a:ext cx="91" cy="91"/>
              </a:xfrm>
              <a:prstGeom prst="ellipse">
                <a:avLst/>
              </a:prstGeom>
              <a:solidFill>
                <a:srgbClr val="4F81BD"/>
              </a:solidFill>
              <a:ln w="9525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alt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36" name="Line 23"/>
              <p:cNvSpPr>
                <a:spLocks noChangeShapeType="1"/>
              </p:cNvSpPr>
              <p:nvPr/>
            </p:nvSpPr>
            <p:spPr bwMode="auto">
              <a:xfrm flipH="1">
                <a:off x="1882" y="3113"/>
                <a:ext cx="272" cy="0"/>
              </a:xfrm>
              <a:prstGeom prst="line">
                <a:avLst/>
              </a:prstGeom>
              <a:noFill/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</p:grpSp>
      <p:grpSp>
        <p:nvGrpSpPr>
          <p:cNvPr id="37" name="Group 98"/>
          <p:cNvGrpSpPr>
            <a:grpSpLocks/>
          </p:cNvGrpSpPr>
          <p:nvPr/>
        </p:nvGrpSpPr>
        <p:grpSpPr bwMode="auto">
          <a:xfrm rot="19598578" flipH="1">
            <a:off x="6463506" y="1341438"/>
            <a:ext cx="1079500" cy="431800"/>
            <a:chOff x="930" y="2886"/>
            <a:chExt cx="952" cy="386"/>
          </a:xfrm>
        </p:grpSpPr>
        <p:pic>
          <p:nvPicPr>
            <p:cNvPr id="38" name="Picture 99" descr="571090524"/>
            <p:cNvPicPr>
              <a:picLocks noChangeAspect="1" noChangeArrowheads="1" noCrop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0" y="2886"/>
              <a:ext cx="386" cy="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9" name="Group 100"/>
            <p:cNvGrpSpPr>
              <a:grpSpLocks/>
            </p:cNvGrpSpPr>
            <p:nvPr/>
          </p:nvGrpSpPr>
          <p:grpSpPr bwMode="auto">
            <a:xfrm>
              <a:off x="1156" y="3113"/>
              <a:ext cx="726" cy="136"/>
              <a:chOff x="1882" y="3113"/>
              <a:chExt cx="726" cy="136"/>
            </a:xfrm>
          </p:grpSpPr>
          <p:sp>
            <p:nvSpPr>
              <p:cNvPr id="40" name="Rectangle 101"/>
              <p:cNvSpPr>
                <a:spLocks noChangeArrowheads="1"/>
              </p:cNvSpPr>
              <p:nvPr/>
            </p:nvSpPr>
            <p:spPr bwMode="auto">
              <a:xfrm>
                <a:off x="2064" y="3113"/>
                <a:ext cx="544" cy="45"/>
              </a:xfrm>
              <a:prstGeom prst="rect">
                <a:avLst/>
              </a:prstGeom>
              <a:solidFill>
                <a:srgbClr val="4F81BD"/>
              </a:solidFill>
              <a:ln w="9525">
                <a:solidFill>
                  <a:sysClr val="windowText" lastClr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alt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41" name="Oval 102"/>
              <p:cNvSpPr>
                <a:spLocks noChangeArrowheads="1"/>
              </p:cNvSpPr>
              <p:nvPr/>
            </p:nvSpPr>
            <p:spPr bwMode="auto">
              <a:xfrm>
                <a:off x="2154" y="3158"/>
                <a:ext cx="91" cy="91"/>
              </a:xfrm>
              <a:prstGeom prst="ellipse">
                <a:avLst/>
              </a:prstGeom>
              <a:solidFill>
                <a:srgbClr val="4F81BD"/>
              </a:solidFill>
              <a:ln w="9525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alt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42" name="Oval 103"/>
              <p:cNvSpPr>
                <a:spLocks noChangeArrowheads="1"/>
              </p:cNvSpPr>
              <p:nvPr/>
            </p:nvSpPr>
            <p:spPr bwMode="auto">
              <a:xfrm>
                <a:off x="2426" y="3158"/>
                <a:ext cx="91" cy="91"/>
              </a:xfrm>
              <a:prstGeom prst="ellipse">
                <a:avLst/>
              </a:prstGeom>
              <a:solidFill>
                <a:srgbClr val="4F81BD"/>
              </a:solidFill>
              <a:ln w="9525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alt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43" name="Line 104"/>
              <p:cNvSpPr>
                <a:spLocks noChangeShapeType="1"/>
              </p:cNvSpPr>
              <p:nvPr/>
            </p:nvSpPr>
            <p:spPr bwMode="auto">
              <a:xfrm flipH="1">
                <a:off x="1882" y="3113"/>
                <a:ext cx="272" cy="0"/>
              </a:xfrm>
              <a:prstGeom prst="line">
                <a:avLst/>
              </a:prstGeom>
              <a:noFill/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</p:grpSp>
      <p:sp>
        <p:nvSpPr>
          <p:cNvPr id="44" name="Oval 113"/>
          <p:cNvSpPr>
            <a:spLocks noChangeArrowheads="1"/>
          </p:cNvSpPr>
          <p:nvPr/>
        </p:nvSpPr>
        <p:spPr bwMode="auto">
          <a:xfrm>
            <a:off x="8263731" y="2492375"/>
            <a:ext cx="142875" cy="144463"/>
          </a:xfrm>
          <a:prstGeom prst="ellipse">
            <a:avLst/>
          </a:prstGeom>
          <a:solidFill>
            <a:srgbClr val="4F81BD"/>
          </a:solidFill>
          <a:ln w="9525">
            <a:solidFill>
              <a:sysClr val="windowText" lastClr="00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grpSp>
        <p:nvGrpSpPr>
          <p:cNvPr id="45" name="Group 114"/>
          <p:cNvGrpSpPr>
            <a:grpSpLocks/>
          </p:cNvGrpSpPr>
          <p:nvPr/>
        </p:nvGrpSpPr>
        <p:grpSpPr bwMode="auto">
          <a:xfrm rot="21023548" flipH="1">
            <a:off x="6679406" y="3068638"/>
            <a:ext cx="1079500" cy="431800"/>
            <a:chOff x="930" y="2886"/>
            <a:chExt cx="952" cy="386"/>
          </a:xfrm>
        </p:grpSpPr>
        <p:pic>
          <p:nvPicPr>
            <p:cNvPr id="46" name="Picture 115" descr="571090524"/>
            <p:cNvPicPr>
              <a:picLocks noChangeAspect="1" noChangeArrowheads="1" noCrop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0" y="2886"/>
              <a:ext cx="386" cy="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7" name="Group 116"/>
            <p:cNvGrpSpPr>
              <a:grpSpLocks/>
            </p:cNvGrpSpPr>
            <p:nvPr/>
          </p:nvGrpSpPr>
          <p:grpSpPr bwMode="auto">
            <a:xfrm>
              <a:off x="1156" y="3113"/>
              <a:ext cx="726" cy="136"/>
              <a:chOff x="1882" y="3113"/>
              <a:chExt cx="726" cy="136"/>
            </a:xfrm>
          </p:grpSpPr>
          <p:sp>
            <p:nvSpPr>
              <p:cNvPr id="48" name="Rectangle 117"/>
              <p:cNvSpPr>
                <a:spLocks noChangeArrowheads="1"/>
              </p:cNvSpPr>
              <p:nvPr/>
            </p:nvSpPr>
            <p:spPr bwMode="auto">
              <a:xfrm>
                <a:off x="2064" y="3113"/>
                <a:ext cx="544" cy="45"/>
              </a:xfrm>
              <a:prstGeom prst="rect">
                <a:avLst/>
              </a:prstGeom>
              <a:solidFill>
                <a:srgbClr val="4F81BD"/>
              </a:solidFill>
              <a:ln w="9525">
                <a:solidFill>
                  <a:sysClr val="windowText" lastClr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alt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49" name="Oval 118"/>
              <p:cNvSpPr>
                <a:spLocks noChangeArrowheads="1"/>
              </p:cNvSpPr>
              <p:nvPr/>
            </p:nvSpPr>
            <p:spPr bwMode="auto">
              <a:xfrm>
                <a:off x="2154" y="3158"/>
                <a:ext cx="91" cy="91"/>
              </a:xfrm>
              <a:prstGeom prst="ellipse">
                <a:avLst/>
              </a:prstGeom>
              <a:solidFill>
                <a:srgbClr val="4F81BD"/>
              </a:solidFill>
              <a:ln w="9525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alt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50" name="Oval 119"/>
              <p:cNvSpPr>
                <a:spLocks noChangeArrowheads="1"/>
              </p:cNvSpPr>
              <p:nvPr/>
            </p:nvSpPr>
            <p:spPr bwMode="auto">
              <a:xfrm>
                <a:off x="2426" y="3158"/>
                <a:ext cx="91" cy="91"/>
              </a:xfrm>
              <a:prstGeom prst="ellipse">
                <a:avLst/>
              </a:prstGeom>
              <a:solidFill>
                <a:srgbClr val="4F81BD"/>
              </a:solidFill>
              <a:ln w="9525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alt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51" name="Line 120"/>
              <p:cNvSpPr>
                <a:spLocks noChangeShapeType="1"/>
              </p:cNvSpPr>
              <p:nvPr/>
            </p:nvSpPr>
            <p:spPr bwMode="auto">
              <a:xfrm flipH="1">
                <a:off x="1882" y="3113"/>
                <a:ext cx="272" cy="0"/>
              </a:xfrm>
              <a:prstGeom prst="line">
                <a:avLst/>
              </a:prstGeom>
              <a:noFill/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</p:grpSp>
      <p:sp>
        <p:nvSpPr>
          <p:cNvPr id="52" name="Oval 128"/>
          <p:cNvSpPr>
            <a:spLocks noChangeArrowheads="1"/>
          </p:cNvSpPr>
          <p:nvPr/>
        </p:nvSpPr>
        <p:spPr bwMode="auto">
          <a:xfrm>
            <a:off x="7543006" y="4868863"/>
            <a:ext cx="142875" cy="144462"/>
          </a:xfrm>
          <a:prstGeom prst="ellipse">
            <a:avLst/>
          </a:prstGeom>
          <a:solidFill>
            <a:srgbClr val="4F81BD"/>
          </a:solidFill>
          <a:ln w="9525">
            <a:solidFill>
              <a:sysClr val="windowText" lastClr="00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grpSp>
        <p:nvGrpSpPr>
          <p:cNvPr id="53" name="Group 129"/>
          <p:cNvGrpSpPr>
            <a:grpSpLocks/>
          </p:cNvGrpSpPr>
          <p:nvPr/>
        </p:nvGrpSpPr>
        <p:grpSpPr bwMode="auto">
          <a:xfrm rot="1601362" flipH="1">
            <a:off x="6030118" y="5589588"/>
            <a:ext cx="1079500" cy="431800"/>
            <a:chOff x="930" y="2886"/>
            <a:chExt cx="952" cy="386"/>
          </a:xfrm>
        </p:grpSpPr>
        <p:pic>
          <p:nvPicPr>
            <p:cNvPr id="54" name="Picture 130" descr="571090524"/>
            <p:cNvPicPr>
              <a:picLocks noChangeAspect="1" noChangeArrowheads="1" noCrop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0" y="2886"/>
              <a:ext cx="386" cy="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5" name="Group 131"/>
            <p:cNvGrpSpPr>
              <a:grpSpLocks/>
            </p:cNvGrpSpPr>
            <p:nvPr/>
          </p:nvGrpSpPr>
          <p:grpSpPr bwMode="auto">
            <a:xfrm>
              <a:off x="1156" y="3113"/>
              <a:ext cx="726" cy="136"/>
              <a:chOff x="1882" y="3113"/>
              <a:chExt cx="726" cy="136"/>
            </a:xfrm>
          </p:grpSpPr>
          <p:sp>
            <p:nvSpPr>
              <p:cNvPr id="56" name="Rectangle 132"/>
              <p:cNvSpPr>
                <a:spLocks noChangeArrowheads="1"/>
              </p:cNvSpPr>
              <p:nvPr/>
            </p:nvSpPr>
            <p:spPr bwMode="auto">
              <a:xfrm>
                <a:off x="2064" y="3113"/>
                <a:ext cx="544" cy="45"/>
              </a:xfrm>
              <a:prstGeom prst="rect">
                <a:avLst/>
              </a:prstGeom>
              <a:solidFill>
                <a:srgbClr val="4F81BD"/>
              </a:solidFill>
              <a:ln w="9525">
                <a:solidFill>
                  <a:sysClr val="windowText" lastClr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alt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57" name="Oval 133"/>
              <p:cNvSpPr>
                <a:spLocks noChangeArrowheads="1"/>
              </p:cNvSpPr>
              <p:nvPr/>
            </p:nvSpPr>
            <p:spPr bwMode="auto">
              <a:xfrm>
                <a:off x="2154" y="3158"/>
                <a:ext cx="91" cy="91"/>
              </a:xfrm>
              <a:prstGeom prst="ellipse">
                <a:avLst/>
              </a:prstGeom>
              <a:solidFill>
                <a:srgbClr val="4F81BD"/>
              </a:solidFill>
              <a:ln w="9525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alt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58" name="Oval 134"/>
              <p:cNvSpPr>
                <a:spLocks noChangeArrowheads="1"/>
              </p:cNvSpPr>
              <p:nvPr/>
            </p:nvSpPr>
            <p:spPr bwMode="auto">
              <a:xfrm>
                <a:off x="2426" y="3158"/>
                <a:ext cx="91" cy="91"/>
              </a:xfrm>
              <a:prstGeom prst="ellipse">
                <a:avLst/>
              </a:prstGeom>
              <a:solidFill>
                <a:srgbClr val="4F81BD"/>
              </a:solidFill>
              <a:ln w="9525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alt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59" name="Line 135"/>
              <p:cNvSpPr>
                <a:spLocks noChangeShapeType="1"/>
              </p:cNvSpPr>
              <p:nvPr/>
            </p:nvSpPr>
            <p:spPr bwMode="auto">
              <a:xfrm flipH="1">
                <a:off x="1882" y="3113"/>
                <a:ext cx="272" cy="0"/>
              </a:xfrm>
              <a:prstGeom prst="line">
                <a:avLst/>
              </a:prstGeom>
              <a:noFill/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</p:grpSp>
      <p:sp>
        <p:nvSpPr>
          <p:cNvPr id="60" name="Oval 54"/>
          <p:cNvSpPr>
            <a:spLocks noChangeArrowheads="1"/>
          </p:cNvSpPr>
          <p:nvPr/>
        </p:nvSpPr>
        <p:spPr bwMode="auto">
          <a:xfrm>
            <a:off x="1710531" y="2636838"/>
            <a:ext cx="144462" cy="144462"/>
          </a:xfrm>
          <a:prstGeom prst="ellipse">
            <a:avLst/>
          </a:prstGeom>
          <a:solidFill>
            <a:sysClr val="window" lastClr="FFFFFF"/>
          </a:solidFill>
          <a:ln w="9525">
            <a:solidFill>
              <a:sysClr val="windowText" lastClr="00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285720" y="285728"/>
            <a:ext cx="571504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Сон -15-20л</a:t>
            </a:r>
            <a:r>
              <a:rPr lang="en-US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Ходьба – 30-40л</a:t>
            </a:r>
            <a:r>
              <a:rPr lang="en-US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ru-RU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Бег – 120-150л</a:t>
            </a:r>
          </a:p>
          <a:p>
            <a:r>
              <a:rPr lang="ru-RU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школе:</a:t>
            </a:r>
          </a:p>
          <a:p>
            <a:r>
              <a:rPr lang="ru-RU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Ученик стоит -</a:t>
            </a:r>
            <a:r>
              <a:rPr lang="en-US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300</a:t>
            </a:r>
            <a:r>
              <a:rPr lang="en-US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</a:t>
            </a:r>
            <a:r>
              <a:rPr lang="ru-RU" b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/мин</a:t>
            </a:r>
          </a:p>
          <a:p>
            <a:r>
              <a:rPr lang="ru-RU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Ученик разложил учебники – </a:t>
            </a:r>
            <a:endParaRPr lang="en-US" b="1" dirty="0" smtClean="0">
              <a:solidFill>
                <a:srgbClr val="29331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340</a:t>
            </a:r>
            <a:r>
              <a:rPr lang="en-US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</a:t>
            </a:r>
            <a:r>
              <a:rPr lang="ru-RU" b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/мин</a:t>
            </a:r>
          </a:p>
          <a:p>
            <a:r>
              <a:rPr lang="ru-RU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Ученик во время контрольной – </a:t>
            </a:r>
            <a:endParaRPr lang="en-US" b="1" dirty="0" smtClean="0">
              <a:solidFill>
                <a:srgbClr val="29331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400-450</a:t>
            </a:r>
            <a:r>
              <a:rPr lang="en-US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</a:t>
            </a:r>
            <a:r>
              <a:rPr lang="ru-RU" b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b="1" dirty="0" smtClean="0">
                <a:solidFill>
                  <a:srgbClr val="2933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/мин</a:t>
            </a:r>
            <a:endParaRPr lang="en-US" b="1" dirty="0" smtClean="0">
              <a:solidFill>
                <a:srgbClr val="29331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28424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71676E-6 C -0.00121 0.0215 0.00087 0.02751 -0.00642 0.04208 C -0.00468 0.08878 -0.01406 0.08832 0.01424 0.09503 C 0.0158 0.09711 0.01702 0.09988 0.01893 0.10127 C 0.02084 0.10266 0.02344 0.10196 0.02535 0.10358 C 0.03091 0.10867 0.02709 0.11191 0.03646 0.11607 C 0.04532 0.12832 0.05035 0.12647 0.06337 0.13086 C 0.06771 0.13225 0.07622 0.13526 0.07622 0.13526 C 0.07882 0.1348 0.09098 0.13364 0.09514 0.13086 C 0.09653 0.12994 0.09705 0.12763 0.09844 0.1267 C 0.10261 0.12347 0.10799 0.12046 0.11268 0.11838 C 0.11841 0.11306 0.12518 0.10844 0.13177 0.10566 C 0.13229 0.10358 0.13212 0.10081 0.13334 0.09919 C 0.13455 0.09757 0.13646 0.09803 0.13802 0.09711 C 0.14393 0.09318 0.1474 0.09086 0.154 0.08878 C 0.16163 0.07815 0.17552 0.07954 0.18559 0.07815 C 0.1941 0.0793 0.20348 0.07722 0.21111 0.08231 C 0.21268 0.08323 0.21181 0.08693 0.21268 0.08878 C 0.21511 0.09364 0.21858 0.09618 0.22223 0.09919 C 0.22413 0.10705 0.22309 0.10358 0.22535 0.10982 " pathEditMode="relative" ptsTypes="fffffffffffffffffffA">
                                      <p:cBhvr>
                                        <p:cTn id="3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6 1.79191E-6 C -0.00537 0.0215 -0.00746 0.0608 0.00799 0.07398 C 0.00851 0.07676 0.00869 0.07976 0.00956 0.08231 C 0.01129 0.08693 0.01581 0.09502 0.01581 0.09502 C 0.02952 0.09433 0.04341 0.09479 0.05713 0.09294 C 0.06338 0.09202 0.06685 0.08208 0.07136 0.07606 C 0.0724 0.07468 0.07466 0.0719 0.07466 0.0719 C 0.07622 0.06566 0.07536 0.05849 0.07779 0.05271 C 0.07813 0.05179 0.08699 0.04924 0.0889 0.04855 C 0.09411 0.03815 0.1007 0.03144 0.10956 0.02751 C 0.11633 -0.00093 0.14011 0.00138 0.15869 1.79191E-6 C 0.17015 -0.00486 0.16181 -0.00209 0.18421 -0.00209 " pathEditMode="relative" ptsTypes="fffffffffffA">
                                      <p:cBhvr>
                                        <p:cTn id="3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2948E-6 C -0.00243 0.0511 0.00035 0.01826 -0.00312 0.04439 C -0.00417 0.05295 -0.00625 0.06982 -0.00625 0.06982 C -0.00573 0.0867 -0.0066 0.10381 -0.00469 0.12046 C -0.00434 0.123 -0.00174 0.12347 3.05556E-6 0.12462 C 0.00677 0.12925 0.01337 0.13202 0.02066 0.13526 C 0.0309 0.15653 0.05052 0.16046 0.06823 0.16277 C 0.08142 0.16439 0.10799 0.16693 0.10799 0.16693 C 0.14323 0.18266 0.09392 0.16138 0.20642 0.17133 C 0.20833 0.17156 0.21076 0.18219 0.21111 0.18381 C 0.21372 0.1963 0.21684 0.20601 0.22379 0.21572 C 0.22552 0.22266 0.22535 0.21988 0.22535 0.22404 " pathEditMode="relative" ptsTypes="fffffffffffA">
                                      <p:cBhvr>
                                        <p:cTn id="35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2518 -0.29364 " pathEditMode="relative" ptsTypes="AA">
                                      <p:cBhvr>
                                        <p:cTn id="44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3316 -0.08393 " pathEditMode="relative" ptsTypes="AA">
                                      <p:cBhvr>
                                        <p:cTn id="4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2274 0.23075 " pathEditMode="relative" ptsTypes="AA">
                                      <p:cBhvr>
                                        <p:cTn id="4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535 0.22405 L 0.59861 0.49295 " pathEditMode="relative" rAng="0" ptsTypes="AA">
                                      <p:cBhvr>
                                        <p:cTn id="50" dur="5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63" y="13434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535 0.10983 L 0.65851 0.0259 " pathEditMode="relative" rAng="0" ptsTypes="AA">
                                      <p:cBhvr>
                                        <p:cTn id="5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49" y="-420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42 -0.00208 L 0.60938 -0.29572 " pathEditMode="relative" rAng="0" ptsTypes="AA">
                                      <p:cBhvr>
                                        <p:cTn id="5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50" y="-146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0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5851 0.02589 C 0.66442 0.02682 0.67171 0.02451 0.67605 0.03006 C 0.67726 0.03167 0.67674 0.03445 0.67761 0.0363 C 0.68334 0.0504 0.68091 0.04763 0.68872 0.0511 C 0.70452 0.07329 0.73317 0.05988 0.75383 0.0511 C 0.76129 0.0215 0.75851 0.05225 0.75851 -0.01226 " pathEditMode="relative" ptsTypes="fffffA">
                                      <p:cBhvr>
                                        <p:cTn id="6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" presetID="0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0243 -0.28323 C 0.60277 -0.27214 0.6 -0.25156 0.61128 -0.24693 C 0.61562 -0.24323 0.61962 -0.23953 0.62413 -0.23583 C 0.65538 -0.23653 0.68663 -0.23514 0.71805 -0.23722 C 0.71927 -0.23768 0.71909 -0.24046 0.71909 -0.24231 C 0.71909 -0.26589 0.73264 -0.33896 0.70364 -0.36254 C 0.69982 -0.37017 0.69409 -0.37225 0.68819 -0.37688 C 0.66909 -0.37503 0.67812 -0.37688 0.66649 -0.36763 C 0.66337 -0.36162 0.6625 -0.35491 0.65885 -0.35005 C 0.65642 -0.33896 0.65764 -0.34566 0.65764 -0.32948 " pathEditMode="relative" rAng="0" ptsTypes="fffffffffA">
                                      <p:cBhvr>
                                        <p:cTn id="6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89" y="-2289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9862 0.49295 C 0.61146 0.49873 0.59133 0.49018 0.61442 0.49711 C 0.61771 0.49804 0.62396 0.50127 0.62396 0.50127 C 0.62605 0.50058 0.62987 0.50197 0.63039 0.49919 C 0.63178 0.49179 0.62883 0.4837 0.62883 0.47607 C 0.62883 0.4696 0.62987 0.46335 0.63039 0.45688 C 0.63942 0.45757 0.64844 0.45734 0.6573 0.45919 C 0.66476 0.46081 0.66042 0.46821 0.66841 0.47168 C 0.68247 0.4844 0.68751 0.47746 0.70973 0.47607 C 0.73056 0.46682 0.7224 0.44578 0.7224 0.41896 " pathEditMode="relative" ptsTypes="fffffffffA">
                                      <p:cBhvr>
                                        <p:cTn id="67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0"/>
                            </p:stCondLst>
                            <p:childTnLst>
                              <p:par>
                                <p:cTn id="69" presetID="1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0"/>
                            </p:stCondLst>
                            <p:childTnLst>
                              <p:par>
                                <p:cTn id="7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21387E-6 C -0.00295 0.0104 -0.00365 0.01734 -0.00955 0.0252 C -0.01268 0.03838 -0.01511 0.04624 -0.02552 0.05064 C -0.03021 0.05688 -0.03438 0.0585 -0.03976 0.06335 C -0.0415 0.07029 -0.04618 0.08023 -0.04931 0.08647 C -0.05295 0.10127 -0.04931 0.0978 -0.05729 0.10127 C -0.06302 0.10936 -0.06389 0.12116 -0.06997 0.12879 C -0.07361 0.14382 -0.08056 0.15838 -0.09063 0.16694 C -0.09375 0.17919 -0.08959 0.16786 -0.09844 0.17757 C -0.10348 0.18312 -0.10434 0.18913 -0.11111 0.19237 C -0.11563 0.19792 -0.11441 0.19445 -0.11441 0.20277 " pathEditMode="relative" ptsTypes="ffffffffffA">
                                      <p:cBhvr>
                                        <p:cTn id="89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44509E-6 C 0.00486 0.01734 -0.00695 0.03399 -0.01893 0.03792 C -0.04618 0.06266 -0.01424 0.03537 -0.10313 0.04439 C -0.10504 0.04462 -0.10469 0.04902 -0.10625 0.05063 C -0.10764 0.05202 -0.10955 0.05202 -0.11111 0.05272 C -0.11441 0.05572 -0.11823 0.05873 -0.12049 0.06335 C -0.12535 0.07306 -0.11806 0.06798 -0.12691 0.07191 C -0.13733 0.08555 -0.13351 0.07676 -0.13646 0.09087 C -0.1382 0.09919 -0.13802 0.09457 -0.13802 0.09942 " pathEditMode="relative" ptsTypes="ffffffffA">
                                      <p:cBhvr>
                                        <p:cTn id="91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8.67052E-7 C 0.00156 0.02497 0.00416 0.03468 0.00954 0.05711 C 0.01007 0.05919 0.01267 0.05873 0.01441 0.05919 C 0.02222 0.06104 0.0302 0.06196 0.03819 0.06335 C 0.03593 0.14474 0.04305 0.12092 -0.02848 0.11838 C -0.0382 0.11514 -0.05139 0.11537 -0.06025 0.10774 C -0.06667 0.10219 -0.07396 0.09919 -0.08091 0.09503 C -0.08646 0.09179 -0.09098 0.08716 -0.09671 0.08462 C -0.10695 0.07098 -0.10469 0.0719 -0.13334 0.08254 C -0.13698 0.08393 -0.13577 0.09503 -0.13959 0.09503 C -0.14271 0.09503 -0.14601 0.09503 -0.14914 0.09503 " pathEditMode="relative" ptsTypes="ffffffffffA">
                                      <p:cBhvr>
                                        <p:cTn id="93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3000"/>
                            </p:stCondLst>
                            <p:childTnLst>
                              <p:par>
                                <p:cTn id="9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40938 0.28324 " pathEditMode="relative" ptsTypes="AA">
                                      <p:cBhvr>
                                        <p:cTn id="96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9375 0.07353 " pathEditMode="relative" ptsTypes="AA">
                                      <p:cBhvr>
                                        <p:cTn id="98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9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802 0.09942 L -0.59062 0.1889 " pathEditMode="relative" rAng="0" ptsTypes="AA">
                                      <p:cBhvr>
                                        <p:cTn id="100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39" y="4462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441 0.20277 L -0.52378 0.48601 " pathEditMode="relative" rAng="0" ptsTypes="AA">
                                      <p:cBhvr>
                                        <p:cTn id="102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69" y="1415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913 0.09503 L -0.5118 -0.16763 " pathEditMode="relative" rAng="0" ptsTypes="AA">
                                      <p:cBhvr>
                                        <p:cTn id="104" dur="5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42" y="-13133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309 -0.24116 " pathEditMode="relative" ptsTypes="AA">
                                      <p:cBhvr>
                                        <p:cTn id="106" dur="5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8000"/>
                            </p:stCondLst>
                            <p:childTnLst>
                              <p:par>
                                <p:cTn id="10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0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0018 -0.1956 C -0.50174 -0.19491 -0.5033 -0.19375 -0.50486 -0.19352 C -0.51111 -0.19237 -0.51771 -0.19329 -0.52396 -0.19144 C -0.52552 -0.19098 -0.52587 -0.18821 -0.52709 -0.18705 C -0.52848 -0.18589 -0.53039 -0.18566 -0.53195 -0.18497 C -0.54618 -0.18566 -0.56059 -0.18589 -0.57483 -0.18705 C -0.57848 -0.18728 -0.59393 -0.19306 -0.59532 -0.19352 C -0.5974 -0.19422 -0.60174 -0.1956 -0.60174 -0.1956 C -0.60608 -0.19954 -0.60921 -0.20323 -0.61285 -0.20832 C -0.61563 -0.21942 -0.62049 -0.22936 -0.62396 -0.24 C -0.62535 -0.24416 -0.62605 -0.24855 -0.62709 -0.25271 C -0.62761 -0.2548 -0.62865 -0.25896 -0.62865 -0.25896 C -0.62674 -0.3267 -0.62379 -0.35653 -0.62709 -0.43237 C -0.62726 -0.43491 -0.62917 -0.43676 -0.63039 -0.43861 C -0.6375 -0.44925 -0.64688 -0.46451 -0.65573 -0.4726 C -0.65677 -0.47468 -0.65747 -0.47722 -0.65886 -0.47884 C -0.66181 -0.48231 -0.66528 -0.48462 -0.66841 -0.4874 C -0.67223 -0.49086 -0.6783 -0.49988 -0.68264 -0.49988 " pathEditMode="relative" ptsTypes="fffffffffffffffffA">
                                      <p:cBhvr>
                                        <p:cTn id="115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0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7899 0.15052 C -0.60816 0.16324 -0.58524 0.15468 -0.65035 0.1526 C -0.65347 0.15191 -0.65677 0.15145 -0.6599 0.15052 C -0.6632 0.14937 -0.66945 0.14636 -0.66945 0.14636 C -0.67674 0.13989 -0.68542 0.13665 -0.69323 0.13156 C -0.69827 0.12833 -0.7059 0.11677 -0.7059 0.11677 C -0.70643 0.11468 -0.7066 0.11214 -0.70747 0.11029 C -0.70834 0.10867 -0.71007 0.10798 -0.71077 0.10613 C -0.71337 0.09942 -0.71441 0.09041 -0.71545 0.08301 C -0.71337 0.04948 -0.71181 0.02613 -0.71077 -0.01017 C -0.71163 -0.03468 -0.70677 -0.05988 -0.72014 -0.07769 C -0.72413 -0.09248 -0.73472 -0.10104 -0.7441 -0.10936 C -0.75521 -0.11907 -0.74323 -0.10427 -0.75191 -0.11584 " pathEditMode="relative" ptsTypes="ffffffffffffA">
                                      <p:cBhvr>
                                        <p:cTn id="11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0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9982 0.47214 C -0.51284 0.47862 -0.52395 0.48116 -0.53784 0.48278 C -0.55711 0.48786 -0.53124 0.48139 -0.56475 0.48694 C -0.57395 0.48856 -0.58142 0.4948 -0.59027 0.49758 C -0.62569 0.49457 -0.60607 0.49734 -0.62517 0.48925 C -0.62812 0.47677 -0.6243 0.4881 -0.63142 0.47862 C -0.63593 0.4726 -0.64045 0.46428 -0.64427 0.45734 C -0.65711 0.40625 -0.61961 0.32648 -0.65364 0.29457 C -0.65763 0.28023 -0.65208 0.2948 -0.66006 0.28625 C -0.66267 0.28347 -0.66406 0.27885 -0.66649 0.27561 C -0.66701 0.27353 -0.66718 0.27122 -0.66805 0.26937 C -0.66874 0.26752 -0.67048 0.26682 -0.67118 0.26497 C -0.67256 0.26104 -0.67326 0.25665 -0.6743 0.25249 C -0.67586 0.24625 -0.68333 0.24416 -0.68697 0.24185 C -0.69131 0.23908 -0.69548 0.23607 -0.69982 0.2333 " pathEditMode="relative" rAng="0" ptsTypes="ffffffffffffffA">
                                      <p:cBhvr>
                                        <p:cTn id="11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0000"/>
                            </p:stCondLst>
                            <p:childTnLst>
                              <p:par>
                                <p:cTn id="121" presetID="1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5" grpId="3" animBg="1"/>
      <p:bldP spid="5" grpId="4" animBg="1"/>
      <p:bldP spid="14" grpId="0" animBg="1"/>
      <p:bldP spid="14" grpId="1" animBg="1"/>
      <p:bldP spid="14" grpId="2" animBg="1"/>
      <p:bldP spid="14" grpId="3" animBg="1"/>
      <p:bldP spid="14" grpId="4" animBg="1"/>
      <p:bldP spid="22" grpId="0" animBg="1"/>
      <p:bldP spid="22" grpId="1" animBg="1"/>
      <p:bldP spid="22" grpId="2" animBg="1"/>
      <p:bldP spid="22" grpId="3" animBg="1"/>
      <p:bldP spid="22" grpId="4" animBg="1"/>
      <p:bldP spid="44" grpId="0" animBg="1"/>
      <p:bldP spid="44" grpId="1" animBg="1"/>
      <p:bldP spid="44" grpId="2" animBg="1"/>
      <p:bldP spid="44" grpId="3" animBg="1"/>
      <p:bldP spid="44" grpId="4" animBg="1"/>
      <p:bldP spid="52" grpId="0" animBg="1"/>
      <p:bldP spid="52" grpId="1" animBg="1"/>
      <p:bldP spid="52" grpId="2" animBg="1"/>
      <p:bldP spid="52" grpId="3" animBg="1"/>
      <p:bldP spid="52" grpId="4" animBg="1"/>
      <p:bldP spid="60" grpId="0" animBg="1"/>
      <p:bldP spid="60" grpId="1" animBg="1"/>
      <p:bldP spid="60" grpId="2" animBg="1"/>
      <p:bldP spid="60" grpId="3" animBg="1"/>
      <p:bldP spid="60" grpId="4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928670"/>
            <a:ext cx="3714777" cy="3830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05" y="3357563"/>
            <a:ext cx="2714645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404664"/>
            <a:ext cx="7920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2000" dirty="0" smtClean="0">
                <a:solidFill>
                  <a:srgbClr val="293315"/>
                </a:solidFill>
              </a:rPr>
              <a:t>  	</a:t>
            </a:r>
            <a:r>
              <a:rPr lang="ru-RU" sz="2000" b="1" dirty="0" smtClean="0"/>
              <a:t> </a:t>
            </a:r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ИССЛЕДОВАНИЯ В ЗДАНИИ  ШКОЛЫ </a:t>
            </a:r>
            <a:endParaRPr lang="ru-RU" sz="20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ru-RU" sz="2000" b="1" dirty="0" smtClean="0">
                <a:solidFill>
                  <a:srgbClr val="293315"/>
                </a:solidFill>
              </a:rPr>
              <a:t> </a:t>
            </a:r>
            <a:endParaRPr lang="ru-RU" sz="2000" b="1" dirty="0">
              <a:solidFill>
                <a:srgbClr val="293315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41333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293315"/>
                </a:solidFill>
              </a:rPr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572264" y="3786190"/>
            <a:ext cx="20717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293315"/>
                </a:solidFill>
              </a:rPr>
              <a:t>Тест Бурдона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293315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29058" y="857232"/>
            <a:ext cx="4857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Программно-аппаратный комплекс AFS </a:t>
            </a:r>
            <a:endParaRPr lang="ru-RU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70" y="1500174"/>
            <a:ext cx="2928958" cy="2233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11920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D26900"/>
      </a:hlink>
      <a:folHlink>
        <a:srgbClr val="FBD5B5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758</TotalTime>
  <Words>660</Words>
  <Application>Microsoft Office PowerPoint</Application>
  <PresentationFormat>Экран (4:3)</PresentationFormat>
  <Paragraphs>116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Windows User</cp:lastModifiedBy>
  <cp:revision>69</cp:revision>
  <dcterms:created xsi:type="dcterms:W3CDTF">2013-08-23T08:38:35Z</dcterms:created>
  <dcterms:modified xsi:type="dcterms:W3CDTF">2021-09-06T19:03:39Z</dcterms:modified>
</cp:coreProperties>
</file>