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5"/>
  </p:notesMasterIdLst>
  <p:sldIdLst>
    <p:sldId id="523" r:id="rId2"/>
    <p:sldId id="524" r:id="rId3"/>
    <p:sldId id="520" r:id="rId4"/>
    <p:sldId id="525" r:id="rId5"/>
    <p:sldId id="526" r:id="rId6"/>
    <p:sldId id="521" r:id="rId7"/>
    <p:sldId id="362" r:id="rId8"/>
    <p:sldId id="493" r:id="rId9"/>
    <p:sldId id="511" r:id="rId10"/>
    <p:sldId id="534" r:id="rId11"/>
    <p:sldId id="545" r:id="rId12"/>
    <p:sldId id="546" r:id="rId13"/>
    <p:sldId id="547" r:id="rId14"/>
    <p:sldId id="535" r:id="rId15"/>
    <p:sldId id="516" r:id="rId16"/>
    <p:sldId id="517" r:id="rId17"/>
    <p:sldId id="556" r:id="rId18"/>
    <p:sldId id="533" r:id="rId19"/>
    <p:sldId id="505" r:id="rId20"/>
    <p:sldId id="507" r:id="rId21"/>
    <p:sldId id="552" r:id="rId22"/>
    <p:sldId id="548" r:id="rId23"/>
    <p:sldId id="55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543022"/>
    <a:srgbClr val="A96245"/>
    <a:srgbClr val="8F5239"/>
    <a:srgbClr val="F6EBD4"/>
    <a:srgbClr val="327A62"/>
    <a:srgbClr val="44A786"/>
    <a:srgbClr val="44A685"/>
    <a:srgbClr val="D9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4" autoAdjust="0"/>
    <p:restoredTop sz="94660"/>
  </p:normalViewPr>
  <p:slideViewPr>
    <p:cSldViewPr>
      <p:cViewPr>
        <p:scale>
          <a:sx n="60" d="100"/>
          <a:sy n="60" d="100"/>
        </p:scale>
        <p:origin x="-106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BE6E0-BDE6-4AED-9C15-236548E906B8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CEF6F-03D0-478C-B992-B6C3CCCD97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30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FC1CD0-98C1-4A27-B6B1-2A0D293917CA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3BA75B-94F6-42D0-95A9-72B32FF37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25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3FC1CD0-98C1-4A27-B6B1-2A0D293917CA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3BA75B-94F6-42D0-95A9-72B32FF373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0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B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microsoft.com/office/2007/relationships/hdphoto" Target="../media/hdphoto6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777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22" y="3175"/>
            <a:ext cx="9181122" cy="688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747239" y="1840756"/>
            <a:ext cx="415897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«Число-это закон и связь мира, сила, царящая над богами и смертными»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23850" y="5325015"/>
            <a:ext cx="83534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«Сущность вещей есть число, которое вносит во всё единство и гармонию»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88024" y="368984"/>
            <a:ext cx="34563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«Все есть число»</a:t>
            </a:r>
          </a:p>
        </p:txBody>
      </p:sp>
      <p:pic>
        <p:nvPicPr>
          <p:cNvPr id="9" name="Объект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749" y="106363"/>
            <a:ext cx="4103687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2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61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" y="691197"/>
            <a:ext cx="8164304" cy="360189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Работаем с моделями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325" y="1574091"/>
            <a:ext cx="1971675" cy="476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0726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Работа в парах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15516" y="620688"/>
            <a:ext cx="8712968" cy="5544616"/>
            <a:chOff x="215516" y="620688"/>
            <a:chExt cx="8712968" cy="5544616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4" r="1300"/>
            <a:stretch/>
          </p:blipFill>
          <p:spPr>
            <a:xfrm>
              <a:off x="215516" y="955821"/>
              <a:ext cx="8712968" cy="5209483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97" r="2709" b="86119"/>
            <a:stretch/>
          </p:blipFill>
          <p:spPr>
            <a:xfrm>
              <a:off x="215516" y="620688"/>
              <a:ext cx="8712968" cy="996710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759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Проверим друг друга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74" r="1300"/>
          <a:stretch/>
        </p:blipFill>
        <p:spPr>
          <a:xfrm>
            <a:off x="215516" y="1124742"/>
            <a:ext cx="8712968" cy="520948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7" r="2709" b="86119"/>
          <a:stretch/>
        </p:blipFill>
        <p:spPr>
          <a:xfrm>
            <a:off x="215516" y="764704"/>
            <a:ext cx="8712968" cy="99671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004048" y="2780928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- 6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164288" y="2780928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C00000"/>
                </a:solidFill>
              </a:rPr>
              <a:t>- 5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059832" y="335699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6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059832" y="2780928"/>
            <a:ext cx="648072" cy="61404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C00000"/>
                </a:solidFill>
              </a:rPr>
              <a:t>+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4048" y="335699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164288" y="335699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5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059832" y="3967088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4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5004048" y="3967088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- 5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164288" y="3967088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059832" y="454315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2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059832" y="5119216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+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3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004048" y="454315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- 4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5004048" y="5119216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- 3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7164288" y="4543152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7308304" y="5119216"/>
            <a:ext cx="648072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4325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800" b="1" dirty="0" smtClean="0">
                <a:solidFill>
                  <a:srgbClr val="0000E2"/>
                </a:solidFill>
              </a:rPr>
              <a:t>Длинный   -  короткий</a:t>
            </a:r>
          </a:p>
          <a:p>
            <a:pPr eaLnBrk="1" hangingPunct="1"/>
            <a:r>
              <a:rPr lang="ru-RU" sz="4800" b="1" dirty="0" smtClean="0">
                <a:solidFill>
                  <a:srgbClr val="0000E2"/>
                </a:solidFill>
              </a:rPr>
              <a:t>Большой  -  маленький </a:t>
            </a:r>
          </a:p>
          <a:p>
            <a:pPr eaLnBrk="1" hangingPunct="1"/>
            <a:r>
              <a:rPr lang="ru-RU" sz="4800" b="1" dirty="0" smtClean="0">
                <a:solidFill>
                  <a:srgbClr val="0000E2"/>
                </a:solidFill>
              </a:rPr>
              <a:t>Плюс – </a:t>
            </a:r>
          </a:p>
          <a:p>
            <a:pPr eaLnBrk="1" hangingPunct="1"/>
            <a:r>
              <a:rPr lang="ru-RU" sz="4800" b="1" dirty="0" smtClean="0">
                <a:solidFill>
                  <a:srgbClr val="0000E2"/>
                </a:solidFill>
              </a:rPr>
              <a:t>Умножение -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4800" b="1" dirty="0">
                <a:solidFill>
                  <a:schemeClr val="accent1"/>
                </a:solidFill>
              </a:rPr>
              <a:t> </a:t>
            </a:r>
            <a:r>
              <a:rPr lang="ru-RU" sz="4800" b="1" dirty="0" smtClean="0">
                <a:solidFill>
                  <a:schemeClr val="accent1"/>
                </a:solidFill>
              </a:rPr>
              <a:t>               </a:t>
            </a:r>
            <a:r>
              <a:rPr lang="ru-RU" sz="4800" b="1" dirty="0" smtClean="0">
                <a:solidFill>
                  <a:srgbClr val="0000E2"/>
                </a:solidFill>
                <a:cs typeface="Arial" charset="0"/>
              </a:rPr>
              <a:t>  </a:t>
            </a:r>
            <a:r>
              <a:rPr lang="ru-RU" sz="4800" b="1" dirty="0" smtClean="0">
                <a:solidFill>
                  <a:srgbClr val="FF3300"/>
                </a:solidFill>
              </a:rPr>
              <a:t>антонимы</a:t>
            </a:r>
            <a:r>
              <a:rPr lang="ru-RU" sz="4800" b="1" dirty="0" smtClean="0">
                <a:solidFill>
                  <a:srgbClr val="FF3300"/>
                </a:solidFill>
                <a:cs typeface="Arial" charset="0"/>
              </a:rPr>
              <a:t> </a:t>
            </a:r>
            <a:endParaRPr lang="ru-RU" sz="4800" b="1" dirty="0" smtClean="0">
              <a:solidFill>
                <a:srgbClr val="FF33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en-US" sz="4800" b="1" dirty="0" smtClean="0">
              <a:solidFill>
                <a:srgbClr val="FF3300"/>
              </a:solidFill>
              <a:cs typeface="Arial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5" name="Прямоугольник 4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3113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4"/>
          <p:cNvSpPr>
            <a:spLocks noChangeShapeType="1"/>
          </p:cNvSpPr>
          <p:nvPr/>
        </p:nvSpPr>
        <p:spPr bwMode="auto">
          <a:xfrm>
            <a:off x="539552" y="3860800"/>
            <a:ext cx="7993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4228207" y="4077072"/>
            <a:ext cx="6318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800" b="1" dirty="0"/>
              <a:t>0</a:t>
            </a:r>
          </a:p>
        </p:txBody>
      </p:sp>
      <p:sp>
        <p:nvSpPr>
          <p:cNvPr id="10250" name="Text Box 12"/>
          <p:cNvSpPr txBox="1">
            <a:spLocks noChangeArrowheads="1"/>
          </p:cNvSpPr>
          <p:nvPr/>
        </p:nvSpPr>
        <p:spPr bwMode="auto">
          <a:xfrm>
            <a:off x="1889" y="3945250"/>
            <a:ext cx="1185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 dirty="0" smtClean="0"/>
              <a:t>- 40</a:t>
            </a:r>
            <a:endParaRPr lang="ru-RU" sz="4000" b="1" dirty="0"/>
          </a:p>
        </p:txBody>
      </p:sp>
      <p:sp>
        <p:nvSpPr>
          <p:cNvPr id="10251" name="Text Box 13"/>
          <p:cNvSpPr txBox="1">
            <a:spLocks noChangeArrowheads="1"/>
          </p:cNvSpPr>
          <p:nvPr/>
        </p:nvSpPr>
        <p:spPr bwMode="auto">
          <a:xfrm>
            <a:off x="8028384" y="3910110"/>
            <a:ext cx="75498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4000" b="1" dirty="0" smtClean="0"/>
              <a:t>40</a:t>
            </a:r>
            <a:endParaRPr lang="ru-RU" sz="4000" b="1" dirty="0"/>
          </a:p>
        </p:txBody>
      </p:sp>
      <p:pic>
        <p:nvPicPr>
          <p:cNvPr id="4105" name="Picture 9" descr="http://piramidka.net/wp-content/uploads/2016/01/rfla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643" y="2846024"/>
            <a:ext cx="738221" cy="108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Text Box 14"/>
          <p:cNvSpPr txBox="1">
            <a:spLocks noChangeArrowheads="1"/>
          </p:cNvSpPr>
          <p:nvPr/>
        </p:nvSpPr>
        <p:spPr bwMode="auto">
          <a:xfrm>
            <a:off x="514692" y="116632"/>
            <a:ext cx="8316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00B050"/>
                </a:solidFill>
              </a:rPr>
              <a:t>В какие стороны идут ребята?</a:t>
            </a:r>
          </a:p>
        </p:txBody>
      </p:sp>
      <p:sp>
        <p:nvSpPr>
          <p:cNvPr id="4" name="Выгнутая вниз стрелка 3"/>
          <p:cNvSpPr/>
          <p:nvPr/>
        </p:nvSpPr>
        <p:spPr>
          <a:xfrm>
            <a:off x="4427984" y="3898293"/>
            <a:ext cx="3811631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111" name="Picture 15" descr="http://www.clipartbest.com/cliparts/9c4/zGn/9c4zGn8d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3714190" cy="270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Выгнутая вниз стрелка 25"/>
          <p:cNvSpPr/>
          <p:nvPr/>
        </p:nvSpPr>
        <p:spPr>
          <a:xfrm flipH="1">
            <a:off x="827584" y="3861048"/>
            <a:ext cx="3811631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405496" y="3742409"/>
            <a:ext cx="259705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9" name="Picture 13" descr="http://www.playcast.ru/uploads/2013/10/23/638066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9"/>
            <a:ext cx="1981021" cy="215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5868144" y="4077072"/>
            <a:ext cx="12961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dirty="0" smtClean="0"/>
              <a:t>40 м</a:t>
            </a:r>
            <a:endParaRPr lang="ru-RU" sz="3200" b="1" dirty="0"/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2339752" y="4077072"/>
            <a:ext cx="12961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b="1" dirty="0" smtClean="0"/>
              <a:t>40 м</a:t>
            </a:r>
            <a:endParaRPr lang="ru-RU" sz="3200" b="1" dirty="0"/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395536" y="5877272"/>
            <a:ext cx="8316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b="1" dirty="0" smtClean="0">
                <a:solidFill>
                  <a:srgbClr val="C00000"/>
                </a:solidFill>
              </a:rPr>
              <a:t>противоположные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" t="70898" r="2538" b="3342"/>
          <a:stretch/>
        </p:blipFill>
        <p:spPr>
          <a:xfrm>
            <a:off x="73686" y="113810"/>
            <a:ext cx="9034818" cy="9525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5129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56059E-6 L -0.30937 0.0034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7826E-6 L 0.31667 0.00255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704E-6 L 0.34844 0.1773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13" y="885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8881E-6 L -0.35625 0.1824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12" y="9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0" grpId="1"/>
      <p:bldP spid="10251" grpId="0"/>
      <p:bldP spid="10251" grpId="1"/>
      <p:bldP spid="10252" grpId="0"/>
      <p:bldP spid="4" grpId="0" animBg="1"/>
      <p:bldP spid="26" grpId="0" animBg="1"/>
      <p:bldP spid="27" grpId="0"/>
      <p:bldP spid="28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П</a:t>
            </a:r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ротивоположные числа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512408"/>
              </p:ext>
            </p:extLst>
          </p:nvPr>
        </p:nvGraphicFramePr>
        <p:xfrm>
          <a:off x="1524000" y="764704"/>
          <a:ext cx="6096000" cy="53285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/>
                <a:gridCol w="2448272"/>
                <a:gridCol w="1823864"/>
              </a:tblGrid>
              <a:tr h="761227">
                <a:tc>
                  <a:txBody>
                    <a:bodyPr/>
                    <a:lstStyle/>
                    <a:p>
                      <a:pPr algn="r"/>
                      <a:r>
                        <a:rPr lang="ru-RU" sz="4000" b="1" dirty="0" smtClean="0">
                          <a:latin typeface="Book Antiqua" pitchFamily="18" charset="0"/>
                        </a:rPr>
                        <a:t>8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latin typeface="Book Antiqua" pitchFamily="18" charset="0"/>
                        </a:rPr>
                        <a:t>11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marL="0" indent="0" algn="r">
                        <a:buFontTx/>
                        <a:buNone/>
                      </a:pPr>
                      <a:r>
                        <a:rPr lang="ru-RU" sz="4000" b="1" dirty="0" smtClean="0">
                          <a:latin typeface="Book Antiqua" pitchFamily="18" charset="0"/>
                        </a:rPr>
                        <a:t>- 11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latin typeface="Book Antiqua" pitchFamily="18" charset="0"/>
                        </a:rPr>
                        <a:t>- 6,7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algn="r"/>
                      <a:r>
                        <a:rPr lang="ru-RU" sz="4000" b="1" dirty="0" smtClean="0">
                          <a:latin typeface="Book Antiqua" pitchFamily="18" charset="0"/>
                        </a:rPr>
                        <a:t>- 671,5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latin typeface="Book Antiqua" pitchFamily="18" charset="0"/>
                        </a:rPr>
                        <a:t>0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algn="r"/>
                      <a:r>
                        <a:rPr lang="ru-RU" sz="4000" b="1" dirty="0" smtClean="0">
                          <a:latin typeface="Book Antiqua" pitchFamily="18" charset="0"/>
                        </a:rPr>
                        <a:t>- 20,18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4000" b="1" dirty="0" smtClean="0">
                          <a:latin typeface="Book Antiqua" pitchFamily="18" charset="0"/>
                        </a:rPr>
                        <a:t>- 132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algn="r"/>
                      <a:r>
                        <a:rPr lang="ru-RU" sz="4000" b="1" dirty="0" smtClean="0">
                          <a:latin typeface="Book Antiqua" pitchFamily="18" charset="0"/>
                        </a:rPr>
                        <a:t>0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latin typeface="Book Antiqua" pitchFamily="18" charset="0"/>
                        </a:rPr>
                        <a:t>671,5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algn="r"/>
                      <a:r>
                        <a:rPr lang="ru-RU" sz="4000" b="1" dirty="0" smtClean="0">
                          <a:latin typeface="Book Antiqua" pitchFamily="18" charset="0"/>
                        </a:rPr>
                        <a:t>132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4000" b="1" dirty="0" smtClean="0">
                          <a:latin typeface="Book Antiqua" pitchFamily="18" charset="0"/>
                        </a:rPr>
                        <a:t>- 8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122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>
                          <a:latin typeface="Book Antiqua" pitchFamily="18" charset="0"/>
                        </a:rPr>
                        <a:t>6,7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latin typeface="Book Antiqua" pitchFamily="18" charset="0"/>
                        </a:rPr>
                        <a:t>20,18</a:t>
                      </a:r>
                      <a:endParaRPr lang="ru-RU" sz="4000" b="1" dirty="0">
                        <a:latin typeface="Book Antiqu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08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9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Положительные и отрицательные целые  числа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52"/>
          <a:stretch/>
        </p:blipFill>
        <p:spPr>
          <a:xfrm>
            <a:off x="19239" y="853412"/>
            <a:ext cx="9144000" cy="11528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8" t="31456" r="16215" b="54946"/>
          <a:stretch/>
        </p:blipFill>
        <p:spPr>
          <a:xfrm>
            <a:off x="4824017" y="2636912"/>
            <a:ext cx="4277860" cy="8612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2" t="31456" r="51027" b="54946"/>
          <a:stretch/>
        </p:blipFill>
        <p:spPr>
          <a:xfrm>
            <a:off x="-36512" y="2636912"/>
            <a:ext cx="4312692" cy="8612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4" t="31456" r="47252" b="54946"/>
          <a:stretch/>
        </p:blipFill>
        <p:spPr>
          <a:xfrm>
            <a:off x="4276180" y="2636912"/>
            <a:ext cx="532263" cy="8612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6" name="TextBox 11"/>
          <p:cNvSpPr txBox="1"/>
          <p:nvPr/>
        </p:nvSpPr>
        <p:spPr>
          <a:xfrm>
            <a:off x="379847" y="4089266"/>
            <a:ext cx="9101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i="1" dirty="0" smtClean="0">
                <a:solidFill>
                  <a:srgbClr val="002060"/>
                </a:solidFill>
                <a:latin typeface="Book Antiqua" pitchFamily="18" charset="0"/>
                <a:cs typeface="Tahoma" pitchFamily="34" charset="0"/>
              </a:rPr>
              <a:t>5;   -7;   -1,2;   0;   6;   3,12;   - 67;   - 8,1</a:t>
            </a:r>
            <a:endParaRPr lang="ru-RU" sz="4000" b="1" dirty="0">
              <a:solidFill>
                <a:srgbClr val="002060"/>
              </a:solidFill>
              <a:latin typeface="Book Antiqua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8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-6234" y="228923"/>
            <a:ext cx="9144000" cy="821890"/>
          </a:xfrm>
          <a:prstGeom prst="rect">
            <a:avLst/>
          </a:prstGeom>
          <a:solidFill>
            <a:srgbClr val="8F523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4"/>
          <p:cNvSpPr txBox="1"/>
          <p:nvPr/>
        </p:nvSpPr>
        <p:spPr>
          <a:xfrm>
            <a:off x="0" y="404664"/>
            <a:ext cx="9137766" cy="523220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МАТЕМАТИЧЕСКАЯ РАЗМИНКА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3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352928" cy="108012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Натуральные числа это числа, которые используют  при счёте.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Подзаголовок 4"/>
          <p:cNvSpPr txBox="1">
            <a:spLocks/>
          </p:cNvSpPr>
          <p:nvPr/>
        </p:nvSpPr>
        <p:spPr>
          <a:xfrm>
            <a:off x="395536" y="2636912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Наименьшим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натуральным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числом является 0.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Подзаголовок 4"/>
          <p:cNvSpPr txBox="1">
            <a:spLocks/>
          </p:cNvSpPr>
          <p:nvPr/>
        </p:nvSpPr>
        <p:spPr>
          <a:xfrm>
            <a:off x="398663" y="3933056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Наибольшее натуральное число это 1000.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одзаголовок 4"/>
          <p:cNvSpPr txBox="1">
            <a:spLocks/>
          </p:cNvSpPr>
          <p:nvPr/>
        </p:nvSpPr>
        <p:spPr>
          <a:xfrm>
            <a:off x="389302" y="4869160"/>
            <a:ext cx="850317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Обыкновенная дробь это частное двух натуральных чисел, записанное определенным образом.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4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5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Новые числа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9168" y="4509120"/>
            <a:ext cx="8784976" cy="1815882"/>
          </a:xfrm>
          <a:prstGeom prst="rect">
            <a:avLst/>
          </a:prstGeom>
          <a:solidFill>
            <a:schemeClr val="bg1"/>
          </a:solidFill>
          <a:ln>
            <a:solidFill>
              <a:srgbClr val="8F5239"/>
            </a:solidFill>
          </a:ln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8F5239"/>
                </a:solidFill>
              </a:rPr>
              <a:t>Домашнее </a:t>
            </a:r>
            <a:r>
              <a:rPr lang="ru-RU" sz="2800" b="1" u="sng" dirty="0" smtClean="0">
                <a:solidFill>
                  <a:srgbClr val="8F5239"/>
                </a:solidFill>
              </a:rPr>
              <a:t>задание:</a:t>
            </a:r>
            <a:r>
              <a:rPr lang="ru-RU" sz="2800" dirty="0">
                <a:solidFill>
                  <a:srgbClr val="8F5239"/>
                </a:solidFill>
              </a:rPr>
              <a:t/>
            </a:r>
            <a:br>
              <a:rPr lang="ru-RU" sz="2800" dirty="0">
                <a:solidFill>
                  <a:srgbClr val="8F5239"/>
                </a:solidFill>
              </a:rPr>
            </a:br>
            <a:r>
              <a:rPr lang="ru-RU" sz="2800" dirty="0" smtClean="0">
                <a:solidFill>
                  <a:srgbClr val="8F5239"/>
                </a:solidFill>
              </a:rPr>
              <a:t>       Учебник: стр. 162 - 163, читать; №519, 525. Творческая работа: «Положительные и отрицательные числа вокруг нас» .</a:t>
            </a:r>
            <a:endParaRPr lang="ru-RU" sz="2800" dirty="0">
              <a:solidFill>
                <a:srgbClr val="8F5239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698" y="3861048"/>
            <a:ext cx="2190750" cy="952500"/>
          </a:xfrm>
          <a:prstGeom prst="rect">
            <a:avLst/>
          </a:prstGeom>
        </p:spPr>
      </p:pic>
      <p:sp>
        <p:nvSpPr>
          <p:cNvPr id="21" name="Овал 20"/>
          <p:cNvSpPr>
            <a:spLocks noChangeAspect="1"/>
          </p:cNvSpPr>
          <p:nvPr/>
        </p:nvSpPr>
        <p:spPr>
          <a:xfrm>
            <a:off x="395536" y="5041886"/>
            <a:ext cx="331330" cy="331330"/>
          </a:xfrm>
          <a:prstGeom prst="ellipse">
            <a:avLst/>
          </a:pr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56" y="620688"/>
            <a:ext cx="5165940" cy="32403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7199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accent6">
                <a:lumMod val="75000"/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b="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Подведем итоги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693" y="836712"/>
            <a:ext cx="87547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Что узнали нового?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Пригодится ли это в жизни?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Что </a:t>
            </a:r>
            <a:r>
              <a:rPr lang="ru-RU" sz="2800" dirty="0"/>
              <a:t>вызвало затруднения</a:t>
            </a:r>
            <a:r>
              <a:rPr lang="ru-RU" sz="2800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Как устранить эти затруднения?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Над чем поработать дома?</a:t>
            </a:r>
            <a:endParaRPr lang="ru-RU" sz="2800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259632" y="3861044"/>
            <a:ext cx="4176464" cy="18633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19 – 20 баллов – «5»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15 – 18 баллов – «4»</a:t>
            </a: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10 – 14 баллов – «3»</a:t>
            </a:r>
          </a:p>
        </p:txBody>
      </p:sp>
      <p:pic>
        <p:nvPicPr>
          <p:cNvPr id="14" name="Picture 2" descr="F:\урокккк\термомет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092" y="692696"/>
            <a:ext cx="234707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43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169168" y="2285703"/>
            <a:ext cx="6707088" cy="18633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Числа отрицательные – новые для вас.</a:t>
            </a:r>
          </a:p>
          <a:p>
            <a:pPr>
              <a:buFont typeface="Wingdings" pitchFamily="2" charset="2"/>
              <a:buNone/>
            </a:pP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Сегодня на уроке узнал их весь ваш класс.</a:t>
            </a:r>
          </a:p>
          <a:p>
            <a:pPr>
              <a:buFont typeface="Wingdings" pitchFamily="2" charset="2"/>
              <a:buNone/>
            </a:pP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Сразу </a:t>
            </a:r>
            <a:r>
              <a:rPr lang="ru-RU" sz="2600" b="1" dirty="0" err="1" smtClean="0">
                <a:solidFill>
                  <a:schemeClr val="accent4">
                    <a:lumMod val="50000"/>
                  </a:schemeClr>
                </a:solidFill>
              </a:rPr>
              <a:t>поприбавилось</a:t>
            </a: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 всем теперь мороки, </a:t>
            </a:r>
          </a:p>
          <a:p>
            <a:pPr>
              <a:buFont typeface="Wingdings" pitchFamily="2" charset="2"/>
              <a:buNone/>
            </a:pP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</a:rPr>
              <a:t>Учим-учим правила, готовимся к уроку.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692696"/>
            <a:ext cx="2381250" cy="42862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3156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2.infourok.ru/uploads/ex/124f/000221a6-76f4e566/3/img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25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-6234" y="228923"/>
            <a:ext cx="9144000" cy="821890"/>
          </a:xfrm>
          <a:prstGeom prst="rect">
            <a:avLst/>
          </a:prstGeom>
          <a:solidFill>
            <a:srgbClr val="8F523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4"/>
          <p:cNvSpPr txBox="1"/>
          <p:nvPr/>
        </p:nvSpPr>
        <p:spPr>
          <a:xfrm>
            <a:off x="0" y="404664"/>
            <a:ext cx="9137766" cy="523220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МАТЕМАТИЧЕСКАЯ РАЗМИНКА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20" name="Подзаголовок 4"/>
          <p:cNvSpPr txBox="1">
            <a:spLocks/>
          </p:cNvSpPr>
          <p:nvPr/>
        </p:nvSpPr>
        <p:spPr>
          <a:xfrm>
            <a:off x="395536" y="1340768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Натуральное число всегда можно представить в виде обыкновенной дроби со знаменателем 1.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Подзаголовок 4"/>
          <p:cNvSpPr txBox="1">
            <a:spLocks/>
          </p:cNvSpPr>
          <p:nvPr/>
        </p:nvSpPr>
        <p:spPr>
          <a:xfrm>
            <a:off x="467544" y="3191433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0, 5 это половина единицы.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2" name="Подзаголовок 4"/>
          <p:cNvSpPr txBox="1">
            <a:spLocks/>
          </p:cNvSpPr>
          <p:nvPr/>
        </p:nvSpPr>
        <p:spPr>
          <a:xfrm>
            <a:off x="467544" y="4127537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0, 25 это треть единицы.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Подзаголовок 4"/>
          <p:cNvSpPr txBox="1">
            <a:spLocks/>
          </p:cNvSpPr>
          <p:nvPr/>
        </p:nvSpPr>
        <p:spPr>
          <a:xfrm>
            <a:off x="467544" y="5085184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Любую обыкновенную дробь можно представить в виде десятичной дроби.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50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-6234" y="228923"/>
            <a:ext cx="9144000" cy="821890"/>
          </a:xfrm>
          <a:prstGeom prst="rect">
            <a:avLst/>
          </a:prstGeom>
          <a:solidFill>
            <a:srgbClr val="8F523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4"/>
          <p:cNvSpPr txBox="1"/>
          <p:nvPr/>
        </p:nvSpPr>
        <p:spPr>
          <a:xfrm>
            <a:off x="0" y="404664"/>
            <a:ext cx="9137766" cy="523220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МАТЕМАТИЧЕСКАЯ РАЗМИНКА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3" name="Подзаголовок 4"/>
          <p:cNvSpPr txBox="1">
            <a:spLocks/>
          </p:cNvSpPr>
          <p:nvPr/>
        </p:nvSpPr>
        <p:spPr>
          <a:xfrm>
            <a:off x="1196074" y="1967297"/>
            <a:ext cx="1440160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КЛЮЧ</a:t>
            </a:r>
          </a:p>
          <a:p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одзаголовок 4"/>
          <p:cNvSpPr txBox="1">
            <a:spLocks/>
          </p:cNvSpPr>
          <p:nvPr/>
        </p:nvSpPr>
        <p:spPr>
          <a:xfrm>
            <a:off x="3284306" y="1781783"/>
            <a:ext cx="3519942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5400" b="1" dirty="0" smtClean="0">
                <a:solidFill>
                  <a:srgbClr val="C00000"/>
                </a:solidFill>
              </a:rPr>
              <a:t>+ - - + + + - -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img-fotki.yandex.ru/get/6440/181450557.72/0_ab6b5_8d4dfed7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74250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13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-6234" y="228923"/>
            <a:ext cx="9144000" cy="821890"/>
          </a:xfrm>
          <a:prstGeom prst="rect">
            <a:avLst/>
          </a:prstGeom>
          <a:solidFill>
            <a:srgbClr val="8F523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4"/>
          <p:cNvSpPr txBox="1"/>
          <p:nvPr/>
        </p:nvSpPr>
        <p:spPr>
          <a:xfrm>
            <a:off x="0" y="404664"/>
            <a:ext cx="9137766" cy="523220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МАТЕМАТИЧЕСКАЯ РАЗМИНКА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3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352928" cy="108012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Натуральные числа это числа, которые используют  при счёте.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" name="Подзаголовок 4"/>
          <p:cNvSpPr txBox="1">
            <a:spLocks/>
          </p:cNvSpPr>
          <p:nvPr/>
        </p:nvSpPr>
        <p:spPr>
          <a:xfrm>
            <a:off x="395536" y="1844824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Наименьшим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натуральным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числом является 0.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Подзаголовок 4"/>
          <p:cNvSpPr txBox="1">
            <a:spLocks/>
          </p:cNvSpPr>
          <p:nvPr/>
        </p:nvSpPr>
        <p:spPr>
          <a:xfrm>
            <a:off x="398663" y="2305794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Наибольшее натуральное число это 1000.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одзаголовок 4"/>
          <p:cNvSpPr txBox="1">
            <a:spLocks/>
          </p:cNvSpPr>
          <p:nvPr/>
        </p:nvSpPr>
        <p:spPr>
          <a:xfrm>
            <a:off x="389302" y="2780928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Обыкновенная дробь это частное двух натуральных чисел, записанное определенным образом.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одзаголовок 4"/>
          <p:cNvSpPr txBox="1">
            <a:spLocks/>
          </p:cNvSpPr>
          <p:nvPr/>
        </p:nvSpPr>
        <p:spPr>
          <a:xfrm>
            <a:off x="395536" y="3645024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Натуральное число всегда можно представить в виде обыкновенной дроби со знаменателем 1.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Подзаголовок 4"/>
          <p:cNvSpPr txBox="1">
            <a:spLocks/>
          </p:cNvSpPr>
          <p:nvPr/>
        </p:nvSpPr>
        <p:spPr>
          <a:xfrm>
            <a:off x="467544" y="4509120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0, 5 это половина единицы.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0" name="Подзаголовок 4"/>
          <p:cNvSpPr txBox="1">
            <a:spLocks/>
          </p:cNvSpPr>
          <p:nvPr/>
        </p:nvSpPr>
        <p:spPr>
          <a:xfrm>
            <a:off x="489517" y="5063641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0, 25 это треть единицы.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1" name="Подзаголовок 4"/>
          <p:cNvSpPr txBox="1">
            <a:spLocks/>
          </p:cNvSpPr>
          <p:nvPr/>
        </p:nvSpPr>
        <p:spPr>
          <a:xfrm>
            <a:off x="467544" y="5589240"/>
            <a:ext cx="8352928" cy="66961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Любую обыкновенную дробь можно представить в виде десятичной дроби.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9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00" y="571500"/>
            <a:ext cx="3810000" cy="5715000"/>
          </a:xfrm>
          <a:prstGeom prst="rect">
            <a:avLst/>
          </a:prstGeom>
        </p:spPr>
      </p:pic>
      <p:sp>
        <p:nvSpPr>
          <p:cNvPr id="6" name="Прямоугольник 5"/>
          <p:cNvSpPr/>
          <p:nvPr userDrawn="1"/>
        </p:nvSpPr>
        <p:spPr>
          <a:xfrm>
            <a:off x="0" y="972000"/>
            <a:ext cx="9144000" cy="821890"/>
          </a:xfrm>
          <a:prstGeom prst="rect">
            <a:avLst/>
          </a:prstGeom>
          <a:solidFill>
            <a:srgbClr val="8F5239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D5CA8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4"/>
          <p:cNvSpPr txBox="1"/>
          <p:nvPr/>
        </p:nvSpPr>
        <p:spPr>
          <a:xfrm>
            <a:off x="82868" y="962893"/>
            <a:ext cx="8978264" cy="461665"/>
          </a:xfrm>
          <a:prstGeom prst="rect">
            <a:avLst/>
          </a:prstGeom>
          <a:solidFill>
            <a:srgbClr val="44A786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rgbClr val="8F5239"/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КАКИЕ ЧИСЛА НАЗЫВАЮТ ЦЕЛЫМИ.</a:t>
            </a:r>
            <a:endParaRPr lang="ru-RU" sz="2400" dirty="0">
              <a:solidFill>
                <a:srgbClr val="8F5239"/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/>
        </p:nvSpPr>
        <p:spPr>
          <a:xfrm>
            <a:off x="-48263" y="460587"/>
            <a:ext cx="9144000" cy="54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sz="1800" dirty="0" smtClean="0">
                <a:ln>
                  <a:solidFill>
                    <a:srgbClr val="8F5239"/>
                  </a:solidFill>
                </a:ln>
                <a:solidFill>
                  <a:schemeClr val="bg1"/>
                </a:solidFill>
                <a:effectLst/>
              </a:rPr>
              <a:t>ЦЕЛЫЕ ЧИСЛА</a:t>
            </a:r>
            <a:endParaRPr lang="ru-RU" sz="1800" dirty="0">
              <a:ln>
                <a:solidFill>
                  <a:srgbClr val="8F5239"/>
                </a:solidFill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3569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 userDrawn="1"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 userDrawn="1"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824" y="628843"/>
            <a:ext cx="4647672" cy="568047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 r="18966"/>
          <a:stretch/>
        </p:blipFill>
        <p:spPr bwMode="auto">
          <a:xfrm rot="21345795" flipH="1">
            <a:off x="327389" y="760710"/>
            <a:ext cx="3312368" cy="412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Picture 12" descr="иероглиф китай"/>
          <p:cNvPicPr>
            <a:picLocks noChangeAspect="1" noChangeArrowheads="1"/>
          </p:cNvPicPr>
          <p:nvPr/>
        </p:nvPicPr>
        <p:blipFill rotWithShape="1">
          <a:blip r:embed="rId4" cstate="print"/>
          <a:srcRect l="7714" t="10521" r="6083" b="25248"/>
          <a:stretch/>
        </p:blipFill>
        <p:spPr>
          <a:xfrm>
            <a:off x="161971" y="5226566"/>
            <a:ext cx="4109012" cy="965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ds04.infourok.ru/uploads/ex/0a2c/00012f23-d1705376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" t="9317" r="5144" b="15263"/>
          <a:stretch/>
        </p:blipFill>
        <p:spPr bwMode="auto">
          <a:xfrm>
            <a:off x="3635895" y="90043"/>
            <a:ext cx="4415023" cy="276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107504" y="90043"/>
            <a:ext cx="1782738" cy="4652682"/>
            <a:chOff x="384" y="432"/>
            <a:chExt cx="1276" cy="3315"/>
          </a:xfrm>
        </p:grpSpPr>
        <p:sp>
          <p:nvSpPr>
            <p:cNvPr id="19" name="Rectangle 10"/>
            <p:cNvSpPr>
              <a:spLocks noChangeArrowheads="1"/>
            </p:cNvSpPr>
            <p:nvPr/>
          </p:nvSpPr>
          <p:spPr bwMode="auto">
            <a:xfrm>
              <a:off x="384" y="432"/>
              <a:ext cx="1276" cy="3315"/>
            </a:xfrm>
            <a:prstGeom prst="rect">
              <a:avLst/>
            </a:prstGeom>
            <a:gradFill rotWithShape="0">
              <a:gsLst>
                <a:gs pos="0">
                  <a:srgbClr val="0099CC"/>
                </a:gs>
                <a:gs pos="50000">
                  <a:schemeClr val="bg1"/>
                </a:gs>
                <a:gs pos="100000">
                  <a:srgbClr val="0099CC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1"/>
            <p:cNvSpPr>
              <a:spLocks noChangeShapeType="1"/>
            </p:cNvSpPr>
            <p:nvPr/>
          </p:nvSpPr>
          <p:spPr bwMode="auto">
            <a:xfrm>
              <a:off x="784" y="293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12"/>
            <p:cNvSpPr>
              <a:spLocks noChangeShapeType="1"/>
            </p:cNvSpPr>
            <p:nvPr/>
          </p:nvSpPr>
          <p:spPr bwMode="auto">
            <a:xfrm>
              <a:off x="784" y="77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13"/>
            <p:cNvSpPr>
              <a:spLocks noChangeShapeType="1"/>
            </p:cNvSpPr>
            <p:nvPr/>
          </p:nvSpPr>
          <p:spPr bwMode="auto">
            <a:xfrm>
              <a:off x="784" y="8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>
              <a:off x="784" y="8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Line 15"/>
            <p:cNvSpPr>
              <a:spLocks noChangeShapeType="1"/>
            </p:cNvSpPr>
            <p:nvPr/>
          </p:nvSpPr>
          <p:spPr bwMode="auto">
            <a:xfrm>
              <a:off x="784" y="9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>
              <a:off x="784" y="9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784" y="101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784" y="10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784" y="11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784" y="11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784" y="12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Line 22"/>
            <p:cNvSpPr>
              <a:spLocks noChangeShapeType="1"/>
            </p:cNvSpPr>
            <p:nvPr/>
          </p:nvSpPr>
          <p:spPr bwMode="auto">
            <a:xfrm>
              <a:off x="784" y="125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23"/>
            <p:cNvSpPr>
              <a:spLocks noChangeShapeType="1"/>
            </p:cNvSpPr>
            <p:nvPr/>
          </p:nvSpPr>
          <p:spPr bwMode="auto">
            <a:xfrm>
              <a:off x="784" y="13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Line 24"/>
            <p:cNvSpPr>
              <a:spLocks noChangeShapeType="1"/>
            </p:cNvSpPr>
            <p:nvPr/>
          </p:nvSpPr>
          <p:spPr bwMode="auto">
            <a:xfrm>
              <a:off x="784" y="13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25"/>
            <p:cNvSpPr>
              <a:spLocks noChangeShapeType="1"/>
            </p:cNvSpPr>
            <p:nvPr/>
          </p:nvSpPr>
          <p:spPr bwMode="auto">
            <a:xfrm>
              <a:off x="784" y="14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Line 26"/>
            <p:cNvSpPr>
              <a:spLocks noChangeShapeType="1"/>
            </p:cNvSpPr>
            <p:nvPr/>
          </p:nvSpPr>
          <p:spPr bwMode="auto">
            <a:xfrm>
              <a:off x="784" y="14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Line 27"/>
            <p:cNvSpPr>
              <a:spLocks noChangeShapeType="1"/>
            </p:cNvSpPr>
            <p:nvPr/>
          </p:nvSpPr>
          <p:spPr bwMode="auto">
            <a:xfrm>
              <a:off x="784" y="149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28"/>
            <p:cNvSpPr>
              <a:spLocks noChangeShapeType="1"/>
            </p:cNvSpPr>
            <p:nvPr/>
          </p:nvSpPr>
          <p:spPr bwMode="auto">
            <a:xfrm>
              <a:off x="784" y="15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Line 29"/>
            <p:cNvSpPr>
              <a:spLocks noChangeShapeType="1"/>
            </p:cNvSpPr>
            <p:nvPr/>
          </p:nvSpPr>
          <p:spPr bwMode="auto">
            <a:xfrm>
              <a:off x="784" y="15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Line 30"/>
            <p:cNvSpPr>
              <a:spLocks noChangeShapeType="1"/>
            </p:cNvSpPr>
            <p:nvPr/>
          </p:nvSpPr>
          <p:spPr bwMode="auto">
            <a:xfrm>
              <a:off x="784" y="16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Line 31"/>
            <p:cNvSpPr>
              <a:spLocks noChangeShapeType="1"/>
            </p:cNvSpPr>
            <p:nvPr/>
          </p:nvSpPr>
          <p:spPr bwMode="auto">
            <a:xfrm>
              <a:off x="784" y="16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Line 32"/>
            <p:cNvSpPr>
              <a:spLocks noChangeShapeType="1"/>
            </p:cNvSpPr>
            <p:nvPr/>
          </p:nvSpPr>
          <p:spPr bwMode="auto">
            <a:xfrm>
              <a:off x="784" y="173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Line 33"/>
            <p:cNvSpPr>
              <a:spLocks noChangeShapeType="1"/>
            </p:cNvSpPr>
            <p:nvPr/>
          </p:nvSpPr>
          <p:spPr bwMode="auto">
            <a:xfrm>
              <a:off x="784" y="17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Line 34"/>
            <p:cNvSpPr>
              <a:spLocks noChangeShapeType="1"/>
            </p:cNvSpPr>
            <p:nvPr/>
          </p:nvSpPr>
          <p:spPr bwMode="auto">
            <a:xfrm>
              <a:off x="784" y="18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Line 35"/>
            <p:cNvSpPr>
              <a:spLocks noChangeShapeType="1"/>
            </p:cNvSpPr>
            <p:nvPr/>
          </p:nvSpPr>
          <p:spPr bwMode="auto">
            <a:xfrm>
              <a:off x="784" y="18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Line 36"/>
            <p:cNvSpPr>
              <a:spLocks noChangeShapeType="1"/>
            </p:cNvSpPr>
            <p:nvPr/>
          </p:nvSpPr>
          <p:spPr bwMode="auto">
            <a:xfrm>
              <a:off x="784" y="19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Line 37"/>
            <p:cNvSpPr>
              <a:spLocks noChangeShapeType="1"/>
            </p:cNvSpPr>
            <p:nvPr/>
          </p:nvSpPr>
          <p:spPr bwMode="auto">
            <a:xfrm>
              <a:off x="784" y="197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38"/>
            <p:cNvSpPr>
              <a:spLocks noChangeShapeType="1"/>
            </p:cNvSpPr>
            <p:nvPr/>
          </p:nvSpPr>
          <p:spPr bwMode="auto">
            <a:xfrm>
              <a:off x="784" y="202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39"/>
            <p:cNvSpPr>
              <a:spLocks noChangeShapeType="1"/>
            </p:cNvSpPr>
            <p:nvPr/>
          </p:nvSpPr>
          <p:spPr bwMode="auto">
            <a:xfrm>
              <a:off x="784" y="207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Line 40"/>
            <p:cNvSpPr>
              <a:spLocks noChangeShapeType="1"/>
            </p:cNvSpPr>
            <p:nvPr/>
          </p:nvSpPr>
          <p:spPr bwMode="auto">
            <a:xfrm>
              <a:off x="784" y="212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Line 41"/>
            <p:cNvSpPr>
              <a:spLocks noChangeShapeType="1"/>
            </p:cNvSpPr>
            <p:nvPr/>
          </p:nvSpPr>
          <p:spPr bwMode="auto">
            <a:xfrm>
              <a:off x="784" y="217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42"/>
            <p:cNvSpPr>
              <a:spLocks noChangeShapeType="1"/>
            </p:cNvSpPr>
            <p:nvPr/>
          </p:nvSpPr>
          <p:spPr bwMode="auto">
            <a:xfrm>
              <a:off x="784" y="221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Line 43"/>
            <p:cNvSpPr>
              <a:spLocks noChangeShapeType="1"/>
            </p:cNvSpPr>
            <p:nvPr/>
          </p:nvSpPr>
          <p:spPr bwMode="auto">
            <a:xfrm>
              <a:off x="784" y="226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Line 44"/>
            <p:cNvSpPr>
              <a:spLocks noChangeShapeType="1"/>
            </p:cNvSpPr>
            <p:nvPr/>
          </p:nvSpPr>
          <p:spPr bwMode="auto">
            <a:xfrm>
              <a:off x="784" y="231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Line 45"/>
            <p:cNvSpPr>
              <a:spLocks noChangeShapeType="1"/>
            </p:cNvSpPr>
            <p:nvPr/>
          </p:nvSpPr>
          <p:spPr bwMode="auto">
            <a:xfrm>
              <a:off x="784" y="236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Line 46"/>
            <p:cNvSpPr>
              <a:spLocks noChangeShapeType="1"/>
            </p:cNvSpPr>
            <p:nvPr/>
          </p:nvSpPr>
          <p:spPr bwMode="auto">
            <a:xfrm>
              <a:off x="784" y="241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Line 47"/>
            <p:cNvSpPr>
              <a:spLocks noChangeShapeType="1"/>
            </p:cNvSpPr>
            <p:nvPr/>
          </p:nvSpPr>
          <p:spPr bwMode="auto">
            <a:xfrm>
              <a:off x="784" y="245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48"/>
            <p:cNvSpPr>
              <a:spLocks noChangeShapeType="1"/>
            </p:cNvSpPr>
            <p:nvPr/>
          </p:nvSpPr>
          <p:spPr bwMode="auto">
            <a:xfrm>
              <a:off x="784" y="250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49"/>
            <p:cNvSpPr>
              <a:spLocks noChangeShapeType="1"/>
            </p:cNvSpPr>
            <p:nvPr/>
          </p:nvSpPr>
          <p:spPr bwMode="auto">
            <a:xfrm>
              <a:off x="784" y="255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Line 50"/>
            <p:cNvSpPr>
              <a:spLocks noChangeShapeType="1"/>
            </p:cNvSpPr>
            <p:nvPr/>
          </p:nvSpPr>
          <p:spPr bwMode="auto">
            <a:xfrm>
              <a:off x="784" y="260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51"/>
            <p:cNvSpPr>
              <a:spLocks noChangeShapeType="1"/>
            </p:cNvSpPr>
            <p:nvPr/>
          </p:nvSpPr>
          <p:spPr bwMode="auto">
            <a:xfrm>
              <a:off x="784" y="265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52"/>
            <p:cNvSpPr>
              <a:spLocks noChangeShapeType="1"/>
            </p:cNvSpPr>
            <p:nvPr/>
          </p:nvSpPr>
          <p:spPr bwMode="auto">
            <a:xfrm>
              <a:off x="784" y="2698"/>
              <a:ext cx="48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53"/>
            <p:cNvSpPr>
              <a:spLocks noChangeShapeType="1"/>
            </p:cNvSpPr>
            <p:nvPr/>
          </p:nvSpPr>
          <p:spPr bwMode="auto">
            <a:xfrm>
              <a:off x="784" y="274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54"/>
            <p:cNvSpPr>
              <a:spLocks noChangeShapeType="1"/>
            </p:cNvSpPr>
            <p:nvPr/>
          </p:nvSpPr>
          <p:spPr bwMode="auto">
            <a:xfrm>
              <a:off x="784" y="279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Line 55"/>
            <p:cNvSpPr>
              <a:spLocks noChangeShapeType="1"/>
            </p:cNvSpPr>
            <p:nvPr/>
          </p:nvSpPr>
          <p:spPr bwMode="auto">
            <a:xfrm>
              <a:off x="784" y="284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Line 56"/>
            <p:cNvSpPr>
              <a:spLocks noChangeShapeType="1"/>
            </p:cNvSpPr>
            <p:nvPr/>
          </p:nvSpPr>
          <p:spPr bwMode="auto">
            <a:xfrm>
              <a:off x="784" y="289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Line 57"/>
            <p:cNvSpPr>
              <a:spLocks noChangeShapeType="1"/>
            </p:cNvSpPr>
            <p:nvPr/>
          </p:nvSpPr>
          <p:spPr bwMode="auto">
            <a:xfrm>
              <a:off x="784" y="2986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Line 58"/>
            <p:cNvSpPr>
              <a:spLocks noChangeShapeType="1"/>
            </p:cNvSpPr>
            <p:nvPr/>
          </p:nvSpPr>
          <p:spPr bwMode="auto">
            <a:xfrm>
              <a:off x="784" y="3034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Line 59"/>
            <p:cNvSpPr>
              <a:spLocks noChangeShapeType="1"/>
            </p:cNvSpPr>
            <p:nvPr/>
          </p:nvSpPr>
          <p:spPr bwMode="auto">
            <a:xfrm>
              <a:off x="784" y="3082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Line 60"/>
            <p:cNvSpPr>
              <a:spLocks noChangeShapeType="1"/>
            </p:cNvSpPr>
            <p:nvPr/>
          </p:nvSpPr>
          <p:spPr bwMode="auto">
            <a:xfrm>
              <a:off x="784" y="3130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61"/>
            <p:cNvSpPr>
              <a:spLocks noChangeArrowheads="1"/>
            </p:cNvSpPr>
            <p:nvPr/>
          </p:nvSpPr>
          <p:spPr bwMode="auto">
            <a:xfrm>
              <a:off x="952" y="3466"/>
              <a:ext cx="144" cy="144"/>
            </a:xfrm>
            <a:prstGeom prst="ellipse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3300">
                    <a:gamma/>
                    <a:shade val="8000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1008" y="432"/>
              <a:ext cx="48" cy="24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1008" y="432"/>
              <a:ext cx="47" cy="2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Text Box 64"/>
            <p:cNvSpPr txBox="1">
              <a:spLocks noChangeArrowheads="1"/>
            </p:cNvSpPr>
            <p:nvPr/>
          </p:nvSpPr>
          <p:spPr bwMode="auto">
            <a:xfrm>
              <a:off x="1216" y="159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74" name="Text Box 65"/>
            <p:cNvSpPr txBox="1">
              <a:spLocks noChangeArrowheads="1"/>
            </p:cNvSpPr>
            <p:nvPr/>
          </p:nvSpPr>
          <p:spPr bwMode="auto">
            <a:xfrm>
              <a:off x="1216" y="2122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75" name="Text Box 66"/>
            <p:cNvSpPr txBox="1">
              <a:spLocks noChangeArrowheads="1"/>
            </p:cNvSpPr>
            <p:nvPr/>
          </p:nvSpPr>
          <p:spPr bwMode="auto">
            <a:xfrm>
              <a:off x="1216" y="255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76" name="Text Box 67"/>
            <p:cNvSpPr txBox="1">
              <a:spLocks noChangeArrowheads="1"/>
            </p:cNvSpPr>
            <p:nvPr/>
          </p:nvSpPr>
          <p:spPr bwMode="auto">
            <a:xfrm>
              <a:off x="1216" y="63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20</a:t>
              </a:r>
            </a:p>
          </p:txBody>
        </p:sp>
        <p:sp>
          <p:nvSpPr>
            <p:cNvPr id="77" name="Text Box 68"/>
            <p:cNvSpPr txBox="1">
              <a:spLocks noChangeArrowheads="1"/>
            </p:cNvSpPr>
            <p:nvPr/>
          </p:nvSpPr>
          <p:spPr bwMode="auto">
            <a:xfrm>
              <a:off x="1216" y="111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sz="2400" b="0">
                  <a:solidFill>
                    <a:srgbClr val="000000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78" name="Rectangle 69"/>
            <p:cNvSpPr>
              <a:spLocks noChangeArrowheads="1"/>
            </p:cNvSpPr>
            <p:nvPr/>
          </p:nvSpPr>
          <p:spPr bwMode="auto">
            <a:xfrm>
              <a:off x="1008" y="768"/>
              <a:ext cx="47" cy="2688"/>
            </a:xfrm>
            <a:prstGeom prst="rect">
              <a:avLst/>
            </a:prstGeom>
            <a:gradFill rotWithShape="0">
              <a:gsLst>
                <a:gs pos="0">
                  <a:srgbClr val="FF3300">
                    <a:gamma/>
                    <a:shade val="46275"/>
                    <a:invGamma/>
                  </a:srgbClr>
                </a:gs>
                <a:gs pos="5000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1008" y="432"/>
              <a:ext cx="48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71"/>
            <p:cNvSpPr>
              <a:spLocks noChangeArrowheads="1"/>
            </p:cNvSpPr>
            <p:nvPr/>
          </p:nvSpPr>
          <p:spPr bwMode="auto">
            <a:xfrm>
              <a:off x="1008" y="432"/>
              <a:ext cx="48" cy="12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33583"/>
            <a:ext cx="3384376" cy="385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http://mtdata.ru/u17/photoFFA1/20479185246-0/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3220"/>
          <a:stretch/>
        </p:blipFill>
        <p:spPr bwMode="auto">
          <a:xfrm>
            <a:off x="5676494" y="3135690"/>
            <a:ext cx="3360002" cy="353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11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52736"/>
            <a:ext cx="5616624" cy="61404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Положительные числа это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7504" y="2487625"/>
            <a:ext cx="5616624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C00000"/>
                </a:solidFill>
              </a:rPr>
              <a:t>Отрицательные числа это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5888" y="4111104"/>
            <a:ext cx="8704584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rgbClr val="C00000"/>
                </a:solidFill>
                <a:effectLst/>
              </a:rPr>
              <a:t>0 не является ни положительным, ни отрицательным числом</a:t>
            </a:r>
            <a:endParaRPr lang="ru-RU" dirty="0">
              <a:solidFill>
                <a:srgbClr val="C00000"/>
              </a:solidFill>
              <a:effectLst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0" y="1412776"/>
            <a:ext cx="5616624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ч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исла со знаком «+»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2852936"/>
            <a:ext cx="5616624" cy="614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ч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исла со знаком «-»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2" name="Прямоугольник 11"/>
            <p:cNvSpPr/>
            <p:nvPr userDrawn="1"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8F5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3" name="Прямая соединительная линия 12"/>
            <p:cNvCxnSpPr/>
            <p:nvPr userDrawn="1"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 userDrawn="1"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Заголовок 1"/>
          <p:cNvSpPr txBox="1">
            <a:spLocks/>
          </p:cNvSpPr>
          <p:nvPr/>
        </p:nvSpPr>
        <p:spPr>
          <a:xfrm>
            <a:off x="8388424" y="3878064"/>
            <a:ext cx="70331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8000" dirty="0" smtClean="0">
                <a:solidFill>
                  <a:srgbClr val="C00000"/>
                </a:solidFill>
                <a:effectLst/>
              </a:rPr>
              <a:t>!</a:t>
            </a:r>
            <a:endParaRPr lang="ru-RU" sz="800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800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  <p:bldP spid="15" grpId="0"/>
      <p:bldP spid="1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9548</TotalTime>
  <Words>424</Words>
  <Application>Microsoft Office PowerPoint</Application>
  <PresentationFormat>Экран (4:3)</PresentationFormat>
  <Paragraphs>100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Положительные числа это</vt:lpstr>
      <vt:lpstr>Презентация PowerPoint</vt:lpstr>
      <vt:lpstr>Работаем с моделями</vt:lpstr>
      <vt:lpstr>Работа в парах</vt:lpstr>
      <vt:lpstr>Проверим друг друга</vt:lpstr>
      <vt:lpstr>Презентация PowerPoint</vt:lpstr>
      <vt:lpstr>Презентация PowerPoint</vt:lpstr>
      <vt:lpstr>Презентация PowerPoint</vt:lpstr>
      <vt:lpstr>Противоположные числа</vt:lpstr>
      <vt:lpstr>Презентация PowerPoint</vt:lpstr>
      <vt:lpstr>Положительные и отрицательные целые  числа</vt:lpstr>
      <vt:lpstr>Новые числа</vt:lpstr>
      <vt:lpstr>Подведем итоги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Мария</cp:lastModifiedBy>
  <cp:revision>1041</cp:revision>
  <dcterms:created xsi:type="dcterms:W3CDTF">2015-06-18T09:54:57Z</dcterms:created>
  <dcterms:modified xsi:type="dcterms:W3CDTF">2018-03-12T19:58:53Z</dcterms:modified>
</cp:coreProperties>
</file>