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5" r:id="rId3"/>
    <p:sldId id="274" r:id="rId4"/>
    <p:sldId id="292" r:id="rId5"/>
    <p:sldId id="263" r:id="rId6"/>
    <p:sldId id="276" r:id="rId7"/>
    <p:sldId id="270" r:id="rId8"/>
    <p:sldId id="277" r:id="rId9"/>
    <p:sldId id="294" r:id="rId10"/>
    <p:sldId id="293" r:id="rId11"/>
    <p:sldId id="282" r:id="rId12"/>
    <p:sldId id="283" r:id="rId13"/>
    <p:sldId id="284" r:id="rId14"/>
    <p:sldId id="285" r:id="rId15"/>
    <p:sldId id="286" r:id="rId16"/>
    <p:sldId id="287" r:id="rId17"/>
    <p:sldId id="25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EE"/>
    <a:srgbClr val="66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F1BD5-CA4D-4132-8857-B407252D178F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98D26-766B-4307-BE1A-07F347996D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063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F1BD5-CA4D-4132-8857-B407252D178F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98D26-766B-4307-BE1A-07F347996D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7657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F1BD5-CA4D-4132-8857-B407252D178F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98D26-766B-4307-BE1A-07F347996D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2521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F1BD5-CA4D-4132-8857-B407252D178F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98D26-766B-4307-BE1A-07F347996D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9737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F1BD5-CA4D-4132-8857-B407252D178F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98D26-766B-4307-BE1A-07F347996D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515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F1BD5-CA4D-4132-8857-B407252D178F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98D26-766B-4307-BE1A-07F347996D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3198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F1BD5-CA4D-4132-8857-B407252D178F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98D26-766B-4307-BE1A-07F347996D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9380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F1BD5-CA4D-4132-8857-B407252D178F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98D26-766B-4307-BE1A-07F347996D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2451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F1BD5-CA4D-4132-8857-B407252D178F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98D26-766B-4307-BE1A-07F347996D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0461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F1BD5-CA4D-4132-8857-B407252D178F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98D26-766B-4307-BE1A-07F347996D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681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F1BD5-CA4D-4132-8857-B407252D178F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98D26-766B-4307-BE1A-07F347996D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6032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F1BD5-CA4D-4132-8857-B407252D178F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98D26-766B-4307-BE1A-07F347996D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6237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5.png"/><Relationship Id="rId4" Type="http://schemas.microsoft.com/office/2007/relationships/media" Target="../media/media2.mp3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1520" y="1844824"/>
            <a:ext cx="8640763" cy="1512888"/>
          </a:xfrm>
        </p:spPr>
        <p:txBody>
          <a:bodyPr/>
          <a:lstStyle/>
          <a:p>
            <a:pPr eaLnBrk="1" hangingPunct="1"/>
            <a:r>
              <a:rPr lang="en-US" altLang="ru-RU" sz="6000" b="1" dirty="0" smtClean="0">
                <a:latin typeface="Bookman Old Style" pitchFamily="18" charset="0"/>
              </a:rPr>
              <a:t>Good morning!</a:t>
            </a:r>
            <a:endParaRPr lang="ru-RU" altLang="ru-RU" sz="6000" b="1" dirty="0" smtClean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6496469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32656"/>
            <a:ext cx="2847619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14081" t="25370" r="77501" b="64954"/>
          <a:stretch>
            <a:fillRect/>
          </a:stretch>
        </p:blipFill>
        <p:spPr bwMode="auto">
          <a:xfrm>
            <a:off x="251520" y="476672"/>
            <a:ext cx="216024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 l="14093" t="38679" r="76564" b="52846"/>
          <a:stretch>
            <a:fillRect/>
          </a:stretch>
        </p:blipFill>
        <p:spPr bwMode="auto">
          <a:xfrm>
            <a:off x="395536" y="2996952"/>
            <a:ext cx="2304256" cy="25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 cstate="print"/>
          <a:srcRect l="22757" t="26014" r="68507" b="63872"/>
          <a:stretch>
            <a:fillRect/>
          </a:stretch>
        </p:blipFill>
        <p:spPr bwMode="auto">
          <a:xfrm>
            <a:off x="6084168" y="404664"/>
            <a:ext cx="230425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/>
          <a:srcRect l="22958" t="37404" r="68407" b="51479"/>
          <a:stretch>
            <a:fillRect/>
          </a:stretch>
        </p:blipFill>
        <p:spPr bwMode="auto">
          <a:xfrm>
            <a:off x="3347864" y="4077072"/>
            <a:ext cx="2146560" cy="2145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/>
          <a:srcRect l="32757" t="26470" r="58673" b="64418"/>
          <a:stretch>
            <a:fillRect/>
          </a:stretch>
        </p:blipFill>
        <p:spPr bwMode="auto">
          <a:xfrm>
            <a:off x="5868144" y="3212976"/>
            <a:ext cx="2435162" cy="2362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6516216" y="2996952"/>
            <a:ext cx="1440160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Rob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475656" y="116632"/>
            <a:ext cx="1440160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Mum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452320" y="260648"/>
            <a:ext cx="1440160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Dad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4427984" y="3861048"/>
            <a:ext cx="1440160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Andy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547664" y="2852936"/>
            <a:ext cx="1440160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Polly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zaokrąglony 1"/>
          <p:cNvSpPr/>
          <p:nvPr/>
        </p:nvSpPr>
        <p:spPr>
          <a:xfrm>
            <a:off x="431800" y="1265238"/>
            <a:ext cx="8280400" cy="4787900"/>
          </a:xfrm>
          <a:prstGeom prst="roundRect">
            <a:avLst>
              <a:gd name="adj" fmla="val 5296"/>
            </a:avLst>
          </a:prstGeom>
          <a:solidFill>
            <a:schemeClr val="bg1"/>
          </a:solidFill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6" name="Prostokąt zaokrąglony 5"/>
          <p:cNvSpPr/>
          <p:nvPr/>
        </p:nvSpPr>
        <p:spPr>
          <a:xfrm>
            <a:off x="0" y="1196752"/>
            <a:ext cx="2714612" cy="1219006"/>
          </a:xfrm>
          <a:prstGeom prst="roundRect">
            <a:avLst/>
          </a:prstGeom>
          <a:solidFill>
            <a:srgbClr val="00FFFF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play basketball 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7" name="Prostokąt zaokrąglony 6"/>
          <p:cNvSpPr/>
          <p:nvPr/>
        </p:nvSpPr>
        <p:spPr>
          <a:xfrm>
            <a:off x="0" y="2492896"/>
            <a:ext cx="2555776" cy="1152128"/>
          </a:xfrm>
          <a:prstGeom prst="roundRect">
            <a:avLst/>
          </a:prstGeom>
          <a:solidFill>
            <a:srgbClr val="00CC00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walk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the dog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8" name="Prostokąt zaokrąglony 7"/>
          <p:cNvSpPr/>
          <p:nvPr/>
        </p:nvSpPr>
        <p:spPr>
          <a:xfrm>
            <a:off x="0" y="3717032"/>
            <a:ext cx="2627784" cy="1080120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cook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dinner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14" name="Prostokąt zaokrąglony 13"/>
          <p:cNvSpPr/>
          <p:nvPr/>
        </p:nvSpPr>
        <p:spPr>
          <a:xfrm>
            <a:off x="6588224" y="2420888"/>
            <a:ext cx="2555776" cy="1224136"/>
          </a:xfrm>
          <a:prstGeom prst="roundRect">
            <a:avLst/>
          </a:prstGeom>
          <a:solidFill>
            <a:srgbClr val="993366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listen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to music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18" name="Prostokąt zaokrąglony 17"/>
          <p:cNvSpPr/>
          <p:nvPr/>
        </p:nvSpPr>
        <p:spPr>
          <a:xfrm>
            <a:off x="6588224" y="1268760"/>
            <a:ext cx="2555776" cy="108012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paint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a picture 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20" name="Prostokąt zaokrąglony 19"/>
          <p:cNvSpPr/>
          <p:nvPr/>
        </p:nvSpPr>
        <p:spPr>
          <a:xfrm>
            <a:off x="6643702" y="3717032"/>
            <a:ext cx="2500298" cy="792000"/>
          </a:xfrm>
          <a:prstGeom prst="roundRect">
            <a:avLst/>
          </a:prstGeom>
          <a:solidFill>
            <a:srgbClr val="3366CC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watch TV</a:t>
            </a:r>
            <a:endParaRPr lang="es-ES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16632"/>
            <a:ext cx="10810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6" r="5930" b="22437"/>
          <a:stretch>
            <a:fillRect/>
          </a:stretch>
        </p:blipFill>
        <p:spPr bwMode="auto">
          <a:xfrm>
            <a:off x="1835150" y="23813"/>
            <a:ext cx="5014913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12"/>
          <p:cNvPicPr/>
          <p:nvPr/>
        </p:nvPicPr>
        <p:blipFill>
          <a:blip r:embed="rId4" cstate="print"/>
          <a:srcRect l="14081" t="25370" r="77501" b="64954"/>
          <a:stretch>
            <a:fillRect/>
          </a:stretch>
        </p:blipFill>
        <p:spPr bwMode="auto">
          <a:xfrm>
            <a:off x="2699792" y="1412776"/>
            <a:ext cx="3744416" cy="373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851920" y="1268760"/>
            <a:ext cx="1440160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Mum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04793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88 -0.02614 L 0.26788 0.306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zaokrąglony 1"/>
          <p:cNvSpPr/>
          <p:nvPr/>
        </p:nvSpPr>
        <p:spPr>
          <a:xfrm>
            <a:off x="431800" y="1265238"/>
            <a:ext cx="8280400" cy="4787900"/>
          </a:xfrm>
          <a:prstGeom prst="roundRect">
            <a:avLst>
              <a:gd name="adj" fmla="val 5296"/>
            </a:avLst>
          </a:prstGeom>
          <a:solidFill>
            <a:schemeClr val="bg1"/>
          </a:solidFill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6" name="Prostokąt zaokrąglony 5"/>
          <p:cNvSpPr/>
          <p:nvPr/>
        </p:nvSpPr>
        <p:spPr>
          <a:xfrm>
            <a:off x="0" y="1196752"/>
            <a:ext cx="2786050" cy="1219006"/>
          </a:xfrm>
          <a:prstGeom prst="roundRect">
            <a:avLst/>
          </a:prstGeom>
          <a:solidFill>
            <a:srgbClr val="00FFFF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play basketball 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7" name="Prostokąt zaokrąglony 6"/>
          <p:cNvSpPr/>
          <p:nvPr/>
        </p:nvSpPr>
        <p:spPr>
          <a:xfrm>
            <a:off x="0" y="2492896"/>
            <a:ext cx="2555776" cy="1152128"/>
          </a:xfrm>
          <a:prstGeom prst="roundRect">
            <a:avLst/>
          </a:prstGeom>
          <a:solidFill>
            <a:srgbClr val="00CC00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walk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the dog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8" name="Prostokąt zaokrąglony 7"/>
          <p:cNvSpPr/>
          <p:nvPr/>
        </p:nvSpPr>
        <p:spPr>
          <a:xfrm>
            <a:off x="0" y="3717032"/>
            <a:ext cx="2627784" cy="1080120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cook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dinner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14" name="Prostokąt zaokrąglony 13"/>
          <p:cNvSpPr/>
          <p:nvPr/>
        </p:nvSpPr>
        <p:spPr>
          <a:xfrm>
            <a:off x="6588224" y="2420888"/>
            <a:ext cx="2555776" cy="1224136"/>
          </a:xfrm>
          <a:prstGeom prst="roundRect">
            <a:avLst/>
          </a:prstGeom>
          <a:solidFill>
            <a:srgbClr val="993366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listen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to music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18" name="Prostokąt zaokrąglony 17"/>
          <p:cNvSpPr/>
          <p:nvPr/>
        </p:nvSpPr>
        <p:spPr>
          <a:xfrm>
            <a:off x="6588224" y="1268760"/>
            <a:ext cx="2555776" cy="108012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paint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a picture 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20" name="Prostokąt zaokrąglony 19"/>
          <p:cNvSpPr/>
          <p:nvPr/>
        </p:nvSpPr>
        <p:spPr>
          <a:xfrm>
            <a:off x="6643702" y="3717032"/>
            <a:ext cx="2500298" cy="792000"/>
          </a:xfrm>
          <a:prstGeom prst="roundRect">
            <a:avLst/>
          </a:prstGeom>
          <a:solidFill>
            <a:srgbClr val="3366CC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watch TV</a:t>
            </a:r>
            <a:endParaRPr lang="es-ES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16632"/>
            <a:ext cx="10810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6" r="5930" b="22437"/>
          <a:stretch>
            <a:fillRect/>
          </a:stretch>
        </p:blipFill>
        <p:spPr bwMode="auto">
          <a:xfrm>
            <a:off x="1835150" y="23813"/>
            <a:ext cx="5014913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4" cstate="print"/>
          <a:srcRect l="14093" t="38679" r="76564" b="52846"/>
          <a:stretch>
            <a:fillRect/>
          </a:stretch>
        </p:blipFill>
        <p:spPr bwMode="auto">
          <a:xfrm>
            <a:off x="2771800" y="1340768"/>
            <a:ext cx="3600400" cy="415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3491880" y="1412776"/>
            <a:ext cx="1440160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Polly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04793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909 0.04741 L -0.33177 0.320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0" y="1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zaokrąglony 1"/>
          <p:cNvSpPr/>
          <p:nvPr/>
        </p:nvSpPr>
        <p:spPr>
          <a:xfrm>
            <a:off x="431800" y="1265238"/>
            <a:ext cx="8280400" cy="4787900"/>
          </a:xfrm>
          <a:prstGeom prst="roundRect">
            <a:avLst>
              <a:gd name="adj" fmla="val 5296"/>
            </a:avLst>
          </a:prstGeom>
          <a:solidFill>
            <a:schemeClr val="bg1"/>
          </a:solidFill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6" name="Prostokąt zaokrąglony 5"/>
          <p:cNvSpPr/>
          <p:nvPr/>
        </p:nvSpPr>
        <p:spPr>
          <a:xfrm>
            <a:off x="0" y="1196752"/>
            <a:ext cx="2786050" cy="1219006"/>
          </a:xfrm>
          <a:prstGeom prst="roundRect">
            <a:avLst/>
          </a:prstGeom>
          <a:solidFill>
            <a:srgbClr val="00FFFF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play basketball 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7" name="Prostokąt zaokrąglony 6"/>
          <p:cNvSpPr/>
          <p:nvPr/>
        </p:nvSpPr>
        <p:spPr>
          <a:xfrm>
            <a:off x="0" y="2492896"/>
            <a:ext cx="2555776" cy="1152128"/>
          </a:xfrm>
          <a:prstGeom prst="roundRect">
            <a:avLst/>
          </a:prstGeom>
          <a:solidFill>
            <a:srgbClr val="00CC00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walk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the dog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8" name="Prostokąt zaokrąglony 7"/>
          <p:cNvSpPr/>
          <p:nvPr/>
        </p:nvSpPr>
        <p:spPr>
          <a:xfrm>
            <a:off x="0" y="3717032"/>
            <a:ext cx="2627784" cy="1080120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cook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dinner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14" name="Prostokąt zaokrąglony 13"/>
          <p:cNvSpPr/>
          <p:nvPr/>
        </p:nvSpPr>
        <p:spPr>
          <a:xfrm>
            <a:off x="6588224" y="2420888"/>
            <a:ext cx="2555776" cy="1224136"/>
          </a:xfrm>
          <a:prstGeom prst="roundRect">
            <a:avLst/>
          </a:prstGeom>
          <a:solidFill>
            <a:srgbClr val="993366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listen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to music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18" name="Prostokąt zaokrąglony 17"/>
          <p:cNvSpPr/>
          <p:nvPr/>
        </p:nvSpPr>
        <p:spPr>
          <a:xfrm>
            <a:off x="6588224" y="1268760"/>
            <a:ext cx="2555776" cy="108012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paint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a picture 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20" name="Prostokąt zaokrąglony 19"/>
          <p:cNvSpPr/>
          <p:nvPr/>
        </p:nvSpPr>
        <p:spPr>
          <a:xfrm>
            <a:off x="6643702" y="3717032"/>
            <a:ext cx="2500298" cy="792000"/>
          </a:xfrm>
          <a:prstGeom prst="roundRect">
            <a:avLst/>
          </a:prstGeom>
          <a:solidFill>
            <a:srgbClr val="3366CC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watch TV</a:t>
            </a:r>
            <a:endParaRPr lang="es-ES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16632"/>
            <a:ext cx="10810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6" r="5930" b="22437"/>
          <a:stretch>
            <a:fillRect/>
          </a:stretch>
        </p:blipFill>
        <p:spPr bwMode="auto">
          <a:xfrm>
            <a:off x="1835150" y="23813"/>
            <a:ext cx="5014913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4" cstate="print"/>
          <a:srcRect l="22757" t="26014" r="68507" b="63872"/>
          <a:stretch>
            <a:fillRect/>
          </a:stretch>
        </p:blipFill>
        <p:spPr bwMode="auto">
          <a:xfrm>
            <a:off x="2771800" y="1340768"/>
            <a:ext cx="3528392" cy="351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716016" y="1268760"/>
            <a:ext cx="1440160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Dad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04793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253 0.0629 L 0.34253 0.3959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zaokrąglony 1"/>
          <p:cNvSpPr/>
          <p:nvPr/>
        </p:nvSpPr>
        <p:spPr>
          <a:xfrm>
            <a:off x="431800" y="1265238"/>
            <a:ext cx="8280400" cy="4787900"/>
          </a:xfrm>
          <a:prstGeom prst="roundRect">
            <a:avLst>
              <a:gd name="adj" fmla="val 5296"/>
            </a:avLst>
          </a:prstGeom>
          <a:solidFill>
            <a:schemeClr val="bg1"/>
          </a:solidFill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6" name="Prostokąt zaokrąglony 5"/>
          <p:cNvSpPr/>
          <p:nvPr/>
        </p:nvSpPr>
        <p:spPr>
          <a:xfrm>
            <a:off x="0" y="1196752"/>
            <a:ext cx="2714612" cy="1219006"/>
          </a:xfrm>
          <a:prstGeom prst="roundRect">
            <a:avLst/>
          </a:prstGeom>
          <a:solidFill>
            <a:srgbClr val="00FFFF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play basketball 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7" name="Prostokąt zaokrąglony 6"/>
          <p:cNvSpPr/>
          <p:nvPr/>
        </p:nvSpPr>
        <p:spPr>
          <a:xfrm>
            <a:off x="0" y="2492896"/>
            <a:ext cx="2555776" cy="1152128"/>
          </a:xfrm>
          <a:prstGeom prst="roundRect">
            <a:avLst/>
          </a:prstGeom>
          <a:solidFill>
            <a:srgbClr val="00CC00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walk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the dog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8" name="Prostokąt zaokrąglony 7"/>
          <p:cNvSpPr/>
          <p:nvPr/>
        </p:nvSpPr>
        <p:spPr>
          <a:xfrm>
            <a:off x="0" y="3717032"/>
            <a:ext cx="2627784" cy="1080120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cook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dinner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14" name="Prostokąt zaokrąglony 13"/>
          <p:cNvSpPr/>
          <p:nvPr/>
        </p:nvSpPr>
        <p:spPr>
          <a:xfrm>
            <a:off x="6588224" y="2420888"/>
            <a:ext cx="2555776" cy="1224136"/>
          </a:xfrm>
          <a:prstGeom prst="roundRect">
            <a:avLst/>
          </a:prstGeom>
          <a:solidFill>
            <a:srgbClr val="993366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listen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to music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18" name="Prostokąt zaokrąglony 17"/>
          <p:cNvSpPr/>
          <p:nvPr/>
        </p:nvSpPr>
        <p:spPr>
          <a:xfrm>
            <a:off x="6588224" y="1268760"/>
            <a:ext cx="2555776" cy="108012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paint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a picture 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20" name="Prostokąt zaokrąglony 19"/>
          <p:cNvSpPr/>
          <p:nvPr/>
        </p:nvSpPr>
        <p:spPr>
          <a:xfrm>
            <a:off x="6643702" y="3717032"/>
            <a:ext cx="2500298" cy="792000"/>
          </a:xfrm>
          <a:prstGeom prst="roundRect">
            <a:avLst/>
          </a:prstGeom>
          <a:solidFill>
            <a:srgbClr val="3366CC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watch TV</a:t>
            </a:r>
            <a:endParaRPr lang="es-ES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16632"/>
            <a:ext cx="10810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6" r="5930" b="22437"/>
          <a:stretch>
            <a:fillRect/>
          </a:stretch>
        </p:blipFill>
        <p:spPr bwMode="auto">
          <a:xfrm>
            <a:off x="1835150" y="23813"/>
            <a:ext cx="5014913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4" cstate="print"/>
          <a:srcRect l="22958" t="37404" r="68407" b="51479"/>
          <a:stretch>
            <a:fillRect/>
          </a:stretch>
        </p:blipFill>
        <p:spPr bwMode="auto">
          <a:xfrm>
            <a:off x="2857488" y="1412776"/>
            <a:ext cx="3586720" cy="3802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788024" y="1412776"/>
            <a:ext cx="1440160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Andy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04793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3867E-6 L 0.29635 0.6036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00" y="3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zaokrąglony 1"/>
          <p:cNvSpPr/>
          <p:nvPr/>
        </p:nvSpPr>
        <p:spPr>
          <a:xfrm>
            <a:off x="431800" y="1265238"/>
            <a:ext cx="8280400" cy="4787900"/>
          </a:xfrm>
          <a:prstGeom prst="roundRect">
            <a:avLst>
              <a:gd name="adj" fmla="val 5296"/>
            </a:avLst>
          </a:prstGeom>
          <a:solidFill>
            <a:schemeClr val="bg1"/>
          </a:solidFill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6" name="Prostokąt zaokrąglony 5"/>
          <p:cNvSpPr/>
          <p:nvPr/>
        </p:nvSpPr>
        <p:spPr>
          <a:xfrm>
            <a:off x="0" y="1196752"/>
            <a:ext cx="2714612" cy="1219006"/>
          </a:xfrm>
          <a:prstGeom prst="roundRect">
            <a:avLst/>
          </a:prstGeom>
          <a:solidFill>
            <a:srgbClr val="00FFFF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play basketball 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7" name="Prostokąt zaokrąglony 6"/>
          <p:cNvSpPr/>
          <p:nvPr/>
        </p:nvSpPr>
        <p:spPr>
          <a:xfrm>
            <a:off x="0" y="2492896"/>
            <a:ext cx="2555776" cy="1152128"/>
          </a:xfrm>
          <a:prstGeom prst="roundRect">
            <a:avLst/>
          </a:prstGeom>
          <a:solidFill>
            <a:srgbClr val="00CC00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walk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the dog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8" name="Prostokąt zaokrąglony 7"/>
          <p:cNvSpPr/>
          <p:nvPr/>
        </p:nvSpPr>
        <p:spPr>
          <a:xfrm>
            <a:off x="0" y="3717032"/>
            <a:ext cx="2627784" cy="1080120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cook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dinner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14" name="Prostokąt zaokrąglony 13"/>
          <p:cNvSpPr/>
          <p:nvPr/>
        </p:nvSpPr>
        <p:spPr>
          <a:xfrm>
            <a:off x="6588224" y="2420888"/>
            <a:ext cx="2555776" cy="1224136"/>
          </a:xfrm>
          <a:prstGeom prst="roundRect">
            <a:avLst/>
          </a:prstGeom>
          <a:solidFill>
            <a:srgbClr val="993366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listen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to music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18" name="Prostokąt zaokrąglony 17"/>
          <p:cNvSpPr/>
          <p:nvPr/>
        </p:nvSpPr>
        <p:spPr>
          <a:xfrm>
            <a:off x="6588224" y="1268760"/>
            <a:ext cx="2555776" cy="108012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paint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a picture 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20" name="Prostokąt zaokrąglony 19"/>
          <p:cNvSpPr/>
          <p:nvPr/>
        </p:nvSpPr>
        <p:spPr>
          <a:xfrm>
            <a:off x="6643702" y="3717032"/>
            <a:ext cx="2500298" cy="792000"/>
          </a:xfrm>
          <a:prstGeom prst="roundRect">
            <a:avLst/>
          </a:prstGeom>
          <a:solidFill>
            <a:srgbClr val="3366CC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watch TV</a:t>
            </a:r>
            <a:endParaRPr lang="es-ES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16632"/>
            <a:ext cx="10810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6" r="5930" b="22437"/>
          <a:stretch>
            <a:fillRect/>
          </a:stretch>
        </p:blipFill>
        <p:spPr bwMode="auto">
          <a:xfrm>
            <a:off x="1835150" y="23813"/>
            <a:ext cx="5014913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4" cstate="print"/>
          <a:srcRect l="32757" t="26470" r="58673" b="64418"/>
          <a:stretch>
            <a:fillRect/>
          </a:stretch>
        </p:blipFill>
        <p:spPr bwMode="auto">
          <a:xfrm>
            <a:off x="2928926" y="1357298"/>
            <a:ext cx="352896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5076056" y="1340768"/>
            <a:ext cx="1440160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Rob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04793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396 0.04741 L -0.33663 0.6033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0" y="2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zaokrąglony 1"/>
          <p:cNvSpPr/>
          <p:nvPr/>
        </p:nvSpPr>
        <p:spPr>
          <a:xfrm>
            <a:off x="431800" y="1265238"/>
            <a:ext cx="8280400" cy="4787900"/>
          </a:xfrm>
          <a:prstGeom prst="roundRect">
            <a:avLst>
              <a:gd name="adj" fmla="val 5296"/>
            </a:avLst>
          </a:prstGeom>
          <a:solidFill>
            <a:schemeClr val="bg1"/>
          </a:solidFill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6" name="Prostokąt zaokrąglony 5"/>
          <p:cNvSpPr/>
          <p:nvPr/>
        </p:nvSpPr>
        <p:spPr>
          <a:xfrm>
            <a:off x="0" y="1196752"/>
            <a:ext cx="2714612" cy="1219006"/>
          </a:xfrm>
          <a:prstGeom prst="roundRect">
            <a:avLst/>
          </a:prstGeom>
          <a:solidFill>
            <a:srgbClr val="00FFFF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play basketball 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7" name="Prostokąt zaokrąglony 6"/>
          <p:cNvSpPr/>
          <p:nvPr/>
        </p:nvSpPr>
        <p:spPr>
          <a:xfrm>
            <a:off x="0" y="2492896"/>
            <a:ext cx="2555776" cy="1152128"/>
          </a:xfrm>
          <a:prstGeom prst="roundRect">
            <a:avLst/>
          </a:prstGeom>
          <a:solidFill>
            <a:srgbClr val="00CC00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walk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the dog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8" name="Prostokąt zaokrąglony 7"/>
          <p:cNvSpPr/>
          <p:nvPr/>
        </p:nvSpPr>
        <p:spPr>
          <a:xfrm>
            <a:off x="0" y="3717032"/>
            <a:ext cx="2627784" cy="1080120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cook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dinner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14" name="Prostokąt zaokrąglony 13"/>
          <p:cNvSpPr/>
          <p:nvPr/>
        </p:nvSpPr>
        <p:spPr>
          <a:xfrm>
            <a:off x="6588224" y="2420888"/>
            <a:ext cx="2555776" cy="1224136"/>
          </a:xfrm>
          <a:prstGeom prst="roundRect">
            <a:avLst/>
          </a:prstGeom>
          <a:solidFill>
            <a:srgbClr val="993366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listen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to music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18" name="Prostokąt zaokrąglony 17"/>
          <p:cNvSpPr/>
          <p:nvPr/>
        </p:nvSpPr>
        <p:spPr>
          <a:xfrm>
            <a:off x="6588224" y="1268760"/>
            <a:ext cx="2555776" cy="108012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paint </a:t>
            </a: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  <a:p>
            <a:pPr algn="ctr">
              <a:defRPr/>
            </a:pPr>
            <a:r>
              <a:rPr lang="es-E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a picture </a:t>
            </a:r>
            <a:endParaRPr lang="es-E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sp>
        <p:nvSpPr>
          <p:cNvPr id="20" name="Prostokąt zaokrąglony 19"/>
          <p:cNvSpPr/>
          <p:nvPr/>
        </p:nvSpPr>
        <p:spPr>
          <a:xfrm>
            <a:off x="6643702" y="3717032"/>
            <a:ext cx="2500298" cy="792000"/>
          </a:xfrm>
          <a:prstGeom prst="roundRect">
            <a:avLst/>
          </a:prstGeom>
          <a:solidFill>
            <a:srgbClr val="3366CC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lin Sans FB" pitchFamily="34" charset="0"/>
              </a:rPr>
              <a:t>watch TV</a:t>
            </a:r>
            <a:endParaRPr lang="es-ES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lin Sans FB" pitchFamily="34" charset="0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16632"/>
            <a:ext cx="10810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6" r="5930" b="22437"/>
          <a:stretch>
            <a:fillRect/>
          </a:stretch>
        </p:blipFill>
        <p:spPr bwMode="auto">
          <a:xfrm>
            <a:off x="1835150" y="23813"/>
            <a:ext cx="5014913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4" cstate="print"/>
          <a:srcRect l="33291" t="35675" r="57339" b="54098"/>
          <a:stretch>
            <a:fillRect/>
          </a:stretch>
        </p:blipFill>
        <p:spPr bwMode="auto">
          <a:xfrm>
            <a:off x="2786050" y="1357298"/>
            <a:ext cx="344213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499992" y="1196752"/>
            <a:ext cx="1440160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Lulu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04793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236 -0.02613 L -0.32083 0.4222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0" y="22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РАЗНОЕ\АНИМАШКИ\Smailik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64704"/>
            <a:ext cx="7740352" cy="4394706"/>
          </a:xfrm>
          <a:prstGeom prst="rect">
            <a:avLst/>
          </a:prstGeom>
          <a:noFill/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555776" y="5301208"/>
            <a:ext cx="4176464" cy="92333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54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Good luck!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153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F:\РАЗНОЕ\АНИМАШКИ\ШКОЛА\49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039982"/>
            <a:ext cx="1306211" cy="1705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386835"/>
            <a:ext cx="831323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">
              <a:buAutoNum type="arabicParenR"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tiger, a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rabbit,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monkey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      , a wolf, a hare;</a:t>
            </a:r>
          </a:p>
          <a:p>
            <a:pPr marL="514350" lvl="0" indent="-514350" algn="just">
              <a:buAutoNum type="arabicParenR"/>
            </a:pP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just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green, black,          , blue, yellow, red;</a:t>
            </a:r>
          </a:p>
          <a:p>
            <a:pPr lvl="0" algn="just"/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just"/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just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twelve, seven, ten, four, six,          ;</a:t>
            </a:r>
          </a:p>
          <a:p>
            <a:pPr lvl="0"/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116632"/>
            <a:ext cx="8313239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Find the</a:t>
            </a:r>
            <a:r>
              <a:rPr lang="ru-RU" sz="36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odd word </a:t>
            </a:r>
          </a:p>
          <a:p>
            <a:pPr algn="ctr">
              <a:defRPr/>
            </a:pPr>
            <a:r>
              <a:rPr lang="en-US" sz="36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(</a:t>
            </a:r>
            <a:r>
              <a:rPr lang="ru-RU" sz="36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Найди лишнее слово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)</a:t>
            </a:r>
            <a:r>
              <a:rPr lang="ru-RU" sz="36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:</a:t>
            </a:r>
            <a:endParaRPr lang="ru-RU" sz="3600" b="1" dirty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28184" y="1412776"/>
            <a:ext cx="9842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play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2996952"/>
            <a:ext cx="122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cook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72200" y="4653136"/>
            <a:ext cx="1127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help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0698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hat Did You Do Yesterday - Learn English for Kids Song by Little Fox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7504" y="188640"/>
            <a:ext cx="8928992" cy="643945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3800" b="1" dirty="0" smtClean="0"/>
              <a:t>yesterday</a:t>
            </a:r>
            <a:endParaRPr lang="ru-RU" sz="13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РАЗНОЕ\АНИМАШКИ\ШКОЛА\49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8040" y="4624158"/>
            <a:ext cx="1604309" cy="209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915816" y="332656"/>
            <a:ext cx="3024336" cy="92333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Theme: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 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51520" y="1700808"/>
            <a:ext cx="8662995" cy="110799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66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Past Simple Tense</a:t>
            </a:r>
            <a:endParaRPr lang="ru-RU" sz="6600" b="1" dirty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23528" y="2996952"/>
            <a:ext cx="8568952" cy="70788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(</a:t>
            </a:r>
            <a:r>
              <a:rPr lang="ru-RU" sz="40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простое прошедшее время</a:t>
            </a:r>
            <a:r>
              <a:rPr lang="en-US" sz="40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)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7" name="Picture 3" descr="F:\РАЗНОЕ\АНИМАШКИ\ШКОЛА\49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8040" y="4624157"/>
            <a:ext cx="1604309" cy="209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5465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5865515"/>
          </a:xfrm>
        </p:spPr>
        <p:txBody>
          <a:bodyPr/>
          <a:lstStyle/>
          <a:p>
            <a:pPr>
              <a:buNone/>
            </a:pPr>
            <a:r>
              <a:rPr lang="en-US" sz="3800" b="1" dirty="0" smtClean="0"/>
              <a:t>Chuckles </a:t>
            </a:r>
            <a:r>
              <a:rPr lang="en-US" sz="3800" b="1" i="1" dirty="0" smtClean="0">
                <a:solidFill>
                  <a:schemeClr val="tx2"/>
                </a:solidFill>
              </a:rPr>
              <a:t>paint</a:t>
            </a:r>
            <a:r>
              <a:rPr lang="en-US" sz="3800" b="1" i="1" dirty="0" smtClean="0">
                <a:solidFill>
                  <a:srgbClr val="FF0000"/>
                </a:solidFill>
              </a:rPr>
              <a:t>ed</a:t>
            </a:r>
            <a:r>
              <a:rPr lang="en-US" sz="3800" b="1" dirty="0" smtClean="0"/>
              <a:t> the toy box brown,                                      </a:t>
            </a:r>
            <a:endParaRPr lang="ru-RU" sz="3800" b="1" dirty="0" smtClean="0"/>
          </a:p>
          <a:p>
            <a:pPr>
              <a:buNone/>
            </a:pPr>
            <a:r>
              <a:rPr lang="en-US" sz="3800" b="1" dirty="0" smtClean="0"/>
              <a:t> Lulu </a:t>
            </a:r>
            <a:r>
              <a:rPr lang="en-US" sz="3800" b="1" i="1" dirty="0" smtClean="0">
                <a:solidFill>
                  <a:schemeClr val="tx2"/>
                </a:solidFill>
              </a:rPr>
              <a:t>help</a:t>
            </a:r>
            <a:r>
              <a:rPr lang="en-US" sz="3800" b="1" i="1" dirty="0" smtClean="0">
                <a:solidFill>
                  <a:srgbClr val="00B050"/>
                </a:solidFill>
              </a:rPr>
              <a:t>ed</a:t>
            </a:r>
            <a:r>
              <a:rPr lang="en-US" sz="3800" b="1" dirty="0" smtClean="0"/>
              <a:t> and </a:t>
            </a:r>
            <a:r>
              <a:rPr lang="en-US" sz="3800" b="1" i="1" dirty="0" smtClean="0">
                <a:solidFill>
                  <a:schemeClr val="tx2"/>
                </a:solidFill>
              </a:rPr>
              <a:t>danc</a:t>
            </a:r>
            <a:r>
              <a:rPr lang="en-US" sz="3800" b="1" i="1" dirty="0" smtClean="0">
                <a:solidFill>
                  <a:srgbClr val="00B050"/>
                </a:solidFill>
              </a:rPr>
              <a:t>ed</a:t>
            </a:r>
            <a:r>
              <a:rPr lang="en-US" sz="3800" b="1" dirty="0" smtClean="0"/>
              <a:t> around,                                           </a:t>
            </a:r>
            <a:endParaRPr lang="ru-RU" sz="3800" b="1" dirty="0" smtClean="0"/>
          </a:p>
          <a:p>
            <a:pPr>
              <a:buNone/>
            </a:pPr>
            <a:r>
              <a:rPr lang="en-US" sz="3800" b="1" dirty="0" smtClean="0"/>
              <a:t> Larry </a:t>
            </a:r>
            <a:r>
              <a:rPr lang="en-US" sz="3800" b="1" i="1" dirty="0" smtClean="0">
                <a:solidFill>
                  <a:schemeClr val="tx2"/>
                </a:solidFill>
              </a:rPr>
              <a:t>laugh</a:t>
            </a:r>
            <a:r>
              <a:rPr lang="en-US" sz="3800" b="1" i="1" dirty="0" smtClean="0">
                <a:solidFill>
                  <a:srgbClr val="00B050"/>
                </a:solidFill>
              </a:rPr>
              <a:t>ed</a:t>
            </a:r>
            <a:r>
              <a:rPr lang="en-US" sz="3800" b="1" dirty="0" smtClean="0"/>
              <a:t> and </a:t>
            </a:r>
            <a:r>
              <a:rPr lang="en-US" sz="3800" b="1" i="1" dirty="0" smtClean="0">
                <a:solidFill>
                  <a:schemeClr val="tx2"/>
                </a:solidFill>
              </a:rPr>
              <a:t>clapp</a:t>
            </a:r>
            <a:r>
              <a:rPr lang="en-US" sz="3800" b="1" i="1" dirty="0" smtClean="0">
                <a:solidFill>
                  <a:srgbClr val="00B050"/>
                </a:solidFill>
              </a:rPr>
              <a:t>ed</a:t>
            </a:r>
            <a:r>
              <a:rPr lang="en-US" sz="3800" b="1" dirty="0" smtClean="0"/>
              <a:t> his hands,                              </a:t>
            </a:r>
            <a:endParaRPr lang="ru-RU" sz="3800" b="1" dirty="0" smtClean="0"/>
          </a:p>
          <a:p>
            <a:pPr>
              <a:buNone/>
            </a:pPr>
            <a:r>
              <a:rPr lang="en-US" sz="3800" b="1" dirty="0" smtClean="0"/>
              <a:t> Chuckles </a:t>
            </a:r>
            <a:r>
              <a:rPr lang="en-US" sz="3800" b="1" i="1" dirty="0" smtClean="0">
                <a:solidFill>
                  <a:schemeClr val="tx2"/>
                </a:solidFill>
              </a:rPr>
              <a:t>stopp</a:t>
            </a:r>
            <a:r>
              <a:rPr lang="en-US" sz="3800" b="1" i="1" dirty="0" smtClean="0">
                <a:solidFill>
                  <a:srgbClr val="00B050"/>
                </a:solidFill>
              </a:rPr>
              <a:t>ed</a:t>
            </a:r>
            <a:r>
              <a:rPr lang="en-US" sz="3800" b="1" dirty="0" smtClean="0">
                <a:solidFill>
                  <a:srgbClr val="00B050"/>
                </a:solidFill>
              </a:rPr>
              <a:t> </a:t>
            </a:r>
            <a:r>
              <a:rPr lang="en-US" sz="3800" b="1" dirty="0" smtClean="0"/>
              <a:t>and </a:t>
            </a:r>
            <a:r>
              <a:rPr lang="en-US" sz="3800" b="1" i="1" dirty="0" smtClean="0">
                <a:solidFill>
                  <a:schemeClr val="tx2"/>
                </a:solidFill>
              </a:rPr>
              <a:t>dropp</a:t>
            </a:r>
            <a:r>
              <a:rPr lang="en-US" sz="3800" b="1" i="1" dirty="0" smtClean="0">
                <a:solidFill>
                  <a:srgbClr val="00B050"/>
                </a:solidFill>
              </a:rPr>
              <a:t>ed</a:t>
            </a:r>
            <a:r>
              <a:rPr lang="en-US" sz="3800" b="1" dirty="0" smtClean="0"/>
              <a:t> his paints. </a:t>
            </a:r>
            <a:endParaRPr lang="ru-RU" sz="3800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G:\ДЛЯ КОНКУРСА УЧИТЕЛЬ ГОДА 1\001.jpg"/>
          <p:cNvPicPr/>
          <p:nvPr/>
        </p:nvPicPr>
        <p:blipFill>
          <a:blip r:embed="rId3" cstate="print"/>
          <a:srcRect l="16439" t="21773" r="59159" b="61714"/>
          <a:stretch>
            <a:fillRect/>
          </a:stretch>
        </p:blipFill>
        <p:spPr bwMode="auto">
          <a:xfrm rot="5400000">
            <a:off x="2303748" y="2024844"/>
            <a:ext cx="3744416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Track02 - 3-93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956376" y="576926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23528" y="0"/>
            <a:ext cx="8568952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Употребление </a:t>
            </a:r>
            <a:endParaRPr lang="en-US" sz="3600" b="1" dirty="0" smtClean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  <a:p>
            <a:pPr algn="ctr">
              <a:defRPr/>
            </a:pPr>
            <a:r>
              <a:rPr lang="en-US" sz="36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Past Simple Tense:</a:t>
            </a:r>
            <a:endParaRPr lang="ru-RU" sz="3600" b="1" dirty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07255" y="1052737"/>
            <a:ext cx="8785225" cy="1090380"/>
          </a:xfrm>
        </p:spPr>
        <p:txBody>
          <a:bodyPr>
            <a:normAutofit/>
          </a:bodyPr>
          <a:lstStyle/>
          <a:p>
            <a:pPr algn="just"/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у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потребляется для обозначения действий и событий, которые произошли в прошлом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7" name="Picture 3" descr="F:\РАЗНОЕ\АНИМАШКИ\ШКОЛА\49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373216"/>
            <a:ext cx="1069828" cy="139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85786" y="2132856"/>
            <a:ext cx="744230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Правильные глаголы </a:t>
            </a:r>
            <a:endParaRPr lang="ru-RU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(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regular verbs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en-US" sz="8000" b="1" dirty="0" smtClean="0">
                <a:solidFill>
                  <a:srgbClr val="0000E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Verb</a:t>
            </a:r>
            <a:r>
              <a:rPr lang="ru-RU" sz="8000" b="1" dirty="0" smtClean="0">
                <a:solidFill>
                  <a:srgbClr val="0000E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8000" b="1" dirty="0">
                <a:solidFill>
                  <a:srgbClr val="0000E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+ </a:t>
            </a:r>
            <a:r>
              <a:rPr 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ed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9" name="Надпись 2"/>
          <p:cNvSpPr txBox="1">
            <a:spLocks noChangeArrowheads="1"/>
          </p:cNvSpPr>
          <p:nvPr/>
        </p:nvSpPr>
        <p:spPr bwMode="auto">
          <a:xfrm>
            <a:off x="827584" y="4221088"/>
            <a:ext cx="6768752" cy="249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help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 + 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ed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  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  -  help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ed</a:t>
            </a:r>
          </a:p>
          <a:p>
            <a:pPr algn="ctr">
              <a:spcAft>
                <a:spcPts val="0"/>
              </a:spcAft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played +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 ed 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- play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ed</a:t>
            </a:r>
          </a:p>
          <a:p>
            <a:pPr algn="ctr">
              <a:spcAft>
                <a:spcPts val="0"/>
              </a:spcAft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 want + 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ed    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- want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ed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       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 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 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 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Times New Roman"/>
              </a:rPr>
              <a:t> 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1586701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</a:rPr>
              <a:t>                    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                                                              </a:t>
            </a:r>
          </a:p>
          <a:p>
            <a:pPr>
              <a:buNone/>
            </a:pPr>
            <a:r>
              <a:rPr lang="en-US" sz="2400" b="1" dirty="0" smtClean="0"/>
              <a:t>   </a:t>
            </a:r>
          </a:p>
          <a:p>
            <a:pPr>
              <a:buNone/>
            </a:pPr>
            <a:r>
              <a:rPr lang="ru-RU" sz="2400" b="1" dirty="0" smtClean="0"/>
              <a:t>после глух.согл.</a:t>
            </a:r>
            <a:r>
              <a:rPr lang="en-US" sz="2400" b="1" dirty="0" smtClean="0"/>
              <a:t>              </a:t>
            </a:r>
            <a:r>
              <a:rPr lang="ru-RU" sz="2400" b="1" dirty="0" smtClean="0"/>
              <a:t>после гласных и</a:t>
            </a:r>
            <a:r>
              <a:rPr lang="en-US" sz="2400" b="1" dirty="0" smtClean="0"/>
              <a:t>               </a:t>
            </a:r>
            <a:r>
              <a:rPr lang="ru-RU" sz="2400" b="1" dirty="0" smtClean="0"/>
              <a:t>после букв </a:t>
            </a: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rgbClr val="0070C0"/>
                </a:solidFill>
              </a:rPr>
              <a:t>t, d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2400" b="1" dirty="0" smtClean="0"/>
              <a:t>         (кроме </a:t>
            </a:r>
            <a:r>
              <a:rPr lang="en-US" sz="2400" b="1" dirty="0" smtClean="0"/>
              <a:t>t)</a:t>
            </a:r>
            <a:r>
              <a:rPr lang="ru-RU" sz="2400" b="1" dirty="0" smtClean="0"/>
              <a:t>                    зв.согл.(кроме </a:t>
            </a:r>
            <a:r>
              <a:rPr lang="en-US" sz="2400" b="1" dirty="0" smtClean="0"/>
              <a:t>d)</a:t>
            </a:r>
          </a:p>
          <a:p>
            <a:pPr>
              <a:buNone/>
            </a:pPr>
            <a:r>
              <a:rPr lang="en-US" b="1" dirty="0" smtClean="0"/>
              <a:t>   wa</a:t>
            </a:r>
            <a:r>
              <a:rPr lang="en-US" b="1" u="sng" dirty="0" smtClean="0"/>
              <a:t>sh</a:t>
            </a:r>
            <a:r>
              <a:rPr lang="en-US" b="1" dirty="0" smtClean="0">
                <a:solidFill>
                  <a:srgbClr val="FF0000"/>
                </a:solidFill>
              </a:rPr>
              <a:t>ed                     </a:t>
            </a:r>
            <a:r>
              <a:rPr lang="en-US" b="1" dirty="0" smtClean="0"/>
              <a:t>clim</a:t>
            </a:r>
            <a:r>
              <a:rPr lang="en-US" b="1" u="sng" dirty="0" smtClean="0"/>
              <a:t>b</a:t>
            </a:r>
            <a:r>
              <a:rPr lang="en-US" b="1" dirty="0" smtClean="0">
                <a:solidFill>
                  <a:srgbClr val="FF0000"/>
                </a:solidFill>
              </a:rPr>
              <a:t>ed                    </a:t>
            </a:r>
            <a:r>
              <a:rPr lang="en-US" b="1" dirty="0" smtClean="0"/>
              <a:t>visi</a:t>
            </a:r>
            <a:r>
              <a:rPr lang="en-US" b="1" u="sng" dirty="0" smtClean="0"/>
              <a:t>t</a:t>
            </a:r>
            <a:r>
              <a:rPr lang="en-US" b="1" dirty="0" smtClean="0">
                <a:solidFill>
                  <a:srgbClr val="FF0000"/>
                </a:solidFill>
              </a:rPr>
              <a:t>ed</a:t>
            </a:r>
          </a:p>
          <a:p>
            <a:pPr>
              <a:buNone/>
            </a:pPr>
            <a:r>
              <a:rPr lang="en-US" b="1" dirty="0" smtClean="0"/>
              <a:t>   wal</a:t>
            </a:r>
            <a:r>
              <a:rPr lang="en-US" b="1" u="sng" dirty="0" smtClean="0"/>
              <a:t>k</a:t>
            </a:r>
            <a:r>
              <a:rPr lang="en-US" b="1" dirty="0" smtClean="0">
                <a:solidFill>
                  <a:srgbClr val="FF0000"/>
                </a:solidFill>
              </a:rPr>
              <a:t>ed                      </a:t>
            </a:r>
            <a:r>
              <a:rPr lang="en-US" b="1" dirty="0" smtClean="0"/>
              <a:t>liste</a:t>
            </a:r>
            <a:r>
              <a:rPr lang="en-US" b="1" u="sng" dirty="0" smtClean="0"/>
              <a:t>n</a:t>
            </a:r>
            <a:r>
              <a:rPr lang="en-US" b="1" dirty="0" smtClean="0">
                <a:solidFill>
                  <a:srgbClr val="FF0000"/>
                </a:solidFill>
              </a:rPr>
              <a:t>ed                   </a:t>
            </a:r>
            <a:r>
              <a:rPr lang="en-US" b="1" dirty="0" smtClean="0"/>
              <a:t>pain</a:t>
            </a:r>
            <a:r>
              <a:rPr lang="en-US" b="1" u="sng" dirty="0" smtClean="0"/>
              <a:t>t</a:t>
            </a:r>
            <a:r>
              <a:rPr lang="en-US" b="1" dirty="0" smtClean="0">
                <a:solidFill>
                  <a:srgbClr val="FF0000"/>
                </a:solidFill>
              </a:rPr>
              <a:t>ed</a:t>
            </a:r>
          </a:p>
          <a:p>
            <a:pPr>
              <a:buNone/>
            </a:pPr>
            <a:r>
              <a:rPr lang="en-US" b="1" dirty="0" smtClean="0"/>
              <a:t>   jump</a:t>
            </a:r>
            <a:r>
              <a:rPr lang="en-US" b="1" dirty="0" smtClean="0">
                <a:solidFill>
                  <a:srgbClr val="FF0000"/>
                </a:solidFill>
              </a:rPr>
              <a:t>ed                       </a:t>
            </a:r>
            <a:r>
              <a:rPr lang="en-US" b="1" dirty="0" smtClean="0"/>
              <a:t>pla</a:t>
            </a:r>
            <a:r>
              <a:rPr lang="en-US" b="1" u="sng" dirty="0" smtClean="0"/>
              <a:t>y</a:t>
            </a:r>
            <a:r>
              <a:rPr lang="en-US" b="1" dirty="0" smtClean="0">
                <a:solidFill>
                  <a:srgbClr val="FF0000"/>
                </a:solidFill>
              </a:rPr>
              <a:t>ed                    </a:t>
            </a:r>
            <a:r>
              <a:rPr lang="en-US" b="1" dirty="0" smtClean="0"/>
              <a:t>ska</a:t>
            </a:r>
            <a:r>
              <a:rPr lang="en-US" b="1" u="sng" dirty="0" smtClean="0"/>
              <a:t>t</a:t>
            </a:r>
            <a:r>
              <a:rPr lang="en-US" b="1" dirty="0" smtClean="0">
                <a:solidFill>
                  <a:srgbClr val="FF0000"/>
                </a:solidFill>
              </a:rPr>
              <a:t>ed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   </a:t>
            </a:r>
            <a:r>
              <a:rPr lang="en-US" b="1" dirty="0" smtClean="0"/>
              <a:t>lau</a:t>
            </a:r>
            <a:r>
              <a:rPr lang="en-US" b="1" u="sng" dirty="0" smtClean="0"/>
              <a:t>gh</a:t>
            </a:r>
            <a:r>
              <a:rPr lang="en-US" b="1" dirty="0" smtClean="0">
                <a:solidFill>
                  <a:srgbClr val="FF0000"/>
                </a:solidFill>
              </a:rPr>
              <a:t>ed                      </a:t>
            </a:r>
            <a:r>
              <a:rPr lang="en-US" b="1" dirty="0" smtClean="0"/>
              <a:t>ser</a:t>
            </a:r>
            <a:r>
              <a:rPr lang="en-US" b="1" u="sng" dirty="0" smtClean="0"/>
              <a:t>v</a:t>
            </a:r>
            <a:r>
              <a:rPr lang="en-US" b="1" dirty="0" smtClean="0">
                <a:solidFill>
                  <a:srgbClr val="FF0000"/>
                </a:solidFill>
              </a:rPr>
              <a:t>ed                    </a:t>
            </a:r>
            <a:r>
              <a:rPr lang="en-US" b="1" dirty="0" smtClean="0"/>
              <a:t>ad</a:t>
            </a:r>
            <a:r>
              <a:rPr lang="en-US" b="1" u="sng" dirty="0" smtClean="0"/>
              <a:t>d</a:t>
            </a:r>
            <a:r>
              <a:rPr lang="en-US" b="1" dirty="0" smtClean="0">
                <a:solidFill>
                  <a:srgbClr val="FF0000"/>
                </a:solidFill>
              </a:rPr>
              <a:t>ed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31840" y="116632"/>
            <a:ext cx="2016224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solidFill>
                  <a:srgbClr val="FF0000"/>
                </a:solidFill>
              </a:rPr>
              <a:t>-ed</a:t>
            </a:r>
            <a:endParaRPr lang="ru-RU" sz="88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3568" y="1772816"/>
            <a:ext cx="1224136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</a:rPr>
              <a:t>[t]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35896" y="1772816"/>
            <a:ext cx="1224136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</a:rPr>
              <a:t>[d]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876256" y="1772816"/>
            <a:ext cx="136815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</a:rPr>
              <a:t>[ıd]</a:t>
            </a:r>
            <a:endParaRPr lang="ru-RU" sz="6000" b="1" dirty="0">
              <a:solidFill>
                <a:srgbClr val="FF0000"/>
              </a:solidFill>
            </a:endParaRPr>
          </a:p>
        </p:txBody>
      </p:sp>
      <p:cxnSp>
        <p:nvCxnSpPr>
          <p:cNvPr id="17" name="Соединительная линия уступом 16"/>
          <p:cNvCxnSpPr>
            <a:stCxn id="12" idx="3"/>
          </p:cNvCxnSpPr>
          <p:nvPr/>
        </p:nvCxnSpPr>
        <p:spPr>
          <a:xfrm>
            <a:off x="5148064" y="764704"/>
            <a:ext cx="1656184" cy="1296144"/>
          </a:xfrm>
          <a:prstGeom prst="bentConnector3">
            <a:avLst>
              <a:gd name="adj1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hape 19"/>
          <p:cNvCxnSpPr>
            <a:endCxn id="12" idx="1"/>
          </p:cNvCxnSpPr>
          <p:nvPr/>
        </p:nvCxnSpPr>
        <p:spPr>
          <a:xfrm flipV="1">
            <a:off x="1907704" y="764704"/>
            <a:ext cx="1224136" cy="1080120"/>
          </a:xfrm>
          <a:prstGeom prst="bentConnector3">
            <a:avLst>
              <a:gd name="adj1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12" idx="2"/>
          </p:cNvCxnSpPr>
          <p:nvPr/>
        </p:nvCxnSpPr>
        <p:spPr>
          <a:xfrm>
            <a:off x="4139952" y="1412776"/>
            <a:ext cx="0" cy="43204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Read the verbs!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9512" y="980728"/>
            <a:ext cx="85072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6000" b="1" dirty="0" smtClean="0"/>
              <a:t>talked    lived    shouted  danced   wanted   smiled</a:t>
            </a:r>
            <a:endParaRPr lang="en-US" sz="6000" b="1" dirty="0" smtClean="0"/>
          </a:p>
          <a:p>
            <a:pPr>
              <a:buNone/>
            </a:pPr>
            <a:r>
              <a:rPr lang="en-US" sz="6000" b="1" dirty="0" smtClean="0"/>
              <a:t>clapped    started   added  opened   closed    passed</a:t>
            </a:r>
            <a:endParaRPr lang="ru-RU" sz="60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</TotalTime>
  <Words>313</Words>
  <Application>Microsoft Office PowerPoint</Application>
  <PresentationFormat>Экран (4:3)</PresentationFormat>
  <Paragraphs>122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Good morning!</vt:lpstr>
      <vt:lpstr>Слайд 2</vt:lpstr>
      <vt:lpstr>Слайд 3</vt:lpstr>
      <vt:lpstr>Слайд 4</vt:lpstr>
      <vt:lpstr>Слайд 5</vt:lpstr>
      <vt:lpstr>Слайд 6</vt:lpstr>
      <vt:lpstr>Слайд 7</vt:lpstr>
      <vt:lpstr>                    </vt:lpstr>
      <vt:lpstr>Read the verbs!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</dc:creator>
  <cp:lastModifiedBy>Admin</cp:lastModifiedBy>
  <cp:revision>129</cp:revision>
  <dcterms:created xsi:type="dcterms:W3CDTF">2016-04-24T11:21:46Z</dcterms:created>
  <dcterms:modified xsi:type="dcterms:W3CDTF">2019-02-11T19:45:33Z</dcterms:modified>
</cp:coreProperties>
</file>