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7"/>
  </p:notesMasterIdLst>
  <p:sldIdLst>
    <p:sldId id="256" r:id="rId2"/>
    <p:sldId id="275" r:id="rId3"/>
    <p:sldId id="258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68" r:id="rId12"/>
    <p:sldId id="269" r:id="rId13"/>
    <p:sldId id="270" r:id="rId14"/>
    <p:sldId id="267" r:id="rId15"/>
    <p:sldId id="265" r:id="rId16"/>
    <p:sldId id="273" r:id="rId17"/>
    <p:sldId id="271" r:id="rId18"/>
    <p:sldId id="272" r:id="rId19"/>
    <p:sldId id="284" r:id="rId20"/>
    <p:sldId id="285" r:id="rId21"/>
    <p:sldId id="293" r:id="rId22"/>
    <p:sldId id="286" r:id="rId23"/>
    <p:sldId id="287" r:id="rId24"/>
    <p:sldId id="288" r:id="rId25"/>
    <p:sldId id="289" r:id="rId26"/>
    <p:sldId id="290" r:id="rId27"/>
    <p:sldId id="300" r:id="rId28"/>
    <p:sldId id="294" r:id="rId29"/>
    <p:sldId id="295" r:id="rId30"/>
    <p:sldId id="296" r:id="rId31"/>
    <p:sldId id="297" r:id="rId32"/>
    <p:sldId id="298" r:id="rId33"/>
    <p:sldId id="299" r:id="rId34"/>
    <p:sldId id="291" r:id="rId35"/>
    <p:sldId id="292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644" autoAdjust="0"/>
  </p:normalViewPr>
  <p:slideViewPr>
    <p:cSldViewPr>
      <p:cViewPr varScale="1">
        <p:scale>
          <a:sx n="66" d="100"/>
          <a:sy n="66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2A4C112-2CE5-462B-ABB7-85A6DE9AD7CC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D82DE60-0D38-43F8-BB93-EB456387B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04A9A0-100B-4E04-8146-0F7AD4BDB294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2C4C38-B0E7-4B32-9B40-614FE5A10CA7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Воздействие на атмосферу при использовании твердого, жидкого топлива и  природного газа.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2C6E5A-124B-4B31-94A9-1A1209E01916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AF5AB4-5037-4356-91AB-79967F0C672B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5DDA9-C230-4F8D-BF1B-2EA426970B6A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13DD7-1F53-4D80-971D-87B7D8782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511D4-9BDE-483E-9DD2-CD1CF13B25F2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B166B-ADDB-45F1-BA0E-CD96E1830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DF132-244E-43DD-8E6E-5CD22A0EE00B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EC45B-6599-4602-94FD-7BB52A0B8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27706-1FD8-490C-8582-B262FC56999B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18669-7679-41D1-A572-DBEA68485B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718E2-ED11-4F3A-BCD8-73E575FE8E82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928E2-8478-41DC-AEA4-BBAB410A8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B8ECD-EFB6-4539-AC92-1B1A5F5E96A2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B839A-A5BA-4428-95B2-0F5EEF71C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DF9AF-129C-4258-B0FC-B3EBE2F34713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B7DEA-984A-4618-B906-C227CD795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4EE4D-4871-4461-B35B-64C3F5C5EC2E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B3D4D-F189-40CA-8CED-B63787BFA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8B590-A30F-4DBA-85F9-5D0D4095A03A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D5274-2C48-4034-9BB1-8067C7BD6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3F854-05D8-449F-8232-B5C48E066B3C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8F819-0F16-4FC3-B68E-456587F06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D98DF-28C3-4DB1-9FD6-B67C492C249D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E4F37-69B2-405A-B85D-63AD3764D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275AB53-F230-46A2-8C98-45A399D2833A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13D93F2-C6D2-4BA1-971E-51E9E5DE46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9" r:id="rId9"/>
    <p:sldLayoutId id="2147483837" r:id="rId10"/>
    <p:sldLayoutId id="214748383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7BC2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7BC2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D092A7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ru.wikipedia.org/wiki/%D0%A4%D0%B0%D0%B9%D0%BB:Dish_Stirling_Systems_of_SBP_in_Spain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29.xml"/><Relationship Id="rId7" Type="http://schemas.openxmlformats.org/officeDocument/2006/relationships/slide" Target="slide33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851648" cy="32004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00B050"/>
                </a:solidFill>
                <a:latin typeface="Monotype Corsiva" pitchFamily="66" charset="0"/>
              </a:rPr>
              <a:t>Альтернативная энергия – </a:t>
            </a:r>
            <a:r>
              <a:rPr lang="ru-RU" sz="6000" smtClean="0">
                <a:solidFill>
                  <a:srgbClr val="00B050"/>
                </a:solidFill>
                <a:latin typeface="Monotype Corsiva" pitchFamily="66" charset="0"/>
              </a:rPr>
              <a:t>путь к экологическому </a:t>
            </a:r>
            <a:r>
              <a:rPr lang="ru-RU" sz="6000" dirty="0" smtClean="0">
                <a:solidFill>
                  <a:srgbClr val="00B050"/>
                </a:solidFill>
                <a:latin typeface="Monotype Corsiva" pitchFamily="66" charset="0"/>
              </a:rPr>
              <a:t>и социальному возрождению планеты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250" y="4149725"/>
            <a:ext cx="6913563" cy="1800225"/>
          </a:xfrm>
        </p:spPr>
        <p:txBody>
          <a:bodyPr/>
          <a:lstStyle/>
          <a:p>
            <a:pPr marR="0" algn="ctr" eaLnBrk="1" hangingPunct="1"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Интеграция предметов экологии, биологии, физики и технологии</a:t>
            </a:r>
          </a:p>
          <a:p>
            <a:pPr marR="0" algn="ctr" eaLnBrk="1" hangingPunct="1"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 МОУ СОШ п. Алексеевка, </a:t>
            </a:r>
          </a:p>
          <a:p>
            <a:pPr marR="0" algn="ctr" eaLnBrk="1" hangingPunct="1"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Хвалынского  района, Саратовской области</a:t>
            </a:r>
          </a:p>
          <a:p>
            <a:pPr marR="0" algn="ctr" eaLnBrk="1" hangingPunct="1">
              <a:buFont typeface="Arial" charset="0"/>
              <a:buNone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НАТО вторгнется на Ближний Восток.</a:t>
            </a:r>
            <a:br>
              <a:rPr lang="ru-RU" sz="3200" smtClean="0"/>
            </a:br>
            <a:r>
              <a:rPr lang="ru-RU" sz="3200" smtClean="0"/>
              <a:t> Япония и Китай – В Индонезию и … Россию</a:t>
            </a:r>
          </a:p>
        </p:txBody>
      </p:sp>
      <p:pic>
        <p:nvPicPr>
          <p:cNvPr id="12291" name="Содержимое 3" descr="1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04975" y="2359025"/>
            <a:ext cx="5581650" cy="3641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2275" y="404813"/>
            <a:ext cx="583247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 почвы</a:t>
            </a:r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341438"/>
            <a:ext cx="41878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2708275"/>
            <a:ext cx="4471987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2275" y="476250"/>
            <a:ext cx="59753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 воды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268413"/>
            <a:ext cx="336232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412875"/>
            <a:ext cx="3354388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933825"/>
            <a:ext cx="3494088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4365625"/>
            <a:ext cx="34131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8175" y="333375"/>
            <a:ext cx="5256213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 воздуха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981075"/>
            <a:ext cx="3100387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1268413"/>
            <a:ext cx="52387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ll Users\Документы\3234468_f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773238"/>
            <a:ext cx="45656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C:\Documents and Settings\All Users\Документы\27637d9c1bbce170a4c47d7ed47df0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773238"/>
            <a:ext cx="3960812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468313" y="404813"/>
            <a:ext cx="74564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2800"/>
              <a:t>Загрязнение воздуха химическим смогом </a:t>
            </a:r>
          </a:p>
          <a:p>
            <a:pPr algn="ctr" eaLnBrk="0" hangingPunct="0"/>
            <a:r>
              <a:rPr lang="ru-RU" sz="2800"/>
              <a:t>способно напрямую убивать клетки.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844675"/>
            <a:ext cx="379412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47813" y="404813"/>
            <a:ext cx="5472112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Загрязнения атомных станций</a:t>
            </a:r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628775"/>
            <a:ext cx="3600450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1700213"/>
            <a:ext cx="44878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71550" y="476250"/>
            <a:ext cx="67691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Последствия ядерных взрывов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519238"/>
            <a:ext cx="3313113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10"/>
          <p:cNvSpPr txBox="1">
            <a:spLocks noChangeArrowheads="1"/>
          </p:cNvSpPr>
          <p:nvPr/>
        </p:nvSpPr>
        <p:spPr bwMode="auto">
          <a:xfrm>
            <a:off x="250825" y="5949950"/>
            <a:ext cx="3313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Япония вспоминает ядерные бомбардировки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140200" y="5949950"/>
            <a:ext cx="4392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/>
              <a:t>Последствия взрыва на атомной станции в Японии!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333375"/>
            <a:ext cx="576103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Последствия радиационного заражения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2875"/>
            <a:ext cx="28575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557338"/>
            <a:ext cx="51117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0825" y="549275"/>
            <a:ext cx="813752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загрязнения по отраслям народного хозяйства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628775"/>
            <a:ext cx="7632700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Содержимое 3" descr="5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428875"/>
            <a:ext cx="4357688" cy="33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1143000"/>
          </a:xfrm>
        </p:spPr>
        <p:txBody>
          <a:bodyPr/>
          <a:lstStyle/>
          <a:p>
            <a:r>
              <a:rPr lang="ru-RU" smtClean="0"/>
              <a:t>Проблема:</a:t>
            </a:r>
          </a:p>
        </p:txBody>
      </p:sp>
      <p:sp>
        <p:nvSpPr>
          <p:cNvPr id="21508" name="Содержимое 2"/>
          <p:cNvSpPr>
            <a:spLocks noGrp="1"/>
          </p:cNvSpPr>
          <p:nvPr>
            <p:ph idx="1"/>
          </p:nvPr>
        </p:nvSpPr>
        <p:spPr>
          <a:xfrm>
            <a:off x="357188" y="1928813"/>
            <a:ext cx="8229600" cy="4389437"/>
          </a:xfrm>
        </p:spPr>
        <p:txBody>
          <a:bodyPr/>
          <a:lstStyle/>
          <a:p>
            <a:r>
              <a:rPr lang="ru-RU" smtClean="0"/>
              <a:t>Без энергии Мир не может развиваться, но …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r>
              <a:rPr lang="ru-RU" smtClean="0"/>
              <a:t>Сегодняшняя энергетика разрушает наш Мир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987675" y="115888"/>
            <a:ext cx="2305050" cy="2808287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</a:t>
            </a: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rot="1270097">
            <a:off x="328613" y="1804988"/>
            <a:ext cx="2309812" cy="2870200"/>
          </a:xfrm>
          <a:prstGeom prst="wedgeRoundRectCallout">
            <a:avLst>
              <a:gd name="adj1" fmla="val 37750"/>
              <a:gd name="adj2" fmla="val -6671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Материя</a:t>
            </a: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276600" y="3644900"/>
            <a:ext cx="2159000" cy="2663825"/>
          </a:xfrm>
          <a:prstGeom prst="wedgeRoundRectCallout">
            <a:avLst>
              <a:gd name="adj1" fmla="val -19878"/>
              <a:gd name="adj2" fmla="val -7787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867400" y="2492375"/>
            <a:ext cx="2520950" cy="2592388"/>
          </a:xfrm>
          <a:prstGeom prst="wedgeRoundRectCallout">
            <a:avLst>
              <a:gd name="adj1" fmla="val -74645"/>
              <a:gd name="adj2" fmla="val -7394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Решение проблемы: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Развитие альтернативной энергетики</a:t>
            </a:r>
          </a:p>
        </p:txBody>
      </p:sp>
      <p:pic>
        <p:nvPicPr>
          <p:cNvPr id="4" name="Рисунок 3" descr="http://upload.wikimedia.org/wikipedia/commons/thumb/6/64/Dish_Stirling_Systems_of_SBP_in_Spain.JPG/250px-Dish_Stirling_Systems_of_SBP_in_Spai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2752725"/>
            <a:ext cx="428625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Команды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 ряд – </a:t>
            </a:r>
            <a:r>
              <a:rPr lang="ru-RU" dirty="0" smtClean="0">
                <a:solidFill>
                  <a:srgbClr val="FF0000"/>
                </a:solidFill>
              </a:rPr>
              <a:t>«Заря»</a:t>
            </a:r>
          </a:p>
          <a:p>
            <a:pPr>
              <a:defRPr/>
            </a:pPr>
            <a:r>
              <a:rPr lang="ru-RU" dirty="0" smtClean="0"/>
              <a:t>2 ряд –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«Восход»</a:t>
            </a:r>
          </a:p>
          <a:p>
            <a:pPr>
              <a:defRPr/>
            </a:pPr>
            <a:r>
              <a:rPr lang="ru-RU" dirty="0" smtClean="0"/>
              <a:t>3 ряд – </a:t>
            </a:r>
            <a:r>
              <a:rPr lang="ru-RU" dirty="0" smtClean="0">
                <a:solidFill>
                  <a:srgbClr val="7030A0"/>
                </a:solidFill>
              </a:rPr>
              <a:t>«Рассвет»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Задание 1: </a:t>
            </a:r>
            <a:r>
              <a:rPr lang="ru-RU" dirty="0" smtClean="0"/>
              <a:t>поиск 5-ти источников альтернативной энергии. </a:t>
            </a:r>
          </a:p>
          <a:p>
            <a:pPr>
              <a:defRPr/>
            </a:pPr>
            <a:r>
              <a:rPr lang="ru-RU" dirty="0" smtClean="0"/>
              <a:t>Контрольное время – 2 мин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Команды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 ряд – </a:t>
            </a:r>
            <a:r>
              <a:rPr lang="ru-RU" dirty="0" smtClean="0">
                <a:solidFill>
                  <a:srgbClr val="FF0000"/>
                </a:solidFill>
              </a:rPr>
              <a:t>«Заря»</a:t>
            </a:r>
          </a:p>
          <a:p>
            <a:pPr>
              <a:defRPr/>
            </a:pPr>
            <a:r>
              <a:rPr lang="ru-RU" dirty="0" smtClean="0"/>
              <a:t>2 ряд –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«Восход»</a:t>
            </a:r>
          </a:p>
          <a:p>
            <a:pPr>
              <a:defRPr/>
            </a:pPr>
            <a:r>
              <a:rPr lang="ru-RU" dirty="0" smtClean="0"/>
              <a:t>3 ряд – </a:t>
            </a:r>
            <a:r>
              <a:rPr lang="ru-RU" dirty="0" smtClean="0">
                <a:solidFill>
                  <a:srgbClr val="7030A0"/>
                </a:solidFill>
              </a:rPr>
              <a:t>«Рассвет»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Задание 2: </a:t>
            </a:r>
            <a:r>
              <a:rPr lang="ru-RU" dirty="0" smtClean="0"/>
              <a:t>Выбрать из найденных источников оптимальный для нашей местности.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795463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Команды</a:t>
            </a:r>
            <a:br>
              <a:rPr lang="ru-RU" sz="2800" dirty="0" smtClean="0"/>
            </a:br>
            <a:r>
              <a:rPr lang="ru-RU" sz="2800" dirty="0" smtClean="0"/>
              <a:t>1 ряд – </a:t>
            </a:r>
            <a:r>
              <a:rPr lang="ru-RU" sz="2800" dirty="0" smtClean="0">
                <a:solidFill>
                  <a:srgbClr val="FF0000"/>
                </a:solidFill>
              </a:rPr>
              <a:t>«Заря»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/>
              <a:t>2 ряд –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«Восход»</a:t>
            </a:r>
            <a:b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dirty="0" smtClean="0"/>
              <a:t>3 ряд – </a:t>
            </a:r>
            <a:r>
              <a:rPr lang="ru-RU" sz="2800" dirty="0" smtClean="0">
                <a:solidFill>
                  <a:srgbClr val="7030A0"/>
                </a:solidFill>
              </a:rPr>
              <a:t>«Рассвет»</a:t>
            </a:r>
            <a:br>
              <a:rPr lang="ru-RU" sz="2800" dirty="0" smtClean="0">
                <a:solidFill>
                  <a:srgbClr val="7030A0"/>
                </a:solidFill>
              </a:rPr>
            </a:br>
            <a:endParaRPr lang="ru-RU" sz="2800" dirty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681412"/>
          </a:xfrm>
        </p:spPr>
        <p:txBody>
          <a:bodyPr/>
          <a:lstStyle/>
          <a:p>
            <a:r>
              <a:rPr lang="ru-RU" smtClean="0"/>
              <a:t>Внешние продукты проекта:</a:t>
            </a:r>
          </a:p>
          <a:p>
            <a:r>
              <a:rPr lang="ru-RU" smtClean="0"/>
              <a:t>Таблица характеристик источника энергии</a:t>
            </a:r>
          </a:p>
          <a:p>
            <a:r>
              <a:rPr lang="ru-RU" smtClean="0"/>
              <a:t>Агитационный плакат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714375"/>
            <a:ext cx="8229600" cy="2214563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Команды</a:t>
            </a:r>
            <a:br>
              <a:rPr lang="ru-RU" sz="2400" dirty="0" smtClean="0"/>
            </a:br>
            <a:r>
              <a:rPr lang="ru-RU" sz="2400" dirty="0" smtClean="0"/>
              <a:t>1 ряд – </a:t>
            </a:r>
            <a:r>
              <a:rPr lang="ru-RU" sz="2400" dirty="0" smtClean="0">
                <a:solidFill>
                  <a:srgbClr val="FF0000"/>
                </a:solidFill>
              </a:rPr>
              <a:t>«Заря»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/>
              <a:t>2 ряд –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«Восход»</a:t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smtClean="0"/>
              <a:t>3 ряд – </a:t>
            </a:r>
            <a:r>
              <a:rPr lang="ru-RU" sz="2400" dirty="0" smtClean="0">
                <a:solidFill>
                  <a:srgbClr val="7030A0"/>
                </a:solidFill>
              </a:rPr>
              <a:t>«Рассвет»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500063" y="2857500"/>
            <a:ext cx="8229600" cy="3252788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</a:rPr>
              <a:t>Задание 3:</a:t>
            </a:r>
          </a:p>
          <a:p>
            <a:r>
              <a:rPr lang="ru-RU" smtClean="0"/>
              <a:t>Заполнить таблица характеристик источника энергии.</a:t>
            </a:r>
          </a:p>
          <a:p>
            <a:r>
              <a:rPr lang="ru-RU" smtClean="0"/>
              <a:t>Нарисовать агитационный плакат.</a:t>
            </a:r>
          </a:p>
          <a:p>
            <a:r>
              <a:rPr lang="ru-RU" smtClean="0"/>
              <a:t>Подготовить защиту проекта.</a:t>
            </a:r>
          </a:p>
          <a:p>
            <a:r>
              <a:rPr lang="ru-RU" smtClean="0"/>
              <a:t>Подготовить вопросы к оппонентам. </a:t>
            </a: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Команды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 ряд – </a:t>
            </a:r>
            <a:r>
              <a:rPr lang="ru-RU" dirty="0" smtClean="0">
                <a:solidFill>
                  <a:srgbClr val="FF0000"/>
                </a:solidFill>
              </a:rPr>
              <a:t>«Заря» Баллы за проект -  баллов</a:t>
            </a:r>
          </a:p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                          Баллы за активность -  баллов</a:t>
            </a:r>
          </a:p>
          <a:p>
            <a:pPr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dirty="0" smtClean="0"/>
              <a:t>2 ряд –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«Восход»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Баллы за проект -  баллов</a:t>
            </a:r>
          </a:p>
          <a:p>
            <a:pPr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                    Баллы за активность -  баллов</a:t>
            </a:r>
          </a:p>
          <a:p>
            <a:pPr>
              <a:buFont typeface="Wingdings 2" pitchFamily="18" charset="2"/>
              <a:buNone/>
              <a:defRPr/>
            </a:pP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dirty="0" smtClean="0"/>
              <a:t>3 ряд – </a:t>
            </a:r>
            <a:r>
              <a:rPr lang="ru-RU" dirty="0" smtClean="0">
                <a:solidFill>
                  <a:srgbClr val="7030A0"/>
                </a:solidFill>
              </a:rPr>
              <a:t>«Рассвет»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Баллы за проект -  баллов</a:t>
            </a:r>
          </a:p>
          <a:p>
            <a:pPr>
              <a:defRPr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                       Баллы за активность -  баллов</a:t>
            </a:r>
          </a:p>
          <a:p>
            <a:pPr>
              <a:defRPr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smtClean="0">
                <a:solidFill>
                  <a:srgbClr val="FF0000"/>
                </a:solidFill>
              </a:rPr>
              <a:t>Культурный образец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Культурный </a:t>
            </a:r>
            <a:r>
              <a:rPr lang="ru-RU" sz="2800" i="1" dirty="0" smtClean="0">
                <a:solidFill>
                  <a:srgbClr val="FF0000"/>
                </a:solidFill>
              </a:rPr>
              <a:t>образец «Гелиоэнергетика» </a:t>
            </a:r>
            <a:r>
              <a:rPr lang="ru-RU" sz="2800" i="1" dirty="0" smtClean="0">
                <a:solidFill>
                  <a:srgbClr val="FF0000"/>
                </a:solidFill>
                <a:hlinkClick r:id="rId2" action="ppaction://hlinksldjump"/>
              </a:rPr>
              <a:t>1</a:t>
            </a:r>
            <a:r>
              <a:rPr lang="ru-RU" sz="2800" i="1" dirty="0" smtClean="0">
                <a:solidFill>
                  <a:srgbClr val="FF0000"/>
                </a:solidFill>
              </a:rPr>
              <a:t> и </a:t>
            </a:r>
            <a:r>
              <a:rPr lang="ru-RU" sz="2800" i="1" dirty="0" smtClean="0">
                <a:solidFill>
                  <a:srgbClr val="FF0000"/>
                </a:solidFill>
                <a:hlinkClick r:id="rId3" action="ppaction://hlinksldjump"/>
              </a:rPr>
              <a:t>2</a:t>
            </a:r>
            <a:endParaRPr lang="ru-RU" sz="2800" i="1" dirty="0" smtClean="0">
              <a:solidFill>
                <a:srgbClr val="FF0000"/>
              </a:solidFill>
            </a:endParaRPr>
          </a:p>
          <a:p>
            <a:endParaRPr lang="ru-RU" sz="2800" i="1" dirty="0" smtClean="0">
              <a:solidFill>
                <a:srgbClr val="FF0000"/>
              </a:solidFill>
            </a:endParaRPr>
          </a:p>
          <a:p>
            <a:endParaRPr lang="ru-RU" sz="2800" i="1" dirty="0" smtClean="0">
              <a:solidFill>
                <a:srgbClr val="FF0000"/>
              </a:solidFill>
            </a:endParaRPr>
          </a:p>
          <a:p>
            <a:r>
              <a:rPr lang="ru-RU" sz="2800" i="1" dirty="0" smtClean="0">
                <a:solidFill>
                  <a:srgbClr val="FF0000"/>
                </a:solidFill>
              </a:rPr>
              <a:t>Культурный </a:t>
            </a:r>
            <a:r>
              <a:rPr lang="ru-RU" sz="2800" i="1" dirty="0" smtClean="0">
                <a:solidFill>
                  <a:srgbClr val="FF0000"/>
                </a:solidFill>
              </a:rPr>
              <a:t>образец «Ветроэнергетика» </a:t>
            </a:r>
            <a:r>
              <a:rPr lang="ru-RU" sz="2800" i="1" dirty="0" smtClean="0">
                <a:solidFill>
                  <a:srgbClr val="FF0000"/>
                </a:solidFill>
                <a:hlinkClick r:id="rId4" action="ppaction://hlinksldjump"/>
              </a:rPr>
              <a:t>1</a:t>
            </a:r>
            <a:r>
              <a:rPr lang="ru-RU" sz="2800" i="1" dirty="0" smtClean="0">
                <a:solidFill>
                  <a:srgbClr val="FF0000"/>
                </a:solidFill>
              </a:rPr>
              <a:t> и </a:t>
            </a:r>
            <a:r>
              <a:rPr lang="ru-RU" sz="2800" i="1" dirty="0" smtClean="0">
                <a:solidFill>
                  <a:srgbClr val="FF0000"/>
                </a:solidFill>
                <a:hlinkClick r:id="rId5" action="ppaction://hlinksldjump"/>
              </a:rPr>
              <a:t>2</a:t>
            </a:r>
            <a:endParaRPr lang="ru-RU" sz="2800" i="1" dirty="0" smtClean="0">
              <a:solidFill>
                <a:srgbClr val="FF0000"/>
              </a:solidFill>
            </a:endParaRPr>
          </a:p>
          <a:p>
            <a:endParaRPr lang="ru-RU" sz="2800" i="1" dirty="0" smtClean="0">
              <a:solidFill>
                <a:srgbClr val="FF0000"/>
              </a:solidFill>
            </a:endParaRPr>
          </a:p>
          <a:p>
            <a:endParaRPr lang="ru-RU" sz="2800" i="1" dirty="0" smtClean="0">
              <a:solidFill>
                <a:srgbClr val="FF0000"/>
              </a:solidFill>
            </a:endParaRPr>
          </a:p>
          <a:p>
            <a:r>
              <a:rPr lang="ru-RU" sz="2800" i="1" dirty="0" smtClean="0">
                <a:solidFill>
                  <a:srgbClr val="FF0000"/>
                </a:solidFill>
              </a:rPr>
              <a:t>Культурный </a:t>
            </a:r>
            <a:r>
              <a:rPr lang="ru-RU" sz="2800" i="1" dirty="0" smtClean="0">
                <a:solidFill>
                  <a:srgbClr val="FF0000"/>
                </a:solidFill>
              </a:rPr>
              <a:t>образец «Энергия из мусора» </a:t>
            </a:r>
            <a:r>
              <a:rPr lang="ru-RU" sz="2800" i="1" dirty="0" smtClean="0">
                <a:solidFill>
                  <a:srgbClr val="FF0000"/>
                </a:solidFill>
                <a:hlinkClick r:id="rId6" action="ppaction://hlinksldjump"/>
              </a:rPr>
              <a:t>1</a:t>
            </a:r>
            <a:r>
              <a:rPr lang="ru-RU" sz="2800" i="1" dirty="0" smtClean="0">
                <a:solidFill>
                  <a:srgbClr val="FF0000"/>
                </a:solidFill>
              </a:rPr>
              <a:t> и </a:t>
            </a:r>
            <a:r>
              <a:rPr lang="ru-RU" sz="2800" i="1" dirty="0" smtClean="0">
                <a:solidFill>
                  <a:srgbClr val="FF0000"/>
                </a:solidFill>
                <a:hlinkClick r:id="rId7" action="ppaction://hlinksldjump"/>
              </a:rPr>
              <a:t>2</a:t>
            </a:r>
            <a:endParaRPr lang="ru-RU" dirty="0"/>
          </a:p>
        </p:txBody>
      </p:sp>
      <p:sp>
        <p:nvSpPr>
          <p:cNvPr id="4" name="Стрелка вниз 3">
            <a:hlinkClick r:id="rId8" action="ppaction://hlinksldjump"/>
          </p:cNvPr>
          <p:cNvSpPr/>
          <p:nvPr/>
        </p:nvSpPr>
        <p:spPr>
          <a:xfrm>
            <a:off x="6643702" y="6000768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2000" i="1" dirty="0" smtClean="0">
                <a:solidFill>
                  <a:srgbClr val="FF0000"/>
                </a:solidFill>
              </a:rPr>
              <a:t>Культурный образец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Первая </a:t>
            </a:r>
            <a:r>
              <a:rPr lang="ru-RU" sz="2800" dirty="0" smtClean="0"/>
              <a:t>в Европе коммерческая солнечная электростанция, фокусирующая солнечные лучи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389437"/>
          </a:xfrm>
        </p:spPr>
        <p:txBody>
          <a:bodyPr/>
          <a:lstStyle/>
          <a:p>
            <a:r>
              <a:rPr lang="ru-RU" sz="2400" dirty="0" smtClean="0"/>
              <a:t>была </a:t>
            </a:r>
            <a:r>
              <a:rPr lang="ru-RU" sz="2400" dirty="0" smtClean="0"/>
              <a:t>открыта в Севилье, Испания, в марте 2007 г. </a:t>
            </a:r>
            <a:endParaRPr lang="ru-RU" sz="2400" dirty="0" smtClean="0"/>
          </a:p>
          <a:p>
            <a:r>
              <a:rPr lang="ru-RU" sz="2400" dirty="0" smtClean="0"/>
              <a:t>      624 </a:t>
            </a:r>
            <a:r>
              <a:rPr lang="ru-RU" sz="2400" dirty="0" smtClean="0"/>
              <a:t>больших гелиостата фокусируют солнечные лучи на едином солнечном ресивере высотой 115 м. При максимальной температуре в 250°С солнечный ресивер подает воду в поток, который, который, в свою очередь, снабжает энергией турбину. Турбина обладает пиковой мощностью в 11 МВт, что означает выработку 23 </a:t>
            </a:r>
            <a:r>
              <a:rPr lang="ru-RU" sz="2400" dirty="0" err="1" smtClean="0"/>
              <a:t>млн</a:t>
            </a:r>
            <a:r>
              <a:rPr lang="ru-RU" sz="2400" dirty="0" smtClean="0"/>
              <a:t> кВт*ч электричества в год. </a:t>
            </a:r>
            <a:endParaRPr lang="ru-RU" sz="2400" dirty="0" smtClean="0"/>
          </a:p>
          <a:p>
            <a:r>
              <a:rPr lang="ru-RU" sz="2400" dirty="0" smtClean="0"/>
              <a:t>   Этого </a:t>
            </a:r>
            <a:r>
              <a:rPr lang="ru-RU" sz="2400" dirty="0" smtClean="0"/>
              <a:t>достаточно для снабжения </a:t>
            </a:r>
            <a:r>
              <a:rPr lang="ru-RU" sz="2800" b="1" u="sng" dirty="0" smtClean="0">
                <a:latin typeface="+mj-lt"/>
              </a:rPr>
              <a:t>6 000 </a:t>
            </a:r>
            <a:r>
              <a:rPr lang="ru-RU" sz="2400" dirty="0" smtClean="0"/>
              <a:t>жилых домов и экономии </a:t>
            </a:r>
            <a:r>
              <a:rPr lang="ru-RU" sz="2400" b="1" u="sng" dirty="0" smtClean="0">
                <a:latin typeface="+mj-lt"/>
              </a:rPr>
              <a:t>18 000 </a:t>
            </a:r>
            <a:r>
              <a:rPr lang="ru-RU" sz="2400" dirty="0" smtClean="0"/>
              <a:t>т угля в год. </a:t>
            </a:r>
            <a:endParaRPr lang="ru-RU" sz="2400" dirty="0" smtClean="0"/>
          </a:p>
          <a:p>
            <a:r>
              <a:rPr lang="ru-RU" sz="2400" dirty="0" smtClean="0"/>
              <a:t>   Вторая </a:t>
            </a:r>
            <a:r>
              <a:rPr lang="ru-RU" sz="2400" dirty="0" smtClean="0"/>
              <a:t>башня, </a:t>
            </a:r>
            <a:r>
              <a:rPr lang="ru-RU" sz="2400" dirty="0" err="1" smtClean="0"/>
              <a:t>Planta</a:t>
            </a:r>
            <a:r>
              <a:rPr lang="ru-RU" sz="2400" dirty="0" smtClean="0"/>
              <a:t> </a:t>
            </a:r>
            <a:r>
              <a:rPr lang="ru-RU" sz="2400" dirty="0" err="1" smtClean="0"/>
              <a:t>Solar</a:t>
            </a:r>
            <a:r>
              <a:rPr lang="ru-RU" sz="2400" dirty="0" smtClean="0"/>
              <a:t> </a:t>
            </a:r>
            <a:r>
              <a:rPr lang="ru-RU" sz="2400" dirty="0" smtClean="0"/>
              <a:t>20 будет </a:t>
            </a:r>
            <a:r>
              <a:rPr lang="ru-RU" sz="2400" dirty="0" smtClean="0"/>
              <a:t>обладать пиковой мощностью в </a:t>
            </a:r>
            <a:r>
              <a:rPr lang="ru-RU" sz="2400" b="1" u="sng" dirty="0" smtClean="0">
                <a:latin typeface="+mj-lt"/>
              </a:rPr>
              <a:t>20 МВт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643702" y="6286520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76304"/>
          </a:xfrm>
        </p:spPr>
        <p:txBody>
          <a:bodyPr/>
          <a:lstStyle/>
          <a:p>
            <a:r>
              <a:rPr lang="ru-RU" sz="2000" i="1" dirty="0" smtClean="0">
                <a:solidFill>
                  <a:srgbClr val="FF0000"/>
                </a:solidFill>
              </a:rPr>
              <a:t>Культурный образец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Глобальная солнечная энергетическая система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214974"/>
          </a:xfrm>
        </p:spPr>
        <p:txBody>
          <a:bodyPr/>
          <a:lstStyle/>
          <a:p>
            <a:r>
              <a:rPr lang="ru-RU" sz="2000" dirty="0" smtClean="0"/>
              <a:t>    Предлагается </a:t>
            </a:r>
            <a:r>
              <a:rPr lang="ru-RU" sz="2000" dirty="0" smtClean="0"/>
              <a:t>создать глобальную энергосистему из солнечных станций, равномерно расположенных в экваториальном поясе Земли таким образом, чтобы часть станций всегда находилась на дневной стороне Земли. </a:t>
            </a:r>
            <a:endParaRPr lang="ru-RU" sz="2000" dirty="0" smtClean="0"/>
          </a:p>
          <a:p>
            <a:r>
              <a:rPr lang="ru-RU" sz="2000" dirty="0" smtClean="0"/>
              <a:t>    Все </a:t>
            </a:r>
            <a:r>
              <a:rPr lang="ru-RU" sz="2000" dirty="0" smtClean="0"/>
              <a:t>электростанции должны быть соединены линией электропередачи с малыми потерями. При моделировании КПД солнечных станций принимался равным вполне реалистичным сегодня 25%. </a:t>
            </a:r>
            <a:endParaRPr lang="ru-RU" sz="2000" dirty="0" smtClean="0"/>
          </a:p>
          <a:p>
            <a:r>
              <a:rPr lang="ru-RU" sz="2000" dirty="0" smtClean="0"/>
              <a:t>  Такая </a:t>
            </a:r>
            <a:r>
              <a:rPr lang="ru-RU" sz="2000" dirty="0" smtClean="0"/>
              <a:t>глобальная солнечная энергетическая система генерирует электрическую энергию круглосуточно и равномерно в течение года в объеме 17300 ТВт·ч/г., превышающем современное мировое потребление электрической энергии. </a:t>
            </a:r>
            <a:endParaRPr lang="ru-RU" sz="2000" dirty="0" smtClean="0"/>
          </a:p>
          <a:p>
            <a:r>
              <a:rPr lang="ru-RU" sz="2000" dirty="0" smtClean="0"/>
              <a:t>   Начало </a:t>
            </a:r>
            <a:r>
              <a:rPr lang="ru-RU" sz="2000" dirty="0" smtClean="0"/>
              <a:t>функционирования глобальной солнечной возможно 2050 г. В результате реализации проекта доля солнечной энергетики </a:t>
            </a:r>
            <a:r>
              <a:rPr lang="ru-RU" sz="2000" dirty="0" smtClean="0"/>
              <a:t>может </a:t>
            </a:r>
            <a:r>
              <a:rPr lang="ru-RU" sz="2000" dirty="0" smtClean="0"/>
              <a:t>составить 60-70%, а выбросы парниковых газов будут снижены в 10 раз.</a:t>
            </a:r>
            <a:endParaRPr lang="ru-RU" sz="2000" dirty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643702" y="6286520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928813" y="785813"/>
            <a:ext cx="4786312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Природные ресурсы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10800000" flipV="1">
            <a:off x="1143000" y="1643063"/>
            <a:ext cx="1785938" cy="1285875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2428876" y="2500312"/>
            <a:ext cx="2500312" cy="785813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4036219" y="2964657"/>
            <a:ext cx="2714625" cy="7143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6107907" y="1678781"/>
            <a:ext cx="1500188" cy="1285875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7" name="TextBox 13"/>
          <p:cNvSpPr txBox="1">
            <a:spLocks noChangeArrowheads="1"/>
          </p:cNvSpPr>
          <p:nvPr/>
        </p:nvSpPr>
        <p:spPr bwMode="auto">
          <a:xfrm>
            <a:off x="142875" y="3000375"/>
            <a:ext cx="2928938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Неисчерпаемые</a:t>
            </a:r>
          </a:p>
        </p:txBody>
      </p:sp>
      <p:sp>
        <p:nvSpPr>
          <p:cNvPr id="5128" name="TextBox 14"/>
          <p:cNvSpPr txBox="1">
            <a:spLocks noChangeArrowheads="1"/>
          </p:cNvSpPr>
          <p:nvPr/>
        </p:nvSpPr>
        <p:spPr bwMode="auto">
          <a:xfrm>
            <a:off x="2143125" y="4214813"/>
            <a:ext cx="22860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Исчерпаемые</a:t>
            </a:r>
          </a:p>
        </p:txBody>
      </p:sp>
      <p:sp>
        <p:nvSpPr>
          <p:cNvPr id="5129" name="TextBox 15"/>
          <p:cNvSpPr txBox="1">
            <a:spLocks noChangeArrowheads="1"/>
          </p:cNvSpPr>
          <p:nvPr/>
        </p:nvSpPr>
        <p:spPr bwMode="auto">
          <a:xfrm>
            <a:off x="4714875" y="4500563"/>
            <a:ext cx="257175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Возобновимые</a:t>
            </a:r>
          </a:p>
        </p:txBody>
      </p:sp>
      <p:sp>
        <p:nvSpPr>
          <p:cNvPr id="5130" name="TextBox 16"/>
          <p:cNvSpPr txBox="1">
            <a:spLocks noChangeArrowheads="1"/>
          </p:cNvSpPr>
          <p:nvPr/>
        </p:nvSpPr>
        <p:spPr bwMode="auto">
          <a:xfrm>
            <a:off x="6143625" y="3214688"/>
            <a:ext cx="28575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Невозобновимые</a:t>
            </a:r>
          </a:p>
        </p:txBody>
      </p:sp>
    </p:spTree>
  </p:cSld>
  <p:clrMapOvr>
    <a:masterClrMapping/>
  </p:clrMapOvr>
  <p:transition spd="slow" advClick="0"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33560"/>
          </a:xfrm>
        </p:spPr>
        <p:txBody>
          <a:bodyPr/>
          <a:lstStyle/>
          <a:p>
            <a:r>
              <a:rPr lang="ru-RU" sz="2000" i="1" dirty="0" smtClean="0">
                <a:solidFill>
                  <a:srgbClr val="FF0000"/>
                </a:solidFill>
              </a:rPr>
              <a:t>Культурный </a:t>
            </a:r>
            <a:r>
              <a:rPr lang="ru-RU" sz="2000" i="1" dirty="0" smtClean="0">
                <a:solidFill>
                  <a:srgbClr val="FF0000"/>
                </a:solidFill>
              </a:rPr>
              <a:t>образец</a:t>
            </a:r>
            <a:br>
              <a:rPr lang="ru-RU" sz="2000" i="1" dirty="0" smtClean="0">
                <a:solidFill>
                  <a:srgbClr val="FF0000"/>
                </a:solidFill>
              </a:rPr>
            </a:br>
            <a:r>
              <a:rPr lang="ru-RU" sz="2800" b="1" dirty="0" smtClean="0"/>
              <a:t>Латгальский ветроэнергетик получает ток с помощью уникальной установки, которую он сам разработал и сконструировал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/>
              <a:t>          </a:t>
            </a:r>
            <a:r>
              <a:rPr lang="ru-RU" sz="2400" b="1" dirty="0" smtClean="0"/>
              <a:t>Мощности </a:t>
            </a:r>
            <a:r>
              <a:rPr lang="ru-RU" sz="2400" b="1" dirty="0" smtClean="0"/>
              <a:t>«ветряной электростанции» хватает для отопления особняка средних размеров.</a:t>
            </a:r>
            <a:r>
              <a:rPr lang="ru-RU" sz="2400" dirty="0" smtClean="0"/>
              <a:t> 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Генератор </a:t>
            </a:r>
            <a:r>
              <a:rPr lang="ru-RU" sz="2400" dirty="0" smtClean="0"/>
              <a:t>работает в почти безветренную погоду. </a:t>
            </a:r>
            <a:endParaRPr lang="ru-RU" sz="2400" dirty="0" smtClean="0"/>
          </a:p>
          <a:p>
            <a:r>
              <a:rPr lang="ru-RU" sz="2400" dirty="0" smtClean="0"/>
              <a:t>       Суть </a:t>
            </a:r>
            <a:r>
              <a:rPr lang="ru-RU" sz="2400" dirty="0" smtClean="0"/>
              <a:t>его изобретения состоит в том, что ротор способен улавливать воздушные потоки с помощью парусов — неподвижных наружных лопастей конструкции, которые создают как бы сквозняк, «сжимают» ветер и направляют воздух на внутреннюю часть установки, которая и вращается от малейшего дуновения ветра.</a:t>
            </a:r>
          </a:p>
          <a:p>
            <a:endParaRPr lang="ru-RU" sz="2000" dirty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6643702" y="6286520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847850"/>
          </a:xfrm>
        </p:spPr>
        <p:txBody>
          <a:bodyPr/>
          <a:lstStyle/>
          <a:p>
            <a:r>
              <a:rPr lang="ru-RU" sz="2000" i="1" dirty="0" smtClean="0">
                <a:solidFill>
                  <a:srgbClr val="FF0000"/>
                </a:solidFill>
              </a:rPr>
              <a:t>Культурный образец </a:t>
            </a:r>
            <a:r>
              <a:rPr lang="ru-RU" sz="2800" i="1" dirty="0" smtClean="0">
                <a:solidFill>
                  <a:srgbClr val="FF0000"/>
                </a:solidFill>
              </a:rPr>
              <a:t/>
            </a:r>
            <a:br>
              <a:rPr lang="ru-RU" sz="2800" i="1" dirty="0" smtClean="0">
                <a:solidFill>
                  <a:srgbClr val="FF0000"/>
                </a:solidFill>
              </a:rPr>
            </a:br>
            <a:r>
              <a:rPr lang="ru-RU" sz="2800" dirty="0" smtClean="0"/>
              <a:t>С </a:t>
            </a:r>
            <a:r>
              <a:rPr lang="ru-RU" sz="2800" dirty="0" smtClean="0"/>
              <a:t>начала 2011 г. на </a:t>
            </a:r>
            <a:r>
              <a:rPr lang="ru-RU" sz="2800" dirty="0" smtClean="0"/>
              <a:t>энергетическом </a:t>
            </a:r>
            <a:r>
              <a:rPr lang="ru-RU" sz="2800" dirty="0" smtClean="0"/>
              <a:t>рынке </a:t>
            </a:r>
            <a:r>
              <a:rPr lang="ru-RU" sz="2800" dirty="0" smtClean="0"/>
              <a:t> России в </a:t>
            </a:r>
            <a:r>
              <a:rPr lang="ru-RU" sz="2800" dirty="0" smtClean="0"/>
              <a:t>Мурманской области </a:t>
            </a:r>
            <a:r>
              <a:rPr lang="ru-RU" sz="2800" dirty="0" smtClean="0"/>
              <a:t>начата </a:t>
            </a:r>
            <a:r>
              <a:rPr lang="ru-RU" sz="2800" dirty="0" smtClean="0"/>
              <a:t>коммерческая реализация </a:t>
            </a:r>
            <a:r>
              <a:rPr lang="ru-RU" sz="2800" b="1" dirty="0" smtClean="0"/>
              <a:t>электроэнергии</a:t>
            </a:r>
            <a:r>
              <a:rPr lang="ru-RU" sz="2800" dirty="0" smtClean="0"/>
              <a:t>, вырабатываемой на </a:t>
            </a:r>
            <a:r>
              <a:rPr lang="ru-RU" sz="2800" b="1" dirty="0" smtClean="0"/>
              <a:t>ветроэнергетической электростанции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472518" cy="4500594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По </a:t>
            </a:r>
            <a:r>
              <a:rPr lang="ru-RU" sz="2400" dirty="0" smtClean="0"/>
              <a:t>оценке экспертов это, по всей видимости, первый </a:t>
            </a:r>
            <a:r>
              <a:rPr lang="ru-RU" sz="2400" dirty="0" smtClean="0"/>
              <a:t>и единственный </a:t>
            </a:r>
            <a:r>
              <a:rPr lang="ru-RU" sz="2400" dirty="0" smtClean="0"/>
              <a:t>опыт работы в данном формате на территории России. </a:t>
            </a:r>
          </a:p>
          <a:p>
            <a:r>
              <a:rPr lang="ru-RU" sz="2400" dirty="0" smtClean="0"/>
              <a:t>Особенностью проекта является полное соблюдение всех требований надзорных и регуляторных органов по допуску </a:t>
            </a:r>
            <a:r>
              <a:rPr lang="ru-RU" sz="2400" b="1" dirty="0" smtClean="0"/>
              <a:t>ветростанции</a:t>
            </a:r>
            <a:r>
              <a:rPr lang="ru-RU" sz="2400" dirty="0" smtClean="0"/>
              <a:t> в эксплуатацию и участию в рынке, а также реализация полноформатной коммерческой схемы купли-продажи </a:t>
            </a:r>
            <a:r>
              <a:rPr lang="ru-RU" sz="2400" dirty="0" smtClean="0"/>
              <a:t>электроэнергии.</a:t>
            </a:r>
            <a:endParaRPr lang="ru-RU" sz="2400" dirty="0" smtClean="0"/>
          </a:p>
          <a:p>
            <a:r>
              <a:rPr lang="ru-RU" sz="2400" dirty="0" smtClean="0"/>
              <a:t>Впервые в России </a:t>
            </a:r>
            <a:r>
              <a:rPr lang="ru-RU" sz="2400" b="1" dirty="0" err="1" smtClean="0"/>
              <a:t>ветроэлектроэнергия</a:t>
            </a:r>
            <a:r>
              <a:rPr lang="ru-RU" sz="2400" dirty="0" smtClean="0"/>
              <a:t> самостоятельно участвует в региональном и сводном по РФ энергобалансе, утвержденном в установленном порядке Федеральной Службой по тарифам (ФСТ). </a:t>
            </a:r>
            <a:endParaRPr lang="ru-RU" sz="2400" dirty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8143900" y="6143644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214578"/>
          </a:xfrm>
        </p:spPr>
        <p:txBody>
          <a:bodyPr/>
          <a:lstStyle/>
          <a:p>
            <a:pPr lvl="0"/>
            <a:r>
              <a:rPr lang="ru-RU" sz="1400" i="1" dirty="0" smtClean="0">
                <a:solidFill>
                  <a:srgbClr val="FF0000"/>
                </a:solidFill>
              </a:rPr>
              <a:t>Культурный образец </a:t>
            </a:r>
            <a:r>
              <a:rPr lang="ru-RU" sz="1400" i="1" dirty="0" smtClean="0">
                <a:solidFill>
                  <a:srgbClr val="FF0000"/>
                </a:solidFill>
              </a:rPr>
              <a:t/>
            </a:r>
            <a:br>
              <a:rPr lang="ru-RU" sz="1400" i="1" dirty="0" smtClean="0">
                <a:solidFill>
                  <a:srgbClr val="FF0000"/>
                </a:solidFill>
              </a:rPr>
            </a:br>
            <a:r>
              <a:rPr lang="ru-RU" sz="2400" dirty="0" smtClean="0"/>
              <a:t>В </a:t>
            </a:r>
            <a:r>
              <a:rPr lang="ru-RU" sz="2400" dirty="0" smtClean="0"/>
              <a:t>России </a:t>
            </a:r>
            <a:r>
              <a:rPr lang="ru-RU" sz="2400" dirty="0" smtClean="0"/>
              <a:t>есть интересные </a:t>
            </a:r>
            <a:r>
              <a:rPr lang="ru-RU" sz="2400" dirty="0" smtClean="0"/>
              <a:t>решения для получения дополнительной электроэнергии из мусора. Промышленная компания </a:t>
            </a:r>
            <a:r>
              <a:rPr lang="ru-RU" sz="2400" dirty="0" smtClean="0"/>
              <a:t>из г</a:t>
            </a:r>
            <a:r>
              <a:rPr lang="ru-RU" sz="2400" dirty="0" smtClean="0"/>
              <a:t>. </a:t>
            </a:r>
            <a:r>
              <a:rPr lang="ru-RU" sz="2400" dirty="0" smtClean="0"/>
              <a:t>Челябинска разработала </a:t>
            </a:r>
            <a:r>
              <a:rPr lang="ru-RU" sz="2400" dirty="0" smtClean="0"/>
              <a:t>проект экономичного, многоцелевого плавильного агрегата непрерывного действия “МАГМА” (АПМ “МАГМА</a:t>
            </a:r>
            <a:r>
              <a:rPr lang="ru-RU" sz="2400" dirty="0" smtClean="0"/>
              <a:t>”)..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285992"/>
            <a:ext cx="8786874" cy="4038608"/>
          </a:xfrm>
        </p:spPr>
        <p:txBody>
          <a:bodyPr/>
          <a:lstStyle/>
          <a:p>
            <a:pPr lvl="0"/>
            <a:r>
              <a:rPr lang="ru-RU" sz="2400" dirty="0" smtClean="0"/>
              <a:t>технология безотходной утилизации несортированных коммунальных </a:t>
            </a:r>
            <a:r>
              <a:rPr lang="ru-RU" sz="2400" dirty="0" smtClean="0"/>
              <a:t>отходов</a:t>
            </a:r>
            <a:r>
              <a:rPr lang="ru-RU" sz="2400" dirty="0" smtClean="0"/>
              <a:t> с естественной влажностью</a:t>
            </a:r>
            <a:r>
              <a:rPr lang="ru-RU" sz="2400" dirty="0" smtClean="0"/>
              <a:t>, </a:t>
            </a:r>
            <a:r>
              <a:rPr lang="ru-RU" sz="2400" dirty="0" smtClean="0"/>
              <a:t>не воздействуя негативно на окружающую среду. </a:t>
            </a:r>
          </a:p>
          <a:p>
            <a:pPr lvl="0"/>
            <a:r>
              <a:rPr lang="ru-RU" sz="2400" dirty="0" smtClean="0"/>
              <a:t>температура в </a:t>
            </a:r>
            <a:r>
              <a:rPr lang="ru-RU" sz="2400" dirty="0" smtClean="0"/>
              <a:t>мусоросжигательном агрегате 1800-1900°С, </a:t>
            </a:r>
            <a:r>
              <a:rPr lang="ru-RU" sz="2400" dirty="0" smtClean="0"/>
              <a:t>что уменьшает количество </a:t>
            </a:r>
            <a:r>
              <a:rPr lang="ru-RU" sz="2400" dirty="0" smtClean="0"/>
              <a:t>выбрасываемых газов и оксидов азота в них;</a:t>
            </a:r>
          </a:p>
          <a:p>
            <a:pPr lvl="0"/>
            <a:r>
              <a:rPr lang="ru-RU" sz="2400" dirty="0" smtClean="0"/>
              <a:t>возможность </a:t>
            </a:r>
            <a:r>
              <a:rPr lang="ru-RU" sz="2400" dirty="0" smtClean="0"/>
              <a:t>получения </a:t>
            </a:r>
            <a:r>
              <a:rPr lang="ru-RU" sz="2400" dirty="0" smtClean="0"/>
              <a:t>кислого шлака. Он  </a:t>
            </a:r>
            <a:r>
              <a:rPr lang="ru-RU" sz="2400" dirty="0" smtClean="0"/>
              <a:t>прочный и плотный, не выделяет </a:t>
            </a:r>
            <a:r>
              <a:rPr lang="ru-RU" sz="2400" dirty="0" smtClean="0"/>
              <a:t>вредных </a:t>
            </a:r>
            <a:r>
              <a:rPr lang="ru-RU" sz="2400" dirty="0" smtClean="0"/>
              <a:t>веществ и может использоваться для производства строительного щебня, шлакового литья и других строительных материалов.</a:t>
            </a:r>
          </a:p>
          <a:p>
            <a:pPr lvl="0"/>
            <a:r>
              <a:rPr lang="ru-RU" sz="2400" dirty="0" smtClean="0"/>
              <a:t>Срок </a:t>
            </a:r>
            <a:r>
              <a:rPr lang="ru-RU" sz="2400" dirty="0" smtClean="0"/>
              <a:t>окупаемости инвестиций от 6 до 7,5 года.</a:t>
            </a:r>
          </a:p>
          <a:p>
            <a:endParaRPr lang="ru-RU" dirty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7786710" y="6143644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472518" cy="919180"/>
          </a:xfrm>
        </p:spPr>
        <p:txBody>
          <a:bodyPr/>
          <a:lstStyle/>
          <a:p>
            <a:r>
              <a:rPr lang="ru-RU" sz="2000" i="1" dirty="0" smtClean="0">
                <a:solidFill>
                  <a:srgbClr val="FF0000"/>
                </a:solidFill>
              </a:rPr>
              <a:t>Культурный образец </a:t>
            </a:r>
            <a:r>
              <a:rPr lang="ru-RU" sz="2800" i="1" dirty="0" smtClean="0">
                <a:solidFill>
                  <a:srgbClr val="FF0000"/>
                </a:solidFill>
              </a:rPr>
              <a:t/>
            </a:r>
            <a:br>
              <a:rPr lang="ru-RU" sz="2800" i="1" dirty="0" smtClean="0">
                <a:solidFill>
                  <a:srgbClr val="FF0000"/>
                </a:solidFill>
              </a:rPr>
            </a:br>
            <a:r>
              <a:rPr lang="ru-RU" sz="2800" dirty="0" smtClean="0"/>
              <a:t>Разработанная </a:t>
            </a:r>
            <a:r>
              <a:rPr lang="ru-RU" sz="2800" dirty="0" smtClean="0"/>
              <a:t>в </a:t>
            </a:r>
            <a:r>
              <a:rPr lang="ru-RU" sz="2800" dirty="0" smtClean="0"/>
              <a:t>Израиле технология </a:t>
            </a:r>
            <a:r>
              <a:rPr lang="ru-RU" sz="2800" dirty="0" err="1" smtClean="0"/>
              <a:t>гидросепарации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858280" cy="5038741"/>
          </a:xfrm>
        </p:spPr>
        <p:txBody>
          <a:bodyPr/>
          <a:lstStyle/>
          <a:p>
            <a:r>
              <a:rPr lang="ru-RU" sz="2400" dirty="0" smtClean="0"/>
              <a:t>Двигаясь под очень сильным магнитом, </a:t>
            </a:r>
            <a:r>
              <a:rPr lang="ru-RU" sz="2400" dirty="0" smtClean="0"/>
              <a:t>мусор отдает металлические отходы, </a:t>
            </a:r>
            <a:r>
              <a:rPr lang="ru-RU" sz="2400" dirty="0" smtClean="0"/>
              <a:t>затем </a:t>
            </a:r>
            <a:r>
              <a:rPr lang="ru-RU" sz="2400" dirty="0" smtClean="0"/>
              <a:t>через </a:t>
            </a:r>
            <a:r>
              <a:rPr lang="ru-RU" sz="2400" dirty="0" smtClean="0"/>
              <a:t>барабан с отверстиями разного </a:t>
            </a:r>
            <a:r>
              <a:rPr lang="ru-RU" sz="2400" dirty="0" smtClean="0"/>
              <a:t>диаметра  </a:t>
            </a:r>
            <a:r>
              <a:rPr lang="ru-RU" sz="2400" dirty="0" smtClean="0"/>
              <a:t>разделение </a:t>
            </a:r>
            <a:r>
              <a:rPr lang="ru-RU" sz="2400" dirty="0" smtClean="0"/>
              <a:t>по </a:t>
            </a:r>
            <a:r>
              <a:rPr lang="ru-RU" sz="2400" dirty="0" smtClean="0"/>
              <a:t>размерам. </a:t>
            </a:r>
            <a:r>
              <a:rPr lang="ru-RU" sz="2400" dirty="0" smtClean="0"/>
              <a:t>Потом погружается </a:t>
            </a:r>
            <a:r>
              <a:rPr lang="ru-RU" sz="2400" dirty="0" smtClean="0"/>
              <a:t>в резервуар с водой. Здесь более легкий мусор всплывает на поверхность, и с помощью мощного вентилятора пакеты попадают в одну емкость, бутылки в другую. Далее этот мусор подготавливается для вторичной переработки, а </a:t>
            </a:r>
            <a:r>
              <a:rPr lang="ru-RU" sz="2400" dirty="0" smtClean="0"/>
              <a:t>из осевших </a:t>
            </a:r>
            <a:r>
              <a:rPr lang="ru-RU" sz="2400" dirty="0" smtClean="0"/>
              <a:t>на дно </a:t>
            </a:r>
            <a:r>
              <a:rPr lang="ru-RU" sz="2400" dirty="0" smtClean="0"/>
              <a:t>органических </a:t>
            </a:r>
            <a:r>
              <a:rPr lang="ru-RU" sz="2400" dirty="0" smtClean="0"/>
              <a:t>остатков </a:t>
            </a:r>
            <a:r>
              <a:rPr lang="ru-RU" sz="2400" dirty="0" smtClean="0"/>
              <a:t>получают </a:t>
            </a:r>
            <a:r>
              <a:rPr lang="ru-RU" sz="2400" dirty="0" smtClean="0"/>
              <a:t>в </a:t>
            </a:r>
            <a:r>
              <a:rPr lang="ru-RU" sz="2400" dirty="0" err="1" smtClean="0"/>
              <a:t>биореакторе</a:t>
            </a:r>
            <a:r>
              <a:rPr lang="ru-RU" sz="2400" dirty="0" smtClean="0"/>
              <a:t> </a:t>
            </a:r>
            <a:r>
              <a:rPr lang="ru-RU" sz="2400" dirty="0" err="1" smtClean="0"/>
              <a:t>биогаз</a:t>
            </a:r>
            <a:r>
              <a:rPr lang="ru-RU" sz="2400" dirty="0" smtClean="0"/>
              <a:t>. Полученная путем сжигания </a:t>
            </a:r>
            <a:r>
              <a:rPr lang="ru-RU" sz="2400" dirty="0" err="1" smtClean="0"/>
              <a:t>биогаза</a:t>
            </a:r>
            <a:r>
              <a:rPr lang="ru-RU" sz="2400" dirty="0" smtClean="0"/>
              <a:t> электроэнергия удовлетворяет собственные нужды завода, 60-70% продается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Инвестиции окупаются в течении 4-5 </a:t>
            </a:r>
            <a:r>
              <a:rPr lang="ru-RU" sz="2400" dirty="0" smtClean="0"/>
              <a:t>лет</a:t>
            </a:r>
          </a:p>
          <a:p>
            <a:r>
              <a:rPr lang="ru-RU" sz="2400" dirty="0" smtClean="0"/>
              <a:t>В </a:t>
            </a:r>
            <a:r>
              <a:rPr lang="ru-RU" sz="2400" dirty="0" smtClean="0"/>
              <a:t>10 раз уменьшает количество отходов, нуждающихся в захоронении. При этом они уже нетоксичны</a:t>
            </a:r>
            <a:endParaRPr lang="ru-RU" sz="2400" dirty="0"/>
          </a:p>
        </p:txBody>
      </p:sp>
      <p:sp>
        <p:nvSpPr>
          <p:cNvPr id="4" name="Стрелка вниз 3">
            <a:hlinkClick r:id="rId2" action="ppaction://hlinksldjump"/>
          </p:cNvPr>
          <p:cNvSpPr/>
          <p:nvPr/>
        </p:nvSpPr>
        <p:spPr>
          <a:xfrm rot="10800000">
            <a:off x="7358082" y="6215082"/>
            <a:ext cx="42862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Победители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Лучший проект: «            .» команды «    .»</a:t>
            </a:r>
          </a:p>
          <a:p>
            <a:r>
              <a:rPr lang="ru-RU" smtClean="0"/>
              <a:t>Самая активная команда: «     .»</a:t>
            </a:r>
          </a:p>
        </p:txBody>
      </p:sp>
      <p:pic>
        <p:nvPicPr>
          <p:cNvPr id="28676" name="Picture 2" descr="C:\Program Files\Microsoft Office\MEDIA\CAGCAT10\j029524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2928938"/>
            <a:ext cx="3929063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задание.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Оформление проекта презентацией </a:t>
            </a:r>
            <a:r>
              <a:rPr lang="en-US" smtClean="0"/>
              <a:t>PowerPoint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620713"/>
            <a:ext cx="8353425" cy="936625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 энергетики сегодняшнего дня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773238"/>
            <a:ext cx="4032250" cy="3246437"/>
          </a:xfrm>
          <a:noFill/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73238"/>
            <a:ext cx="417671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71550" y="5661025"/>
            <a:ext cx="72009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60% энергии сегодня нам дают уголь, нефть и газ.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805488"/>
            <a:ext cx="8229600" cy="782637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17%  -  ядерная энергия радиоактивных веществ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88913"/>
            <a:ext cx="3743325" cy="5040312"/>
          </a:xfrm>
          <a:noFill/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115888"/>
            <a:ext cx="4752975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876925"/>
            <a:ext cx="8229600" cy="566738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20% даёт механическая энергия воды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260350"/>
            <a:ext cx="4375150" cy="4389438"/>
          </a:xfrm>
          <a:noFill/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60350"/>
            <a:ext cx="41021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5516563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3% - альтернативные и возобновляемые источники энергии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268413"/>
            <a:ext cx="4176713" cy="4032250"/>
          </a:xfrm>
          <a:noFill/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476250"/>
            <a:ext cx="44640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 descr="3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2786063"/>
            <a:ext cx="5786437" cy="3857625"/>
          </a:xfrm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285750" y="1571625"/>
            <a:ext cx="8229600" cy="1143000"/>
          </a:xfrm>
        </p:spPr>
        <p:txBody>
          <a:bodyPr/>
          <a:lstStyle/>
          <a:p>
            <a:r>
              <a:rPr lang="ru-RU" smtClean="0"/>
              <a:t>Все войны ХХ века начинались из-за ресурсов</a:t>
            </a:r>
          </a:p>
        </p:txBody>
      </p:sp>
      <p:pic>
        <p:nvPicPr>
          <p:cNvPr id="10244" name="Содержимое 3" descr="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0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Нефти осталось на 15 – 20 лет</a:t>
            </a:r>
          </a:p>
        </p:txBody>
      </p:sp>
      <p:pic>
        <p:nvPicPr>
          <p:cNvPr id="11267" name="Содержимое 5" descr="2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25563" y="1935163"/>
            <a:ext cx="6492875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843</TotalTime>
  <Words>929</Words>
  <Application>Microsoft Office PowerPoint</Application>
  <PresentationFormat>Экран (4:3)</PresentationFormat>
  <Paragraphs>123</Paragraphs>
  <Slides>35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Поток</vt:lpstr>
      <vt:lpstr>Альтернативная энергия – путь к экологическому и социальному возрождению планеты</vt:lpstr>
      <vt:lpstr>Слайд 2</vt:lpstr>
      <vt:lpstr>Слайд 3</vt:lpstr>
      <vt:lpstr>Основа энергетики сегодняшнего дня</vt:lpstr>
      <vt:lpstr>17%  -  ядерная энергия радиоактивных веществ</vt:lpstr>
      <vt:lpstr>20% даёт механическая энергия воды</vt:lpstr>
      <vt:lpstr>3% - альтернативные и возобновляемые источники энергии</vt:lpstr>
      <vt:lpstr>Все войны ХХ века начинались из-за ресурсов</vt:lpstr>
      <vt:lpstr>Нефти осталось на 15 – 20 лет</vt:lpstr>
      <vt:lpstr>НАТО вторгнется на Ближний Восток.  Япония и Китай – В Индонезию и … Россию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Проблема:</vt:lpstr>
      <vt:lpstr>Решение проблемы:</vt:lpstr>
      <vt:lpstr>Цель урока</vt:lpstr>
      <vt:lpstr>Команды</vt:lpstr>
      <vt:lpstr>Команды</vt:lpstr>
      <vt:lpstr>Команды 1 ряд – «Заря» 2 ряд – «Восход» 3 ряд – «Рассвет» </vt:lpstr>
      <vt:lpstr>Команды 1 ряд – «Заря» 2 ряд – «Восход» 3 ряд – «Рассвет» </vt:lpstr>
      <vt:lpstr>Команды</vt:lpstr>
      <vt:lpstr>Культурный образец</vt:lpstr>
      <vt:lpstr>Культурный образец Первая в Европе коммерческая солнечная электростанция, фокусирующая солнечные лучи</vt:lpstr>
      <vt:lpstr>Культурный образец Глобальная солнечная энергетическая система</vt:lpstr>
      <vt:lpstr>Культурный образец Латгальский ветроэнергетик получает ток с помощью уникальной установки, которую он сам разработал и сконструировал</vt:lpstr>
      <vt:lpstr>Культурный образец  С начала 2011 г. на энергетическом рынке  России в Мурманской области начата коммерческая реализация электроэнергии, вырабатываемой на ветроэнергетической электростанции. </vt:lpstr>
      <vt:lpstr>Культурный образец  В России есть интересные решения для получения дополнительной электроэнергии из мусора. Промышленная компания из г. Челябинска разработала проект экономичного, многоцелевого плавильного агрегата непрерывного действия “МАГМА” (АПМ “МАГМА”).. </vt:lpstr>
      <vt:lpstr>Культурный образец  Разработанная в Израиле технология гидросепарации</vt:lpstr>
      <vt:lpstr>Победители</vt:lpstr>
      <vt:lpstr>Домашнее задание.</vt:lpstr>
    </vt:vector>
  </TitlesOfParts>
  <Company>МОУ СОШ п. Алексеевка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Антропогенное воздействие на биосферу</dc:title>
  <dc:creator>ПК40</dc:creator>
  <cp:lastModifiedBy>Ученик</cp:lastModifiedBy>
  <cp:revision>88</cp:revision>
  <dcterms:created xsi:type="dcterms:W3CDTF">2010-05-21T07:47:47Z</dcterms:created>
  <dcterms:modified xsi:type="dcterms:W3CDTF">2013-11-01T15:20:56Z</dcterms:modified>
</cp:coreProperties>
</file>