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9" r:id="rId13"/>
    <p:sldId id="288" r:id="rId14"/>
    <p:sldId id="270" r:id="rId15"/>
    <p:sldId id="289" r:id="rId16"/>
    <p:sldId id="271" r:id="rId17"/>
    <p:sldId id="290" r:id="rId18"/>
    <p:sldId id="272" r:id="rId19"/>
    <p:sldId id="273" r:id="rId20"/>
    <p:sldId id="287" r:id="rId21"/>
    <p:sldId id="276" r:id="rId22"/>
    <p:sldId id="275" r:id="rId23"/>
    <p:sldId id="274" r:id="rId24"/>
    <p:sldId id="291" r:id="rId25"/>
    <p:sldId id="278" r:id="rId26"/>
    <p:sldId id="279" r:id="rId27"/>
    <p:sldId id="292" r:id="rId28"/>
    <p:sldId id="281" r:id="rId29"/>
    <p:sldId id="283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B2D4B-1FB2-4A9F-B12D-E10C2318AFC7}" type="datetimeFigureOut">
              <a:rPr lang="ru-RU"/>
              <a:pPr>
                <a:defRPr/>
              </a:pPr>
              <a:t>15.11.2014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9C5E6-BB4A-43C2-8785-27417FD2FE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1391F-5D10-44BF-9AB0-5385DAC42A65}" type="datetimeFigureOut">
              <a:rPr lang="ru-RU"/>
              <a:pPr>
                <a:defRPr/>
              </a:pPr>
              <a:t>15.11.2014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8906D-4BAB-493E-A381-65D28D9BCA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A536B-CD60-4435-B89A-D415E4084993}" type="datetimeFigureOut">
              <a:rPr lang="ru-RU"/>
              <a:pPr>
                <a:defRPr/>
              </a:pPr>
              <a:t>15.11.2014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1B6FD-A5F2-4CC9-B08D-A9154943AA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B0C31-1534-457B-BAC8-5F3F922AB55D}" type="datetimeFigureOut">
              <a:rPr lang="ru-RU"/>
              <a:pPr>
                <a:defRPr/>
              </a:pPr>
              <a:t>15.11.2014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4AFAF-EEAD-447A-835B-26566B02CA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03F06-9EE0-4A9F-BC10-8802390939F9}" type="datetimeFigureOut">
              <a:rPr lang="ru-RU"/>
              <a:pPr>
                <a:defRPr/>
              </a:pPr>
              <a:t>15.11.2014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ACBD0-F9A3-4946-8A68-2E33626BB6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4E2F5-39E7-4325-BECC-C8BA6F4D9725}" type="datetimeFigureOut">
              <a:rPr lang="ru-RU"/>
              <a:pPr>
                <a:defRPr/>
              </a:pPr>
              <a:t>15.11.2014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6D7C5-4C9D-4140-867F-505AD543B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115F6-A1E6-4011-9B45-75BDA355C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2FBC6-B14A-4507-BB7A-BF1FE1EE3AEC}" type="datetimeFigureOut">
              <a:rPr lang="ru-RU"/>
              <a:pPr>
                <a:defRPr/>
              </a:pPr>
              <a:t>15.11.2014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1C575-0B58-4468-8857-457A630694C7}" type="datetimeFigureOut">
              <a:rPr lang="ru-RU"/>
              <a:pPr>
                <a:defRPr/>
              </a:pPr>
              <a:t>15.11.2014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5A7C6-67AF-4D03-B23D-BA9FDC30F1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95DE3-FB9B-4313-935B-50B653397560}" type="datetimeFigureOut">
              <a:rPr lang="ru-RU"/>
              <a:pPr>
                <a:defRPr/>
              </a:pPr>
              <a:t>15.11.2014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FAEB3-0174-4F82-9206-EC43499965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4F568-D521-41EC-BCC3-6E4734198D1C}" type="datetimeFigureOut">
              <a:rPr lang="ru-RU"/>
              <a:pPr>
                <a:defRPr/>
              </a:pPr>
              <a:t>15.11.2014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1BE43-A01C-4ED3-8E8D-F36BDF05F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05B4C-B650-4344-8776-FFE763622668}" type="datetimeFigureOut">
              <a:rPr lang="ru-RU"/>
              <a:pPr>
                <a:defRPr/>
              </a:pPr>
              <a:t>15.11.2014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4126F-EACD-4AE9-A076-F2A688C45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1C7FEA-2A21-415E-8C37-B87ED38518B1}" type="datetimeFigureOut">
              <a:rPr lang="ru-RU"/>
              <a:pPr>
                <a:defRPr/>
              </a:pPr>
              <a:t>15.11.2014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BEC018-0419-463B-8692-2C302BAA5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user\Desktop\&#1056;&#1059;&#1057;&#1068;\&#1041;&#1077;&#1083;&#1099;&#1077;%20&#1088;&#1086;&#1089;&#1099;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6;&#1059;&#1057;&#1068;\&#1042;&#1086;&#1089;&#1090;&#1086;&#1095;&#1085;&#1099;&#1077;%20&#1089;&#1083;&#1072;&#1074;&#1103;&#1085;&#1077;.mp4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6;&#1059;&#1057;&#1068;\&#1042;&#1057;2.mp4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6;&#1059;&#1057;&#1068;\&#1043;&#1080;&#1084;&#1085;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6;&#1059;&#1057;&#1068;\&#1074;&#1086;&#1083;&#1086;&#1082;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6;&#1059;&#1057;&#1068;\&#1040;&#1088;&#1082;&#1086;&#1085;&#1072;%20-%20&#1057;&#1083;&#1072;&#1074;&#1100;&#1089;&#1103;,%20&#1056;&#1091;&#1089;&#1100;!%20+%20&#1090;&#1077;&#1082;&#1089;&#1090;%20&#1087;&#1077;&#1089;&#1085;&#1080;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6;&#1059;&#1057;&#1068;\&#1057;&#1083;&#1072;&#1074;&#1103;&#1085;&#1089;&#1082;&#1072;&#1103;%20&#1101;&#1090;&#1085;&#1080;&#1095;&#1077;&#1089;&#1082;&#1072;&#1103;%20&#1084;&#1091;&#1079;&#1099;&#1082;&#1072;%20-%208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Белые рос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7950" y="44450"/>
            <a:ext cx="8964613" cy="672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user\Desktop\850_a90780f024314239b1ad9caa44bd69a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28638" y="-26988"/>
            <a:ext cx="10213976" cy="667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71600" y="1916832"/>
            <a:ext cx="7128792" cy="3046988"/>
          </a:xfrm>
          <a:prstGeom prst="rect">
            <a:avLst/>
          </a:prstGeom>
          <a:noFill/>
        </p:spPr>
        <p:txBody>
          <a:bodyPr>
            <a:prstTxWarp prst="textInflat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dirty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Gabriola" pitchFamily="82" charset="0"/>
                <a:cs typeface="+mn-cs"/>
              </a:rPr>
              <a:t>«Значение слова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dirty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Gabriola" pitchFamily="82" charset="0"/>
                <a:cs typeface="+mn-cs"/>
              </a:rPr>
              <a:t>  </a:t>
            </a:r>
            <a:r>
              <a:rPr lang="ru-RU" sz="9600" dirty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Gabriola" pitchFamily="82" charset="0"/>
                <a:cs typeface="+mn-cs"/>
              </a:rPr>
              <a:t>        «Русь»</a:t>
            </a:r>
            <a:endParaRPr lang="ru-RU" sz="9600" dirty="0"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Gabriola" pitchFamily="82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user\Desktop\850_a90780f024314239b1ad9caa44bd69a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28638" y="-26988"/>
            <a:ext cx="10213976" cy="667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87624" y="2276872"/>
            <a:ext cx="6912768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dirty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Gabriola" pitchFamily="82" charset="0"/>
                <a:cs typeface="+mn-cs"/>
              </a:rPr>
              <a:t>«Народ русский»</a:t>
            </a:r>
            <a:endParaRPr lang="ru-RU" sz="9600" dirty="0"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Gabriola" pitchFamily="82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6929438"/>
        </p:xfrm>
        <a:graphic>
          <a:graphicData uri="http://schemas.openxmlformats.org/drawingml/2006/table">
            <a:tbl>
              <a:tblPr/>
              <a:tblGrid>
                <a:gridCol w="654207"/>
                <a:gridCol w="873339"/>
                <a:gridCol w="873339"/>
                <a:gridCol w="873339"/>
                <a:gridCol w="873339"/>
                <a:gridCol w="873339"/>
                <a:gridCol w="873339"/>
                <a:gridCol w="873339"/>
                <a:gridCol w="873339"/>
                <a:gridCol w="873339"/>
                <a:gridCol w="629740"/>
              </a:tblGrid>
              <a:tr h="979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4000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4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79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 smtClean="0"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4000" dirty="0" smtClean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4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79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Times New Roman"/>
                          <a:ea typeface="Calibri"/>
                          <a:cs typeface="Times New Roman"/>
                        </a:rPr>
                        <a:t>   3</a:t>
                      </a:r>
                      <a:endParaRPr lang="ru-RU" sz="4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79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Times New Roman"/>
                          <a:ea typeface="Calibri"/>
                          <a:cs typeface="Times New Roman"/>
                        </a:rPr>
                        <a:t>  4</a:t>
                      </a:r>
                      <a:endParaRPr lang="ru-RU" sz="4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79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Times New Roman"/>
                          <a:ea typeface="Calibri"/>
                          <a:cs typeface="Times New Roman"/>
                        </a:rPr>
                        <a:t>   5</a:t>
                      </a:r>
                      <a:endParaRPr lang="ru-RU" sz="4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79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Times New Roman"/>
                          <a:ea typeface="Calibri"/>
                          <a:cs typeface="Times New Roman"/>
                        </a:rPr>
                        <a:t>   6</a:t>
                      </a:r>
                      <a:endParaRPr lang="ru-RU" sz="4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9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Times New Roman"/>
                          <a:ea typeface="Calibri"/>
                          <a:cs typeface="Times New Roman"/>
                        </a:rPr>
                        <a:t>   7</a:t>
                      </a:r>
                      <a:endParaRPr lang="ru-RU" sz="4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492500" y="-242888"/>
            <a:ext cx="3455988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>
                <a:solidFill>
                  <a:srgbClr val="FF0000"/>
                </a:solidFill>
                <a:latin typeface="Gabriola" pitchFamily="82" charset="0"/>
              </a:rPr>
              <a:t>Р  У  С  Ь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63713" y="765175"/>
            <a:ext cx="6985000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>
                <a:solidFill>
                  <a:srgbClr val="FF0000"/>
                </a:solidFill>
                <a:latin typeface="Gabriola" pitchFamily="82" charset="0"/>
              </a:rPr>
              <a:t>Р  Ы  Б  О  Л  О  В  Ы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11413" y="1700213"/>
            <a:ext cx="61928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>
                <a:solidFill>
                  <a:srgbClr val="FF0000"/>
                </a:solidFill>
                <a:latin typeface="Gabriola" pitchFamily="82" charset="0"/>
              </a:rPr>
              <a:t> Р  У  С   А  Л  К  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55650" y="2636838"/>
            <a:ext cx="7848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>
                <a:solidFill>
                  <a:srgbClr val="FF0000"/>
                </a:solidFill>
                <a:latin typeface="Gabriola" pitchFamily="82" charset="0"/>
              </a:rPr>
              <a:t>С  К  О   Т  О  В  О  Д Ы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19250" y="3644900"/>
            <a:ext cx="43926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>
                <a:solidFill>
                  <a:srgbClr val="FF0000"/>
                </a:solidFill>
                <a:latin typeface="Gabriola" pitchFamily="82" charset="0"/>
              </a:rPr>
              <a:t>П  Л  Е  М  Я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619250" y="4652963"/>
            <a:ext cx="69135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>
                <a:solidFill>
                  <a:srgbClr val="FF0000"/>
                </a:solidFill>
                <a:latin typeface="Gabriola" pitchFamily="82" charset="0"/>
              </a:rPr>
              <a:t>О  Х  О  Т   Н И  К  И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47813" y="5589588"/>
            <a:ext cx="80645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>
                <a:solidFill>
                  <a:srgbClr val="FF0000"/>
                </a:solidFill>
                <a:latin typeface="Gabriola" pitchFamily="82" charset="0"/>
              </a:rPr>
              <a:t>О  Л  Е  Н   Е  В  О  Д 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3"/>
          <p:cNvSpPr txBox="1">
            <a:spLocks noChangeArrowheads="1"/>
          </p:cNvSpPr>
          <p:nvPr/>
        </p:nvSpPr>
        <p:spPr bwMode="auto">
          <a:xfrm>
            <a:off x="3276600" y="252413"/>
            <a:ext cx="25193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Gabriola" pitchFamily="82" charset="0"/>
              </a:rPr>
              <a:t>Славяне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4438" y="1196975"/>
            <a:ext cx="1582737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latin typeface="Gabriola" pitchFamily="82" charset="0"/>
                <a:cs typeface="+mn-cs"/>
              </a:rPr>
              <a:t>«слово»</a:t>
            </a:r>
            <a:endParaRPr lang="ru-RU" sz="4400" dirty="0">
              <a:solidFill>
                <a:schemeClr val="accent4">
                  <a:lumMod val="60000"/>
                  <a:lumOff val="40000"/>
                </a:schemeClr>
              </a:solidFill>
              <a:latin typeface="Gabriola" pitchFamily="82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463" y="1196975"/>
            <a:ext cx="1655762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latin typeface="Gabriola" pitchFamily="82" charset="0"/>
                <a:cs typeface="+mn-cs"/>
              </a:rPr>
              <a:t>«слава»</a:t>
            </a:r>
            <a:endParaRPr lang="ru-RU" sz="4400" dirty="0">
              <a:solidFill>
                <a:schemeClr val="accent4">
                  <a:lumMod val="60000"/>
                  <a:lumOff val="40000"/>
                </a:schemeClr>
              </a:solidFill>
              <a:latin typeface="Gabriola" pitchFamily="82" charset="0"/>
              <a:cs typeface="+mn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-107950" y="2924175"/>
            <a:ext cx="30241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FFFF00"/>
                </a:solidFill>
                <a:latin typeface="Gabriola" pitchFamily="82" charset="0"/>
              </a:rPr>
              <a:t>Западные</a:t>
            </a:r>
          </a:p>
          <a:p>
            <a:pPr algn="ctr"/>
            <a:r>
              <a:rPr lang="ru-RU" sz="4000">
                <a:solidFill>
                  <a:srgbClr val="FFFF00"/>
                </a:solidFill>
                <a:latin typeface="Gabriola" pitchFamily="82" charset="0"/>
              </a:rPr>
              <a:t>(поляки и чехи)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55875" y="3689350"/>
            <a:ext cx="33115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7030A0"/>
                </a:solidFill>
                <a:latin typeface="Gabriola" pitchFamily="82" charset="0"/>
              </a:rPr>
              <a:t>Южные</a:t>
            </a:r>
          </a:p>
          <a:p>
            <a:pPr algn="ctr"/>
            <a:r>
              <a:rPr lang="ru-RU" sz="4000">
                <a:solidFill>
                  <a:srgbClr val="7030A0"/>
                </a:solidFill>
                <a:latin typeface="Gabriola" pitchFamily="82" charset="0"/>
              </a:rPr>
              <a:t>(болгары и сербы)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508625" y="2997200"/>
            <a:ext cx="35639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C00000"/>
                </a:solidFill>
                <a:latin typeface="Gabriola" pitchFamily="82" charset="0"/>
              </a:rPr>
              <a:t>Восточные</a:t>
            </a:r>
          </a:p>
          <a:p>
            <a:pPr algn="ctr"/>
            <a:r>
              <a:rPr lang="ru-RU" sz="4000">
                <a:solidFill>
                  <a:srgbClr val="C00000"/>
                </a:solidFill>
                <a:latin typeface="Gabriola" pitchFamily="82" charset="0"/>
              </a:rPr>
              <a:t>(русские, украинцы и белорусы)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835696" y="1916832"/>
            <a:ext cx="2376264" cy="12241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943350" y="1916832"/>
            <a:ext cx="0" cy="19442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211960" y="1916832"/>
            <a:ext cx="2592288" cy="12961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Восточные славян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3975" y="44450"/>
            <a:ext cx="9090025" cy="671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3"/>
          <p:cNvSpPr txBox="1">
            <a:spLocks noChangeArrowheads="1"/>
          </p:cNvSpPr>
          <p:nvPr/>
        </p:nvSpPr>
        <p:spPr bwMode="auto">
          <a:xfrm>
            <a:off x="3276600" y="-100013"/>
            <a:ext cx="2519363" cy="101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Gabriola" pitchFamily="82" charset="0"/>
              </a:rPr>
              <a:t>Славяне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4438" y="549275"/>
            <a:ext cx="1582737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latin typeface="Gabriola" pitchFamily="82" charset="0"/>
                <a:cs typeface="+mn-cs"/>
              </a:rPr>
              <a:t>«слово»</a:t>
            </a:r>
            <a:endParaRPr lang="ru-RU" sz="4400" dirty="0">
              <a:solidFill>
                <a:schemeClr val="accent4">
                  <a:lumMod val="60000"/>
                  <a:lumOff val="40000"/>
                </a:schemeClr>
              </a:solidFill>
              <a:latin typeface="Gabriola" pitchFamily="82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463" y="549275"/>
            <a:ext cx="1655762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accent4">
                    <a:lumMod val="60000"/>
                    <a:lumOff val="40000"/>
                  </a:schemeClr>
                </a:solidFill>
                <a:latin typeface="Gabriola" pitchFamily="82" charset="0"/>
                <a:cs typeface="+mn-cs"/>
              </a:rPr>
              <a:t>«слава»</a:t>
            </a:r>
            <a:endParaRPr lang="ru-RU" sz="4400" dirty="0">
              <a:solidFill>
                <a:schemeClr val="accent4">
                  <a:lumMod val="60000"/>
                  <a:lumOff val="40000"/>
                </a:schemeClr>
              </a:solidFill>
              <a:latin typeface="Gabriola" pitchFamily="82" charset="0"/>
              <a:cs typeface="+mn-cs"/>
            </a:endParaRPr>
          </a:p>
        </p:txBody>
      </p:sp>
      <p:sp>
        <p:nvSpPr>
          <p:cNvPr id="28676" name="TextBox 6"/>
          <p:cNvSpPr txBox="1">
            <a:spLocks noChangeArrowheads="1"/>
          </p:cNvSpPr>
          <p:nvPr/>
        </p:nvSpPr>
        <p:spPr bwMode="auto">
          <a:xfrm>
            <a:off x="-107950" y="2249488"/>
            <a:ext cx="30241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FFFF00"/>
                </a:solidFill>
                <a:latin typeface="Gabriola" pitchFamily="82" charset="0"/>
              </a:rPr>
              <a:t>Западные</a:t>
            </a:r>
          </a:p>
          <a:p>
            <a:pPr algn="ctr"/>
            <a:r>
              <a:rPr lang="ru-RU" sz="4000">
                <a:solidFill>
                  <a:srgbClr val="FFFF00"/>
                </a:solidFill>
                <a:latin typeface="Gabriola" pitchFamily="82" charset="0"/>
              </a:rPr>
              <a:t>(поляки и чехи)</a:t>
            </a:r>
          </a:p>
        </p:txBody>
      </p:sp>
      <p:sp>
        <p:nvSpPr>
          <p:cNvPr id="28677" name="TextBox 7"/>
          <p:cNvSpPr txBox="1">
            <a:spLocks noChangeArrowheads="1"/>
          </p:cNvSpPr>
          <p:nvPr/>
        </p:nvSpPr>
        <p:spPr bwMode="auto">
          <a:xfrm>
            <a:off x="2555875" y="2852738"/>
            <a:ext cx="33115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7030A0"/>
                </a:solidFill>
                <a:latin typeface="Gabriola" pitchFamily="82" charset="0"/>
              </a:rPr>
              <a:t>Южные</a:t>
            </a:r>
          </a:p>
          <a:p>
            <a:pPr algn="ctr"/>
            <a:r>
              <a:rPr lang="ru-RU" sz="4000">
                <a:solidFill>
                  <a:srgbClr val="7030A0"/>
                </a:solidFill>
                <a:latin typeface="Gabriola" pitchFamily="82" charset="0"/>
              </a:rPr>
              <a:t>(болгары и сербы)</a:t>
            </a:r>
          </a:p>
        </p:txBody>
      </p:sp>
      <p:sp>
        <p:nvSpPr>
          <p:cNvPr id="28678" name="TextBox 8"/>
          <p:cNvSpPr txBox="1">
            <a:spLocks noChangeArrowheads="1"/>
          </p:cNvSpPr>
          <p:nvPr/>
        </p:nvSpPr>
        <p:spPr bwMode="auto">
          <a:xfrm>
            <a:off x="5508625" y="2276475"/>
            <a:ext cx="3563938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C00000"/>
                </a:solidFill>
                <a:latin typeface="Gabriola" pitchFamily="82" charset="0"/>
              </a:rPr>
              <a:t>Восточные</a:t>
            </a:r>
          </a:p>
          <a:p>
            <a:pPr algn="ctr"/>
            <a:r>
              <a:rPr lang="ru-RU" sz="4000">
                <a:solidFill>
                  <a:srgbClr val="C00000"/>
                </a:solidFill>
                <a:latin typeface="Gabriola" pitchFamily="82" charset="0"/>
              </a:rPr>
              <a:t>(русские, украинцы и белорусы)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835696" y="1196752"/>
            <a:ext cx="2376264" cy="12241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943350" y="1196752"/>
            <a:ext cx="0" cy="19442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211960" y="1196752"/>
            <a:ext cx="2592288" cy="12961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219700" y="4365625"/>
            <a:ext cx="1655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Gabriola" pitchFamily="82" charset="0"/>
              </a:rPr>
              <a:t>р. Висла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6588125" y="4724400"/>
            <a:ext cx="6477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235825" y="4365625"/>
            <a:ext cx="20526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Gabriola" pitchFamily="82" charset="0"/>
              </a:rPr>
              <a:t>оз. Ильмень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219700" y="5084763"/>
            <a:ext cx="15128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Gabriola" pitchFamily="82" charset="0"/>
              </a:rPr>
              <a:t>р. Дунай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6804025" y="5445125"/>
            <a:ext cx="5048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451725" y="5084763"/>
            <a:ext cx="15128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Gabriola" pitchFamily="82" charset="0"/>
              </a:rPr>
              <a:t>р. Днепр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9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С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163" y="115888"/>
            <a:ext cx="9078912" cy="667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0825" y="333375"/>
          <a:ext cx="8677275" cy="6069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28"/>
                <a:gridCol w="3744416"/>
                <a:gridCol w="1979712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ПЛЕМЯ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ГОРОД</a:t>
                      </a:r>
                      <a:endParaRPr lang="ru-RU" dirty="0"/>
                    </a:p>
                  </a:txBody>
                  <a:tcPr/>
                </a:tc>
              </a:tr>
              <a:tr h="5350395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ПОЛЯНЕ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ДРЕВЛЯНЕ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ДРЕГОВИЧИ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ВЯТИЧИ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КРИВИЧИ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СЕВЕРЯНЕ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СЛОВЕНЕ ИЛЬМЕНСКИЕ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baseline="0" dirty="0" smtClean="0"/>
                    </a:p>
                    <a:p>
                      <a:pPr algn="ctr"/>
                      <a:endParaRPr lang="ru-RU" baseline="0" dirty="0" smtClean="0"/>
                    </a:p>
                    <a:p>
                      <a:pPr algn="ctr"/>
                      <a:endParaRPr lang="ru-RU" baseline="0" dirty="0" smtClean="0"/>
                    </a:p>
                    <a:p>
                      <a:pPr algn="ctr"/>
                      <a:endParaRPr lang="ru-RU" baseline="0" dirty="0" smtClean="0"/>
                    </a:p>
                    <a:p>
                      <a:pPr algn="ctr"/>
                      <a:endParaRPr lang="ru-RU" baseline="0" dirty="0" smtClean="0"/>
                    </a:p>
                    <a:p>
                      <a:pPr algn="ctr"/>
                      <a:endParaRPr lang="ru-RU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24300" y="1341438"/>
            <a:ext cx="23764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  <a:latin typeface="Constantia" pitchFamily="18" charset="0"/>
              </a:rPr>
              <a:t>«ЖИТЕЛИ ПОЛЕЙ»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51275" y="1908175"/>
            <a:ext cx="24495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  <a:latin typeface="Constantia" pitchFamily="18" charset="0"/>
              </a:rPr>
              <a:t>«ЖИТЕЛИ ЛЕСОВ»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03575" y="2493963"/>
            <a:ext cx="38163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  <a:latin typeface="Constantia" pitchFamily="18" charset="0"/>
              </a:rPr>
              <a:t>«ЖИТЕЛИ БОЛОТИСТОЙ МЕСТНОСТИ»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03575" y="3275013"/>
            <a:ext cx="3889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  <a:latin typeface="Constantia" pitchFamily="18" charset="0"/>
              </a:rPr>
              <a:t>«РОДОНОЧАЛЬНИК – ВЯТКО»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276600" y="3789363"/>
            <a:ext cx="35274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  <a:latin typeface="Constantia" pitchFamily="18" charset="0"/>
              </a:rPr>
              <a:t>«ПРАРОДИТЕЛЬ – КРИВ»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348038" y="4356100"/>
            <a:ext cx="33845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  <a:latin typeface="Constantia" pitchFamily="18" charset="0"/>
              </a:rPr>
              <a:t>«К СЕВЕРУ ОТ ПОЛЯН»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276600" y="4870450"/>
            <a:ext cx="36718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  <a:latin typeface="Constantia" pitchFamily="18" charset="0"/>
              </a:rPr>
              <a:t>«ЖИТЕЛИ РАЙОНА ОЗЕРА ИЛЬМЕНЬ»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524750" y="1341438"/>
            <a:ext cx="7921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onstantia" pitchFamily="18" charset="0"/>
              </a:rPr>
              <a:t>КИЕВ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056438" y="1916113"/>
            <a:ext cx="20526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onstantia" pitchFamily="18" charset="0"/>
              </a:rPr>
              <a:t>ИСКОРОСТЕНЬ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380288" y="2492375"/>
            <a:ext cx="1368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onstantia" pitchFamily="18" charset="0"/>
              </a:rPr>
              <a:t>ВИТЕБСК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164388" y="4365625"/>
            <a:ext cx="16557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onstantia" pitchFamily="18" charset="0"/>
              </a:rPr>
              <a:t>СМОЛЕНСК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380288" y="3789363"/>
            <a:ext cx="11525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onstantia" pitchFamily="18" charset="0"/>
              </a:rPr>
              <a:t>РОСТОВ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235825" y="4868863"/>
            <a:ext cx="1657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onstantia" pitchFamily="18" charset="0"/>
              </a:rPr>
              <a:t>НОВГОРОД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235825" y="3275013"/>
            <a:ext cx="1512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onstantia" pitchFamily="18" charset="0"/>
              </a:rPr>
              <a:t>ЧЕРНИГОВ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54487E-6 L 0.00399 0.16351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82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44218E-6 L -1.38889E-6 -0.1679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5" grpId="1"/>
      <p:bldP spid="16" grpId="0"/>
      <p:bldP spid="17" grpId="0"/>
      <p:bldP spid="18" grpId="0"/>
      <p:bldP spid="1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user\Desktop\003323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ChangeArrowheads="1"/>
          </p:cNvSpPr>
          <p:nvPr/>
        </p:nvSpPr>
        <p:spPr bwMode="auto">
          <a:xfrm>
            <a:off x="144463" y="185738"/>
            <a:ext cx="8964612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6000">
                <a:latin typeface="Gabriola" pitchFamily="82" charset="0"/>
                <a:ea typeface="Calibri" pitchFamily="34" charset="0"/>
                <a:cs typeface="Times New Roman" pitchFamily="18" charset="0"/>
              </a:rPr>
              <a:t>«Главным элементом славянского костюма была                 . Одежду украшали бисером,                      или металлическими украшениями. Чаще всего обувью славян были                 </a:t>
            </a:r>
          </a:p>
          <a:p>
            <a:r>
              <a:rPr lang="ru-RU" sz="6000">
                <a:latin typeface="Gabriola" pitchFamily="82" charset="0"/>
                <a:ea typeface="Calibri" pitchFamily="34" charset="0"/>
                <a:cs typeface="Times New Roman" pitchFamily="18" charset="0"/>
              </a:rPr>
              <a:t>               . </a:t>
            </a:r>
            <a:r>
              <a:rPr lang="ru-RU" sz="6000" b="1">
                <a:solidFill>
                  <a:srgbClr val="FFC000"/>
                </a:solidFill>
                <a:latin typeface="Gabriola" pitchFamily="82" charset="0"/>
                <a:ea typeface="Calibri" pitchFamily="34" charset="0"/>
                <a:cs typeface="Times New Roman" pitchFamily="18" charset="0"/>
              </a:rPr>
              <a:t>Ткань для одежды выделывали сами из </a:t>
            </a:r>
            <a:r>
              <a:rPr lang="ru-RU" sz="6000" b="1">
                <a:latin typeface="Gabriola" pitchFamily="82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lang="ru-RU" sz="6000">
                <a:latin typeface="Gabriola" pitchFamily="82" charset="0"/>
                <a:ea typeface="Calibri" pitchFamily="34" charset="0"/>
                <a:cs typeface="Times New Roman" pitchFamily="18" charset="0"/>
              </a:rPr>
              <a:t>».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67175" y="1125538"/>
            <a:ext cx="187325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solidFill>
                  <a:srgbClr val="C00000"/>
                </a:solidFill>
                <a:latin typeface="Gabriola" pitchFamily="82" charset="0"/>
              </a:rPr>
              <a:t>рубаха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3800" y="2060575"/>
            <a:ext cx="27368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solidFill>
                  <a:srgbClr val="C00000"/>
                </a:solidFill>
                <a:latin typeface="Gabriola" pitchFamily="82" charset="0"/>
              </a:rPr>
              <a:t>вышивкой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50825" y="4797425"/>
            <a:ext cx="19446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solidFill>
                  <a:srgbClr val="C00000"/>
                </a:solidFill>
                <a:latin typeface="Gabriola" pitchFamily="82" charset="0"/>
              </a:rPr>
              <a:t>лапти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292725" y="5726113"/>
            <a:ext cx="14398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solidFill>
                  <a:srgbClr val="C00000"/>
                </a:solidFill>
                <a:latin typeface="Gabriola" pitchFamily="82" charset="0"/>
              </a:rPr>
              <a:t>льна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user\Desktop\1124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68263"/>
            <a:ext cx="5041900" cy="672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Гимн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 descr="C:\Users\user\Pictures\MP Navigator EX\63809_tribune_slavyan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244475"/>
            <a:ext cx="2447925" cy="325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4" descr="C:\Users\user\Pictures\MP Navigator EX\75697694_3296663_Vedy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237648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5" descr="C:\Users\user\Pictures\MP Navigator EX\93732_tribune_mytholog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6188" y="260350"/>
            <a:ext cx="23495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6" descr="C:\Users\user\Pictures\MP Navigator EX\62990453_1282379971_45364668_Stribo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4221163"/>
            <a:ext cx="33845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7" descr="C:\Users\user\Pictures\MP Navigator EX\1257198989__dolja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35600" y="4205288"/>
            <a:ext cx="3240088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TextBox 9"/>
          <p:cNvSpPr txBox="1">
            <a:spLocks noChangeArrowheads="1"/>
          </p:cNvSpPr>
          <p:nvPr/>
        </p:nvSpPr>
        <p:spPr bwMode="auto">
          <a:xfrm>
            <a:off x="3348038" y="3644900"/>
            <a:ext cx="2736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70C0"/>
                </a:solidFill>
                <a:latin typeface="Constantia" pitchFamily="18" charset="0"/>
              </a:rPr>
              <a:t>Сварог – бог неба</a:t>
            </a:r>
          </a:p>
        </p:txBody>
      </p:sp>
      <p:sp>
        <p:nvSpPr>
          <p:cNvPr id="34823" name="TextBox 10"/>
          <p:cNvSpPr txBox="1">
            <a:spLocks noChangeArrowheads="1"/>
          </p:cNvSpPr>
          <p:nvPr/>
        </p:nvSpPr>
        <p:spPr bwMode="auto">
          <a:xfrm>
            <a:off x="34925" y="3614738"/>
            <a:ext cx="34575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FF00"/>
                </a:solidFill>
                <a:latin typeface="Constantia" pitchFamily="18" charset="0"/>
              </a:rPr>
              <a:t>Даждьбог – бог солнца</a:t>
            </a:r>
          </a:p>
        </p:txBody>
      </p:sp>
      <p:sp>
        <p:nvSpPr>
          <p:cNvPr id="34824" name="TextBox 11"/>
          <p:cNvSpPr txBox="1">
            <a:spLocks noChangeArrowheads="1"/>
          </p:cNvSpPr>
          <p:nvPr/>
        </p:nvSpPr>
        <p:spPr bwMode="auto">
          <a:xfrm>
            <a:off x="6372225" y="3429000"/>
            <a:ext cx="24479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2060"/>
                </a:solidFill>
                <a:latin typeface="Constantia" pitchFamily="18" charset="0"/>
              </a:rPr>
              <a:t>Перун – бог грома и молнии</a:t>
            </a:r>
          </a:p>
        </p:txBody>
      </p:sp>
      <p:sp>
        <p:nvSpPr>
          <p:cNvPr id="34825" name="TextBox 12"/>
          <p:cNvSpPr txBox="1">
            <a:spLocks noChangeArrowheads="1"/>
          </p:cNvSpPr>
          <p:nvPr/>
        </p:nvSpPr>
        <p:spPr bwMode="auto">
          <a:xfrm>
            <a:off x="323850" y="6308725"/>
            <a:ext cx="3311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onstantia" pitchFamily="18" charset="0"/>
              </a:rPr>
              <a:t>Стрибог – бог ветра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64163" y="6351588"/>
            <a:ext cx="39957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schemeClr val="accent3"/>
                </a:solidFill>
                <a:latin typeface="+mn-lt"/>
                <a:cs typeface="+mn-cs"/>
              </a:rPr>
              <a:t>Мокошь</a:t>
            </a:r>
            <a:r>
              <a:rPr lang="ru-RU" sz="2400" dirty="0">
                <a:solidFill>
                  <a:schemeClr val="accent3"/>
                </a:solidFill>
                <a:latin typeface="+mn-lt"/>
                <a:cs typeface="+mn-cs"/>
              </a:rPr>
              <a:t> – богиня земли</a:t>
            </a:r>
            <a:endParaRPr lang="ru-RU" sz="2400" dirty="0">
              <a:solidFill>
                <a:schemeClr val="accent3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Users\user\Desktop\87955302_20703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8" y="196850"/>
            <a:ext cx="9158288" cy="647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3"/>
          <p:cNvSpPr txBox="1">
            <a:spLocks noChangeArrowheads="1"/>
          </p:cNvSpPr>
          <p:nvPr/>
        </p:nvSpPr>
        <p:spPr bwMode="auto">
          <a:xfrm>
            <a:off x="250825" y="471488"/>
            <a:ext cx="3276600" cy="591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latin typeface="Gabriola" pitchFamily="82" charset="0"/>
              </a:rPr>
              <a:t>    Перун</a:t>
            </a:r>
          </a:p>
          <a:p>
            <a:r>
              <a:rPr lang="ru-RU" sz="6000">
                <a:latin typeface="Gabriola" pitchFamily="82" charset="0"/>
              </a:rPr>
              <a:t>Стрибог</a:t>
            </a:r>
          </a:p>
          <a:p>
            <a:r>
              <a:rPr lang="ru-RU" sz="6000">
                <a:latin typeface="Gabriola" pitchFamily="82" charset="0"/>
              </a:rPr>
              <a:t>Даждьбог</a:t>
            </a:r>
          </a:p>
          <a:p>
            <a:r>
              <a:rPr lang="ru-RU" sz="6000">
                <a:latin typeface="Gabriola" pitchFamily="82" charset="0"/>
              </a:rPr>
              <a:t>Велес</a:t>
            </a:r>
          </a:p>
          <a:p>
            <a:r>
              <a:rPr lang="ru-RU" sz="6000">
                <a:latin typeface="Gabriola" pitchFamily="82" charset="0"/>
              </a:rPr>
              <a:t>Сварог</a:t>
            </a:r>
          </a:p>
          <a:p>
            <a:r>
              <a:rPr lang="ru-RU" sz="6000">
                <a:latin typeface="Gabriola" pitchFamily="82" charset="0"/>
              </a:rPr>
              <a:t>Род</a:t>
            </a:r>
          </a:p>
          <a:p>
            <a:endParaRPr lang="ru-RU">
              <a:latin typeface="Constantia" pitchFamily="18" charset="0"/>
            </a:endParaRPr>
          </a:p>
        </p:txBody>
      </p:sp>
      <p:sp>
        <p:nvSpPr>
          <p:cNvPr id="36866" name="TextBox 4"/>
          <p:cNvSpPr txBox="1">
            <a:spLocks noChangeArrowheads="1"/>
          </p:cNvSpPr>
          <p:nvPr/>
        </p:nvSpPr>
        <p:spPr bwMode="auto">
          <a:xfrm>
            <a:off x="3635375" y="533400"/>
            <a:ext cx="550862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latin typeface="Gabriola" pitchFamily="82" charset="0"/>
              </a:rPr>
              <a:t>прародитель славян</a:t>
            </a:r>
          </a:p>
          <a:p>
            <a:r>
              <a:rPr lang="ru-RU" sz="6000">
                <a:latin typeface="Gabriola" pitchFamily="82" charset="0"/>
              </a:rPr>
              <a:t>бог неба</a:t>
            </a:r>
          </a:p>
          <a:p>
            <a:r>
              <a:rPr lang="ru-RU" sz="6000">
                <a:latin typeface="Gabriola" pitchFamily="82" charset="0"/>
              </a:rPr>
              <a:t>бог солнца</a:t>
            </a:r>
          </a:p>
          <a:p>
            <a:r>
              <a:rPr lang="ru-RU" sz="6000">
                <a:latin typeface="Gabriola" pitchFamily="82" charset="0"/>
              </a:rPr>
              <a:t>бог ветра</a:t>
            </a:r>
          </a:p>
          <a:p>
            <a:r>
              <a:rPr lang="ru-RU" sz="6000">
                <a:latin typeface="Gabriola" pitchFamily="82" charset="0"/>
              </a:rPr>
              <a:t>бог – громовержец</a:t>
            </a:r>
          </a:p>
          <a:p>
            <a:r>
              <a:rPr lang="ru-RU" sz="6000">
                <a:latin typeface="Gabriola" pitchFamily="82" charset="0"/>
              </a:rPr>
              <a:t>покровитель скота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411760" y="1340768"/>
            <a:ext cx="1368152" cy="32403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483768" y="2276872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771800" y="2620963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691680" y="3861048"/>
            <a:ext cx="201622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051720" y="2276872"/>
            <a:ext cx="1584176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1331640" y="1412776"/>
            <a:ext cx="2304256" cy="43204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388" y="765175"/>
            <a:ext cx="2016125" cy="1268413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388" y="2952750"/>
            <a:ext cx="2016125" cy="1268413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0825" y="5184775"/>
            <a:ext cx="2017713" cy="1268413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2565400"/>
            <a:ext cx="2016125" cy="2232025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63938" y="476250"/>
            <a:ext cx="2016125" cy="1268413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948488" y="5184775"/>
            <a:ext cx="2016125" cy="1268413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948488" y="2997200"/>
            <a:ext cx="2016125" cy="1268413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948488" y="765175"/>
            <a:ext cx="2016125" cy="1268413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84438" y="2565400"/>
            <a:ext cx="2016125" cy="2232025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898" name="TextBox 13"/>
          <p:cNvSpPr txBox="1">
            <a:spLocks noChangeArrowheads="1"/>
          </p:cNvSpPr>
          <p:nvPr/>
        </p:nvSpPr>
        <p:spPr bwMode="auto">
          <a:xfrm>
            <a:off x="3635375" y="476250"/>
            <a:ext cx="28082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chemeClr val="bg1"/>
                </a:solidFill>
                <a:latin typeface="Gabriola" pitchFamily="82" charset="0"/>
              </a:rPr>
              <a:t>Племя</a:t>
            </a:r>
          </a:p>
        </p:txBody>
      </p:sp>
      <p:sp>
        <p:nvSpPr>
          <p:cNvPr id="37899" name="TextBox 14"/>
          <p:cNvSpPr txBox="1">
            <a:spLocks noChangeArrowheads="1"/>
          </p:cNvSpPr>
          <p:nvPr/>
        </p:nvSpPr>
        <p:spPr bwMode="auto">
          <a:xfrm>
            <a:off x="250825" y="736600"/>
            <a:ext cx="20891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chemeClr val="bg1"/>
                </a:solidFill>
                <a:latin typeface="Gabriola" pitchFamily="82" charset="0"/>
              </a:rPr>
              <a:t>Семья</a:t>
            </a:r>
          </a:p>
        </p:txBody>
      </p:sp>
      <p:sp>
        <p:nvSpPr>
          <p:cNvPr id="37900" name="TextBox 15"/>
          <p:cNvSpPr txBox="1">
            <a:spLocks noChangeArrowheads="1"/>
          </p:cNvSpPr>
          <p:nvPr/>
        </p:nvSpPr>
        <p:spPr bwMode="auto">
          <a:xfrm>
            <a:off x="250825" y="2968625"/>
            <a:ext cx="20891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chemeClr val="bg1"/>
                </a:solidFill>
                <a:latin typeface="Gabriola" pitchFamily="82" charset="0"/>
              </a:rPr>
              <a:t>Семья</a:t>
            </a:r>
          </a:p>
        </p:txBody>
      </p:sp>
      <p:sp>
        <p:nvSpPr>
          <p:cNvPr id="37901" name="TextBox 16"/>
          <p:cNvSpPr txBox="1">
            <a:spLocks noChangeArrowheads="1"/>
          </p:cNvSpPr>
          <p:nvPr/>
        </p:nvSpPr>
        <p:spPr bwMode="auto">
          <a:xfrm>
            <a:off x="323850" y="5200650"/>
            <a:ext cx="20875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chemeClr val="bg1"/>
                </a:solidFill>
                <a:latin typeface="Gabriola" pitchFamily="82" charset="0"/>
              </a:rPr>
              <a:t>Семья</a:t>
            </a:r>
          </a:p>
        </p:txBody>
      </p:sp>
      <p:sp>
        <p:nvSpPr>
          <p:cNvPr id="37902" name="TextBox 17"/>
          <p:cNvSpPr txBox="1">
            <a:spLocks noChangeArrowheads="1"/>
          </p:cNvSpPr>
          <p:nvPr/>
        </p:nvSpPr>
        <p:spPr bwMode="auto">
          <a:xfrm>
            <a:off x="7019925" y="5229225"/>
            <a:ext cx="20891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chemeClr val="bg1"/>
                </a:solidFill>
                <a:latin typeface="Gabriola" pitchFamily="82" charset="0"/>
              </a:rPr>
              <a:t>Семья</a:t>
            </a:r>
          </a:p>
        </p:txBody>
      </p:sp>
      <p:sp>
        <p:nvSpPr>
          <p:cNvPr id="37903" name="TextBox 18"/>
          <p:cNvSpPr txBox="1">
            <a:spLocks noChangeArrowheads="1"/>
          </p:cNvSpPr>
          <p:nvPr/>
        </p:nvSpPr>
        <p:spPr bwMode="auto">
          <a:xfrm>
            <a:off x="7019925" y="3041650"/>
            <a:ext cx="20891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chemeClr val="bg1"/>
                </a:solidFill>
                <a:latin typeface="Gabriola" pitchFamily="82" charset="0"/>
              </a:rPr>
              <a:t>Семья</a:t>
            </a:r>
          </a:p>
        </p:txBody>
      </p:sp>
      <p:sp>
        <p:nvSpPr>
          <p:cNvPr id="37904" name="TextBox 19"/>
          <p:cNvSpPr txBox="1">
            <a:spLocks noChangeArrowheads="1"/>
          </p:cNvSpPr>
          <p:nvPr/>
        </p:nvSpPr>
        <p:spPr bwMode="auto">
          <a:xfrm>
            <a:off x="7019925" y="765175"/>
            <a:ext cx="20891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chemeClr val="bg1"/>
                </a:solidFill>
                <a:latin typeface="Gabriola" pitchFamily="82" charset="0"/>
              </a:rPr>
              <a:t>Семья</a:t>
            </a:r>
          </a:p>
        </p:txBody>
      </p:sp>
      <p:sp>
        <p:nvSpPr>
          <p:cNvPr id="37905" name="TextBox 20"/>
          <p:cNvSpPr txBox="1">
            <a:spLocks noChangeArrowheads="1"/>
          </p:cNvSpPr>
          <p:nvPr/>
        </p:nvSpPr>
        <p:spPr bwMode="auto">
          <a:xfrm>
            <a:off x="2555875" y="2754313"/>
            <a:ext cx="20875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chemeClr val="bg1"/>
                </a:solidFill>
                <a:latin typeface="Gabriola" pitchFamily="82" charset="0"/>
              </a:rPr>
              <a:t>Родовая</a:t>
            </a:r>
          </a:p>
          <a:p>
            <a:r>
              <a:rPr lang="ru-RU" sz="5400">
                <a:solidFill>
                  <a:schemeClr val="bg1"/>
                </a:solidFill>
                <a:latin typeface="Gabriola" pitchFamily="82" charset="0"/>
              </a:rPr>
              <a:t>община</a:t>
            </a:r>
          </a:p>
        </p:txBody>
      </p:sp>
      <p:sp>
        <p:nvSpPr>
          <p:cNvPr id="37906" name="TextBox 21"/>
          <p:cNvSpPr txBox="1">
            <a:spLocks noChangeArrowheads="1"/>
          </p:cNvSpPr>
          <p:nvPr/>
        </p:nvSpPr>
        <p:spPr bwMode="auto">
          <a:xfrm>
            <a:off x="4716463" y="2754313"/>
            <a:ext cx="208756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chemeClr val="bg1"/>
                </a:solidFill>
                <a:latin typeface="Gabriola" pitchFamily="82" charset="0"/>
              </a:rPr>
              <a:t>Родовая</a:t>
            </a:r>
          </a:p>
          <a:p>
            <a:r>
              <a:rPr lang="ru-RU" sz="5400">
                <a:solidFill>
                  <a:schemeClr val="bg1"/>
                </a:solidFill>
                <a:latin typeface="Gabriola" pitchFamily="82" charset="0"/>
              </a:rPr>
              <a:t>община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2195736" y="1340768"/>
            <a:ext cx="792088" cy="1224136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12" idx="1"/>
          </p:cNvCxnSpPr>
          <p:nvPr/>
        </p:nvCxnSpPr>
        <p:spPr>
          <a:xfrm flipH="1">
            <a:off x="6156176" y="1399084"/>
            <a:ext cx="792088" cy="116582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3851920" y="1700808"/>
            <a:ext cx="216024" cy="86409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 flipV="1">
            <a:off x="5148064" y="1700808"/>
            <a:ext cx="288032" cy="86409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2267744" y="4797152"/>
            <a:ext cx="1224136" cy="122413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stCxn id="10" idx="1"/>
          </p:cNvCxnSpPr>
          <p:nvPr/>
        </p:nvCxnSpPr>
        <p:spPr>
          <a:xfrm flipH="1" flipV="1">
            <a:off x="5724128" y="4797152"/>
            <a:ext cx="1224136" cy="10218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2195736" y="3365500"/>
            <a:ext cx="28803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6660232" y="3365500"/>
            <a:ext cx="28803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C:\Users\user\Desktop\2026-32499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31913" y="5899150"/>
            <a:ext cx="6192837" cy="76993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atin typeface="Gabriola" pitchFamily="82" charset="0"/>
                <a:cs typeface="+mn-cs"/>
              </a:rPr>
              <a:t>Вече – народное собрание славян</a:t>
            </a:r>
            <a:endParaRPr lang="ru-RU" sz="4400" dirty="0">
              <a:latin typeface="Gabriola" pitchFamily="82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55875" y="476250"/>
            <a:ext cx="1908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Gabriola" pitchFamily="82" charset="0"/>
              </a:rPr>
              <a:t>Вятичи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27088" y="1916113"/>
            <a:ext cx="1873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Gabriola" pitchFamily="82" charset="0"/>
              </a:rPr>
              <a:t>Печенеги </a:t>
            </a:r>
          </a:p>
        </p:txBody>
      </p:sp>
      <p:sp>
        <p:nvSpPr>
          <p:cNvPr id="39939" name="TextBox 5"/>
          <p:cNvSpPr txBox="1">
            <a:spLocks noChangeArrowheads="1"/>
          </p:cNvSpPr>
          <p:nvPr/>
        </p:nvSpPr>
        <p:spPr bwMode="auto">
          <a:xfrm>
            <a:off x="6372225" y="549275"/>
            <a:ext cx="1728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Gabriola" pitchFamily="82" charset="0"/>
              </a:rPr>
              <a:t>Мордва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419475" y="1052513"/>
            <a:ext cx="2160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Gabriola" pitchFamily="82" charset="0"/>
              </a:rPr>
              <a:t>Древляне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132138" y="2133600"/>
            <a:ext cx="16557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Gabriola" pitchFamily="82" charset="0"/>
              </a:rPr>
              <a:t>Поляне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16688" y="2492375"/>
            <a:ext cx="18716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Gabriola" pitchFamily="82" charset="0"/>
              </a:rPr>
              <a:t>Кривичи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95288" y="3284538"/>
            <a:ext cx="17287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Gabriola" pitchFamily="82" charset="0"/>
              </a:rPr>
              <a:t>Половцы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16238" y="3213100"/>
            <a:ext cx="2087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Gabriola" pitchFamily="82" charset="0"/>
              </a:rPr>
              <a:t>Дреговичи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84888" y="3933825"/>
            <a:ext cx="23034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Gabriola" pitchFamily="82" charset="0"/>
              </a:rPr>
              <a:t>Северяне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547813" y="4221163"/>
            <a:ext cx="23764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Gabriola" pitchFamily="82" charset="0"/>
              </a:rPr>
              <a:t>Марийцы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  <p:sp>
        <p:nvSpPr>
          <p:cNvPr id="39947" name="TextBox 13"/>
          <p:cNvSpPr txBox="1">
            <a:spLocks noChangeArrowheads="1"/>
          </p:cNvSpPr>
          <p:nvPr/>
        </p:nvSpPr>
        <p:spPr bwMode="auto">
          <a:xfrm>
            <a:off x="827088" y="5313363"/>
            <a:ext cx="15128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Gabriola" pitchFamily="82" charset="0"/>
              </a:rPr>
              <a:t>Словене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067175" y="5084763"/>
            <a:ext cx="2017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Gabriola" pitchFamily="82" charset="0"/>
              </a:rPr>
              <a:t>Хазары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72 0.03146 L -0.19895 0.2317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805 0.06406 L -0.31493 0.2421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8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46 0.05343 L -0.25591 0.1792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6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67 -1.83164E-6 L -0.58264 -0.0094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" y="-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26 0.05343 L -0.62986 0.3156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" y="1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407 0.05342 L -0.24792 0.38899 " pathEditMode="relative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1175E-6 L 0.59063 -0.104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-5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43 0.00093 L 0.64584 -0.2088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-10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1 0.01133 L 0.50799 -0.2509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" y="-13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6 -0.03053 L 0.2599 -0.2823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-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3"/>
          <p:cNvSpPr txBox="1">
            <a:spLocks noChangeArrowheads="1"/>
          </p:cNvSpPr>
          <p:nvPr/>
        </p:nvSpPr>
        <p:spPr bwMode="auto">
          <a:xfrm>
            <a:off x="3708400" y="1196975"/>
            <a:ext cx="1727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Gabriola" pitchFamily="82" charset="0"/>
              </a:rPr>
              <a:t>Мордва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  <p:sp>
        <p:nvSpPr>
          <p:cNvPr id="40962" name="TextBox 4"/>
          <p:cNvSpPr txBox="1">
            <a:spLocks noChangeArrowheads="1"/>
          </p:cNvSpPr>
          <p:nvPr/>
        </p:nvSpPr>
        <p:spPr bwMode="auto">
          <a:xfrm>
            <a:off x="3563938" y="1844675"/>
            <a:ext cx="21605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Gabriola" pitchFamily="82" charset="0"/>
              </a:rPr>
              <a:t>Печенеги</a:t>
            </a:r>
            <a:r>
              <a:rPr lang="ru-RU" sz="4000">
                <a:latin typeface="Gabriola" pitchFamily="82" charset="0"/>
              </a:rPr>
              <a:t> </a:t>
            </a:r>
          </a:p>
        </p:txBody>
      </p:sp>
      <p:sp>
        <p:nvSpPr>
          <p:cNvPr id="40963" name="TextBox 5"/>
          <p:cNvSpPr txBox="1">
            <a:spLocks noChangeArrowheads="1"/>
          </p:cNvSpPr>
          <p:nvPr/>
        </p:nvSpPr>
        <p:spPr bwMode="auto">
          <a:xfrm>
            <a:off x="3563938" y="2565400"/>
            <a:ext cx="21605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Gabriola" pitchFamily="82" charset="0"/>
              </a:rPr>
              <a:t>Половцы</a:t>
            </a:r>
            <a:r>
              <a:rPr lang="ru-RU" sz="4800">
                <a:latin typeface="Constantia" pitchFamily="18" charset="0"/>
              </a:rPr>
              <a:t> </a:t>
            </a:r>
          </a:p>
        </p:txBody>
      </p:sp>
      <p:sp>
        <p:nvSpPr>
          <p:cNvPr id="40964" name="TextBox 6"/>
          <p:cNvSpPr txBox="1">
            <a:spLocks noChangeArrowheads="1"/>
          </p:cNvSpPr>
          <p:nvPr/>
        </p:nvSpPr>
        <p:spPr bwMode="auto">
          <a:xfrm>
            <a:off x="3492500" y="3141663"/>
            <a:ext cx="23749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Gabriola" pitchFamily="82" charset="0"/>
              </a:rPr>
              <a:t>Марийцы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  <p:sp>
        <p:nvSpPr>
          <p:cNvPr id="40965" name="TextBox 7"/>
          <p:cNvSpPr txBox="1">
            <a:spLocks noChangeArrowheads="1"/>
          </p:cNvSpPr>
          <p:nvPr/>
        </p:nvSpPr>
        <p:spPr bwMode="auto">
          <a:xfrm>
            <a:off x="3708400" y="3716338"/>
            <a:ext cx="20161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Gabriola" pitchFamily="82" charset="0"/>
              </a:rPr>
              <a:t>Хазары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55776" y="188640"/>
            <a:ext cx="4320480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  <a:cs typeface="+mn-cs"/>
              </a:rPr>
              <a:t>Соседи славян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abriola" pitchFamily="82" charset="0"/>
              <a:cs typeface="+mn-cs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484438" y="4292600"/>
            <a:ext cx="41036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>
                <a:latin typeface="Gabriola" pitchFamily="82" charset="0"/>
              </a:rPr>
              <a:t>Византия</a:t>
            </a:r>
          </a:p>
          <a:p>
            <a:pPr algn="ctr"/>
            <a:r>
              <a:rPr lang="ru-RU" sz="4800">
                <a:latin typeface="Gabriola" pitchFamily="82" charset="0"/>
              </a:rPr>
              <a:t>Волжская Булгария</a:t>
            </a:r>
          </a:p>
          <a:p>
            <a:pPr algn="ctr"/>
            <a:r>
              <a:rPr lang="ru-RU" sz="4800">
                <a:latin typeface="Gabriola" pitchFamily="82" charset="0"/>
              </a:rPr>
              <a:t>Варяги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55875" y="692150"/>
            <a:ext cx="4752975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latin typeface="Gabriola" pitchFamily="82" charset="0"/>
              </a:rPr>
              <a:t>Черное море</a:t>
            </a:r>
          </a:p>
          <a:p>
            <a:endParaRPr lang="ru-RU">
              <a:latin typeface="Constantia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27313" y="1557338"/>
            <a:ext cx="3744912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latin typeface="Gabriola" pitchFamily="82" charset="0"/>
              </a:rPr>
              <a:t>Византия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27313" y="2420938"/>
            <a:ext cx="5040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latin typeface="Gabriola" pitchFamily="82" charset="0"/>
              </a:rPr>
              <a:t>Балтийское море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27313" y="3284538"/>
            <a:ext cx="2881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latin typeface="Gabriola" pitchFamily="82" charset="0"/>
              </a:rPr>
              <a:t>Новгород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627313" y="4076700"/>
            <a:ext cx="23764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latin typeface="Gabriola" pitchFamily="82" charset="0"/>
              </a:rPr>
              <a:t>Днепр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74838E-6 L 0.00017 0.24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31267E-6 L -1.66667E-6 -0.2416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1175E-6 L 0.00017 0.251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9.25069E-8 L -0.00382 -0.2312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1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2493 L 2.77778E-7 0.4932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.49329 L 2.77778E-7 0.3885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25139 L 0.00018 0.387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олок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1406"/>
            <a:ext cx="8496944" cy="255454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  <a:cs typeface="+mn-cs"/>
              </a:rPr>
              <a:t> «Откуда есть пошла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  <a:cs typeface="+mn-cs"/>
              </a:rPr>
              <a:t> </a:t>
            </a: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  <a:cs typeface="+mn-cs"/>
              </a:rPr>
              <a:t>              Русская земля…»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abriola" pitchFamily="82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C:\Users\user\Desktop\1294397856_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981075"/>
            <a:ext cx="3313113" cy="509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76600" y="188913"/>
            <a:ext cx="25193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Gabriola" pitchFamily="82" charset="0"/>
              </a:rPr>
              <a:t>выносливость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692150"/>
            <a:ext cx="180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Gabriola" pitchFamily="82" charset="0"/>
              </a:rPr>
              <a:t>ловкость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9388" y="2135188"/>
            <a:ext cx="27368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Gabriola" pitchFamily="82" charset="0"/>
              </a:rPr>
              <a:t>дружелюбность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4925" y="3862388"/>
            <a:ext cx="2881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Gabriola" pitchFamily="82" charset="0"/>
              </a:rPr>
              <a:t>гостеприимство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68313" y="5446713"/>
            <a:ext cx="23749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Gabriola" pitchFamily="82" charset="0"/>
              </a:rPr>
              <a:t>храбрость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372225" y="692150"/>
            <a:ext cx="25574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Gabriola" pitchFamily="82" charset="0"/>
              </a:rPr>
              <a:t>отважность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588125" y="2206625"/>
            <a:ext cx="19446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Gabriola" pitchFamily="82" charset="0"/>
              </a:rPr>
              <a:t>мужество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443663" y="3860800"/>
            <a:ext cx="24495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Gabriola" pitchFamily="82" charset="0"/>
              </a:rPr>
              <a:t>патриотизм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264275" y="5446713"/>
            <a:ext cx="27717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Gabriola" pitchFamily="82" charset="0"/>
              </a:rPr>
              <a:t>миролюбивость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Аркона - Славься, Русь! + текст песн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user\Desktop\1329085241_predstoyaschaya-bese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100"/>
            <a:ext cx="9144000" cy="677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лавянская этническая музыка - 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7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user\Desktop\850_a90780f024314239b1ad9caa44bd69a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28638" y="-26988"/>
            <a:ext cx="10213976" cy="667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71600" y="1916832"/>
            <a:ext cx="7128792" cy="3046988"/>
          </a:xfrm>
          <a:prstGeom prst="rect">
            <a:avLst/>
          </a:prstGeom>
          <a:noFill/>
        </p:spPr>
        <p:txBody>
          <a:bodyPr>
            <a:prstTxWarp prst="textInflat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dirty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Gabriola" pitchFamily="82" charset="0"/>
                <a:cs typeface="+mn-cs"/>
              </a:rPr>
              <a:t>«Значение слова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dirty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Gabriola" pitchFamily="82" charset="0"/>
                <a:cs typeface="+mn-cs"/>
              </a:rPr>
              <a:t>  </a:t>
            </a:r>
            <a:r>
              <a:rPr lang="ru-RU" sz="9600" dirty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Gabriola" pitchFamily="82" charset="0"/>
                <a:cs typeface="+mn-cs"/>
              </a:rPr>
              <a:t>        «Русь»</a:t>
            </a:r>
            <a:endParaRPr lang="ru-RU" sz="9600" dirty="0"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Gabriola" pitchFamily="82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user\Desktop\909158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491880" y="-315416"/>
            <a:ext cx="252028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50800"/>
                <a:solidFill>
                  <a:schemeClr val="bg1">
                    <a:shade val="50000"/>
                  </a:schemeClr>
                </a:solidFill>
                <a:latin typeface="Gabriola" pitchFamily="82" charset="0"/>
                <a:cs typeface="+mn-cs"/>
              </a:rPr>
              <a:t>Русло</a:t>
            </a:r>
            <a:endParaRPr lang="ru-RU" sz="9600" b="1" dirty="0">
              <a:ln w="50800"/>
              <a:solidFill>
                <a:schemeClr val="bg1">
                  <a:shade val="50000"/>
                </a:schemeClr>
              </a:solidFill>
              <a:latin typeface="Gabriola" pitchFamily="82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user\Desktop\0_43d35_32e6bc60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338" y="0"/>
            <a:ext cx="8823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131840" y="-249798"/>
            <a:ext cx="3024336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Gabriola" pitchFamily="82" charset="0"/>
                <a:cs typeface="+mn-cs"/>
              </a:rPr>
              <a:t>Русалка</a:t>
            </a:r>
            <a:endParaRPr lang="ru-RU" sz="8800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Gabriola" pitchFamily="82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user\Desktop\20227wi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0"/>
            <a:ext cx="9097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9512" y="-171400"/>
            <a:ext cx="388843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 err="1">
                <a:ln w="11430"/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  <a:cs typeface="+mn-cs"/>
              </a:rPr>
              <a:t>Росяница</a:t>
            </a:r>
            <a:endParaRPr lang="ru-RU" sz="9600" b="1" dirty="0">
              <a:ln w="11430"/>
              <a:solidFill>
                <a:srgbClr val="7030A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user\Desktop\84434448_large_21e0180e0a5617cc945d78dfaada534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78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504" y="77723"/>
            <a:ext cx="8964488" cy="830997"/>
          </a:xfrm>
          <a:prstGeom prst="rect">
            <a:avLst/>
          </a:prstGeom>
          <a:noFill/>
        </p:spPr>
        <p:txBody>
          <a:bodyPr>
            <a:prstTxWarp prst="textWave2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Gabriola" pitchFamily="82" charset="0"/>
                <a:cs typeface="+mn-cs"/>
              </a:rPr>
              <a:t>Русь – страна, где много рек и  озер,</a:t>
            </a:r>
            <a:endParaRPr lang="ru-RU" sz="4800" dirty="0">
              <a:solidFill>
                <a:srgbClr val="FFFF00"/>
              </a:solidFill>
              <a:latin typeface="Gabriola" pitchFamily="82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869811"/>
            <a:ext cx="7704856" cy="830997"/>
          </a:xfrm>
          <a:prstGeom prst="rect">
            <a:avLst/>
          </a:prstGeom>
          <a:noFill/>
        </p:spPr>
        <p:txBody>
          <a:bodyPr>
            <a:prstTxWarp prst="textWave2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Gabriola" pitchFamily="82" charset="0"/>
                <a:cs typeface="+mn-cs"/>
              </a:rPr>
              <a:t>а русский - человек, живущий у воды.</a:t>
            </a:r>
            <a:endParaRPr lang="ru-RU" sz="4800" dirty="0">
              <a:solidFill>
                <a:srgbClr val="FFFF00"/>
              </a:solidFill>
              <a:latin typeface="Gabriola" pitchFamily="82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397</TotalTime>
  <Words>247</Words>
  <Application>Microsoft Office PowerPoint</Application>
  <PresentationFormat>Экран (4:3)</PresentationFormat>
  <Paragraphs>155</Paragraphs>
  <Slides>31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31</vt:i4>
      </vt:variant>
    </vt:vector>
  </HeadingPairs>
  <TitlesOfParts>
    <vt:vector size="43" baseType="lpstr">
      <vt:lpstr>Constantia</vt:lpstr>
      <vt:lpstr>Arial</vt:lpstr>
      <vt:lpstr>Wingdings 2</vt:lpstr>
      <vt:lpstr>Calibri</vt:lpstr>
      <vt:lpstr>Times New Roman</vt:lpstr>
      <vt:lpstr>Gabriola</vt:lpstr>
      <vt:lpstr>Бумажная</vt:lpstr>
      <vt:lpstr>Бумажная</vt:lpstr>
      <vt:lpstr>Бумажная</vt:lpstr>
      <vt:lpstr>Бумажная</vt:lpstr>
      <vt:lpstr>Бумажная</vt:lpstr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Вероника</dc:creator>
  <cp:lastModifiedBy>ДАрья</cp:lastModifiedBy>
  <cp:revision>47</cp:revision>
  <dcterms:created xsi:type="dcterms:W3CDTF">2014-11-18T15:11:21Z</dcterms:created>
  <dcterms:modified xsi:type="dcterms:W3CDTF">2014-11-14T20:04:02Z</dcterms:modified>
</cp:coreProperties>
</file>