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9" r:id="rId2"/>
    <p:sldId id="256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061EBE7-DF73-492C-A314-91D8DBBED319}">
          <p14:sldIdLst>
            <p14:sldId id="259"/>
            <p14:sldId id="256"/>
          </p14:sldIdLst>
        </p14:section>
        <p14:section name="Раздел без заголовка" id="{2A0568C2-CE70-452F-A4D8-47A78E9E5F2F}">
          <p14:sldIdLst>
            <p14:sldId id="257"/>
            <p14:sldId id="258"/>
            <p14:sldId id="26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91" autoAdjust="0"/>
  </p:normalViewPr>
  <p:slideViewPr>
    <p:cSldViewPr>
      <p:cViewPr varScale="1">
        <p:scale>
          <a:sx n="68" d="100"/>
          <a:sy n="68" d="100"/>
        </p:scale>
        <p:origin x="-1220" y="-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B2E5A9-AD5B-43E3-BAED-5149986AAF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413921B-485A-4AA2-AA8D-7F79F21162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CFAB5DD-D4B1-4D94-82BC-477CBB1D9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E7C0DF4-6175-462F-AD2D-3861957485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F0DC190-BE8E-427F-AAC8-C90734534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971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B2589FC-1583-4270-AABE-7ED4F432D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91CF4EF-0830-4189-B63D-484F5AE47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B9EB011-3076-4B85-B505-B75DB0D87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0B2C5A-93AF-4BC9-9E31-AA43B7B5C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F939BD3-FD6E-41A3-AF5B-8154C651E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410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3F9EBEAE-CB5B-49CE-9D74-580C89CF90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AFB50956-9E81-4A12-B64B-CDE2FFD55B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9807B58-96B9-41BA-9944-9CB6E423E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0C7B436-A51B-4F3C-96A1-2881407EE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9CFE743-7B8C-40BD-B4A2-79D14657C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253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BB2D61-F95F-453B-9D07-0B900092C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BDA6DD0-EC6D-4E7D-BBA8-17BDA25945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0B17D30-E0DB-436A-86A2-F0D77CD70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6F81216-1DF0-4340-BD18-B2A6F8E98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E993F42-08DC-434B-808A-2971D54B7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321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E40C0C-2B20-461C-9B29-0B0EE8D9A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A2F30E5-D42A-4CAB-9A9C-DB2AB9041E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7F1B225-9002-46AE-A152-E7AAC1C20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8BFAEF9-1D1B-477D-8AC4-34A2D4CBD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126EEE4-A7F2-4C08-BCD6-7BC62645F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160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A1B783-6BF9-4FE6-AE42-43EA4A47A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E239819-682B-47FD-9D4A-ED0EB293AE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8AA644B-A476-4B85-ADB9-4040E422F8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28BDF31-035D-43E9-B93D-58ADD32B8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731A12E-E56B-42DE-984E-A6E396302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0CF8264-456D-4FBE-9393-852D27B56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204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934078-D132-4B95-8DAC-D20D0989F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63AB332-43A6-440D-ACF1-61E10EF77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92254B1-326A-494A-8C3D-96F2F55414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53A1C7D0-5CC2-4400-88D0-C6F30A2B94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E5FF062-4953-4699-BC21-5B58D15B3F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B6F59D05-7407-488D-B5F2-D24C185858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D9E5F6AC-AA82-47DD-8BF1-3C8836620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0EA49BFB-AE9E-4D90-BA0F-4185A8B63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497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76A91D-2420-487B-B753-B62E1F02E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219DBB72-1D16-4BB4-B2B8-90EDF8C5F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1447837-1BA2-45D4-ADD5-0C49889EC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4DB9E7A3-5AA6-4976-8499-E42D6E943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054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FEDC60D-5475-4774-AD39-245271862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E83EF26A-1DAC-4E77-943B-C7CDBAFD4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BA40080-ED9E-48E1-85A9-C10FEA381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137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8953AA5-FA86-4B8A-9822-5F598E5C8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4AE660-BEEF-46CF-A87C-B1E49D3FE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9A270B2-CD57-4992-A789-295FD9A050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A963920-24FA-4A2C-87A0-4FB7F770B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CEF0E96-6F9D-468B-B686-29E1D1D9E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5BA2DE3-9174-45AB-9829-BCEDA9427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614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AEC357-4099-4979-9C37-621CB520B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DA75E90-5DBD-4702-8D76-EF8FC2CF9E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AA50093-E4F8-46D2-9FAC-DB03123E9A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1F6DD07-3DF8-4624-AB47-82F2C648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A6DF453-5D10-423D-B25E-781A5DDA9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B85C24C-D736-4872-A45F-E0356346D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247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8E61693-03FE-43C6-ABAA-6F33345AE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23EC500-9B72-4B15-A965-6161B14A85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D5F8F6D-81F4-4803-A4D6-EF6859ACEB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1630509-38F2-43FC-957E-942FE9E0E3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E63BAC3-8BBF-4312-9245-DB753B86CB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618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BF94676-4A6D-4E8A-9F28-A8CA92987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A5FDBB-8DB1-4E04-8ADB-E55B475039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544" y="908721"/>
            <a:ext cx="8064896" cy="4392488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Bookman Old Style" panose="02050604050505020204" pitchFamily="18" charset="0"/>
              </a:rPr>
              <a:t>«Пойми меня… Мне другое надо было узнать, другое толкало меня под руки: мне надо было узнать тогда, и поскорей узнать, вошь ли я, как все, или человек? Смогу ли я переступить или не смогу! Осмелюсь ли нагнуться и взять или нет? </a:t>
            </a:r>
            <a:r>
              <a:rPr lang="ru-RU" sz="3600" b="1" dirty="0">
                <a:latin typeface="Bookman Old Style" panose="02050604050505020204" pitchFamily="18" charset="0"/>
              </a:rPr>
              <a:t>Тварь ли я дрожащая или право имею...</a:t>
            </a:r>
            <a:r>
              <a:rPr lang="ru-RU" sz="3600" dirty="0">
                <a:latin typeface="Bookman Old Style" panose="020506040505050202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16710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DA78807-43D6-48D8-97AF-ECA8C979C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Заголовок 5"/>
          <p:cNvSpPr>
            <a:spLocks noGrp="1"/>
          </p:cNvSpPr>
          <p:nvPr>
            <p:ph idx="1"/>
          </p:nvPr>
        </p:nvSpPr>
        <p:spPr>
          <a:xfrm>
            <a:off x="611560" y="980728"/>
            <a:ext cx="7920880" cy="56886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Bookman Old Style" panose="02050604050505020204" pitchFamily="18" charset="0"/>
              </a:rPr>
              <a:t>ТЕО́РИЯ</a:t>
            </a:r>
            <a:r>
              <a:rPr lang="ru-RU" dirty="0">
                <a:latin typeface="Bookman Old Style" panose="02050604050505020204" pitchFamily="18" charset="0"/>
              </a:rPr>
              <a:t>, -и, </a:t>
            </a:r>
            <a:r>
              <a:rPr lang="ru-RU" i="1" dirty="0">
                <a:latin typeface="Bookman Old Style" panose="02050604050505020204" pitchFamily="18" charset="0"/>
              </a:rPr>
              <a:t>ж.</a:t>
            </a:r>
            <a:endParaRPr lang="ru-RU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Bookman Old Style" panose="02050604050505020204" pitchFamily="18" charset="0"/>
              </a:rPr>
              <a:t>1.</a:t>
            </a:r>
            <a:r>
              <a:rPr lang="ru-RU" dirty="0">
                <a:latin typeface="Bookman Old Style" panose="02050604050505020204" pitchFamily="18" charset="0"/>
              </a:rPr>
              <a:t> Логическое обобщение опыта, общественной практики, отражающее закономерности развития природы и общества. </a:t>
            </a:r>
            <a:r>
              <a:rPr lang="ru-RU" sz="1600" i="1" dirty="0">
                <a:latin typeface="Bookman Old Style" panose="02050604050505020204" pitchFamily="18" charset="0"/>
              </a:rPr>
              <a:t>Теория имеет очень сильное влияние на практику.</a:t>
            </a:r>
            <a:r>
              <a:rPr lang="ru-RU" sz="1600" dirty="0">
                <a:latin typeface="Bookman Old Style" panose="02050604050505020204" pitchFamily="18" charset="0"/>
              </a:rPr>
              <a:t> </a:t>
            </a:r>
            <a:r>
              <a:rPr lang="ru-RU" sz="1600" i="1" dirty="0">
                <a:latin typeface="Bookman Old Style" panose="02050604050505020204" pitchFamily="18" charset="0"/>
              </a:rPr>
              <a:t> Давно уже сказано, что без революционной теории не может быть и революционного движения, и в настоящее время вряд ли есть надобность доказывать подобную истину.</a:t>
            </a:r>
            <a:r>
              <a:rPr lang="ru-RU" sz="1600" dirty="0">
                <a:latin typeface="Bookman Old Style" panose="02050604050505020204" pitchFamily="18" charset="0"/>
              </a:rPr>
              <a:t> </a:t>
            </a:r>
          </a:p>
          <a:p>
            <a:pPr marL="0" indent="0">
              <a:buNone/>
            </a:pPr>
            <a:r>
              <a:rPr lang="ru-RU" b="1" dirty="0">
                <a:latin typeface="Bookman Old Style" panose="02050604050505020204" pitchFamily="18" charset="0"/>
              </a:rPr>
              <a:t>2.</a:t>
            </a:r>
            <a:r>
              <a:rPr lang="ru-RU" dirty="0">
                <a:latin typeface="Bookman Old Style" panose="02050604050505020204" pitchFamily="18" charset="0"/>
              </a:rPr>
              <a:t> Совокупность научных положений, обосновывающих общий принцип объяснения каких-либо фактов, явлений. </a:t>
            </a:r>
            <a:r>
              <a:rPr lang="ru-RU" sz="1600" i="1" dirty="0">
                <a:latin typeface="Bookman Old Style" panose="02050604050505020204" pitchFamily="18" charset="0"/>
              </a:rPr>
              <a:t>Атомная теория строения вещества. Теория квантов. Ленинская теория империализма. Теория происхождения видов Дарвина.</a:t>
            </a:r>
            <a:r>
              <a:rPr lang="ru-RU" sz="1600" dirty="0">
                <a:latin typeface="Bookman Old Style" panose="02050604050505020204" pitchFamily="18" charset="0"/>
              </a:rPr>
              <a:t> </a:t>
            </a:r>
          </a:p>
          <a:p>
            <a:pPr marL="0" indent="0">
              <a:buNone/>
            </a:pPr>
            <a:r>
              <a:rPr lang="ru-RU" b="1" dirty="0">
                <a:latin typeface="Bookman Old Style" panose="02050604050505020204" pitchFamily="18" charset="0"/>
              </a:rPr>
              <a:t>3.</a:t>
            </a:r>
            <a:r>
              <a:rPr lang="ru-RU" dirty="0">
                <a:latin typeface="Bookman Old Style" panose="02050604050505020204" pitchFamily="18" charset="0"/>
              </a:rPr>
              <a:t> Взгляд, мнение, убеждение как основание для того или иного поведения. </a:t>
            </a:r>
            <a:r>
              <a:rPr lang="ru-RU" sz="1600" i="1" dirty="0">
                <a:latin typeface="Bookman Old Style" panose="02050604050505020204" pitchFamily="18" charset="0"/>
              </a:rPr>
              <a:t>В одном из предыдущих писем я разъяснял вам мою теорию отношений подчиненного к начальнику.</a:t>
            </a:r>
            <a:r>
              <a:rPr lang="ru-RU" sz="1600" dirty="0">
                <a:latin typeface="Bookman Old Style" panose="02050604050505020204" pitchFamily="18" charset="0"/>
              </a:rPr>
              <a:t> </a:t>
            </a:r>
            <a:r>
              <a:rPr lang="ru-RU" sz="1600" i="1" dirty="0">
                <a:latin typeface="Bookman Old Style" panose="02050604050505020204" pitchFamily="18" charset="0"/>
              </a:rPr>
              <a:t> У него на все практические дела были свои теории: были правила, сколько надо часов работать, сколько отдыхать, как питаться, как одеваться, как топить печь, как освещаться.</a:t>
            </a:r>
            <a:r>
              <a:rPr lang="ru-RU" dirty="0">
                <a:latin typeface="Bookman Old Style" panose="020506040505050202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4801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C372E10-5A53-4BA0-A048-2A64E70547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815"/>
            <a:ext cx="9144000" cy="68580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172" y="357559"/>
            <a:ext cx="3263503" cy="4351338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C0911A3-4E10-44D2-8D0D-FC13BC553AE4}"/>
              </a:ext>
            </a:extLst>
          </p:cNvPr>
          <p:cNvSpPr txBox="1"/>
          <p:nvPr/>
        </p:nvSpPr>
        <p:spPr>
          <a:xfrm>
            <a:off x="581373" y="1052736"/>
            <a:ext cx="4984799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Bookman Old Style" panose="02050604050505020204" pitchFamily="18" charset="0"/>
              </a:rPr>
              <a:t>Полное имя: </a:t>
            </a:r>
            <a:r>
              <a:rPr lang="ru-RU" dirty="0">
                <a:latin typeface="Bookman Old Style" panose="02050604050505020204" pitchFamily="18" charset="0"/>
              </a:rPr>
              <a:t>Родион Романович Раскольников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Возраст:</a:t>
            </a:r>
            <a:r>
              <a:rPr lang="ru-RU" dirty="0">
                <a:latin typeface="Bookman Old Style" panose="02050604050505020204" pitchFamily="18" charset="0"/>
              </a:rPr>
              <a:t> около </a:t>
            </a:r>
            <a:r>
              <a:rPr lang="ru-RU" dirty="0" smtClean="0">
                <a:latin typeface="Bookman Old Style" panose="02050604050505020204" pitchFamily="18" charset="0"/>
              </a:rPr>
              <a:t>2</a:t>
            </a:r>
            <a:r>
              <a:rPr lang="en-US" dirty="0" smtClean="0">
                <a:latin typeface="Bookman Old Style" panose="02050604050505020204" pitchFamily="18" charset="0"/>
              </a:rPr>
              <a:t>4</a:t>
            </a:r>
            <a:r>
              <a:rPr lang="ru-RU" dirty="0" smtClean="0">
                <a:latin typeface="Bookman Old Style" panose="02050604050505020204" pitchFamily="18" charset="0"/>
              </a:rPr>
              <a:t> </a:t>
            </a:r>
            <a:r>
              <a:rPr lang="ru-RU" dirty="0">
                <a:latin typeface="Bookman Old Style" panose="02050604050505020204" pitchFamily="18" charset="0"/>
              </a:rPr>
              <a:t>лет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Образование:</a:t>
            </a:r>
            <a:r>
              <a:rPr lang="ru-RU" dirty="0">
                <a:latin typeface="Bookman Old Style" panose="02050604050505020204" pitchFamily="18" charset="0"/>
              </a:rPr>
              <a:t> бывший студент юридического факультета одного из петербургских университетов </a:t>
            </a:r>
            <a:r>
              <a:rPr lang="ru-RU" dirty="0" smtClean="0">
                <a:latin typeface="Bookman Old Style" panose="02050604050505020204" pitchFamily="18" charset="0"/>
              </a:rPr>
              <a:t>(бросил обучение </a:t>
            </a:r>
            <a:r>
              <a:rPr lang="ru-RU" dirty="0" smtClean="0">
                <a:latin typeface="Bookman Old Style" panose="02050604050505020204" pitchFamily="18" charset="0"/>
              </a:rPr>
              <a:t>из-за недостатка средств</a:t>
            </a:r>
            <a:r>
              <a:rPr lang="ru-RU" dirty="0" smtClean="0">
                <a:latin typeface="Bookman Old Style" panose="02050604050505020204" pitchFamily="18" charset="0"/>
              </a:rPr>
              <a:t>)</a:t>
            </a:r>
            <a:endParaRPr lang="ru-RU" dirty="0">
              <a:latin typeface="Bookman Old Style" panose="02050604050505020204" pitchFamily="18" charset="0"/>
            </a:endParaRPr>
          </a:p>
          <a:p>
            <a:r>
              <a:rPr lang="ru-RU" b="1" dirty="0">
                <a:latin typeface="Bookman Old Style" panose="02050604050505020204" pitchFamily="18" charset="0"/>
              </a:rPr>
              <a:t>Род занятий:</a:t>
            </a:r>
            <a:r>
              <a:rPr lang="ru-RU" dirty="0">
                <a:latin typeface="Bookman Old Style" panose="02050604050505020204" pitchFamily="18" charset="0"/>
              </a:rPr>
              <a:t> без определенного рода деятельности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Условия проживания:</a:t>
            </a:r>
            <a:r>
              <a:rPr lang="ru-RU" dirty="0">
                <a:latin typeface="Bookman Old Style" panose="02050604050505020204" pitchFamily="18" charset="0"/>
              </a:rPr>
              <a:t> «Каморка его приходилась под самою кровлей высокого пятиэтажного дома и походила более на шкаф, чем на квартиру…»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Семья:</a:t>
            </a:r>
            <a:r>
              <a:rPr lang="ru-RU" dirty="0">
                <a:latin typeface="Bookman Old Style" panose="02050604050505020204" pitchFamily="18" charset="0"/>
              </a:rPr>
              <a:t> мать Пульхерия Александровна и младшая сестра Авдотья Романовна, отец умер</a:t>
            </a:r>
          </a:p>
          <a:p>
            <a:r>
              <a:rPr lang="ru-RU" b="1" dirty="0">
                <a:latin typeface="Bookman Old Style" panose="02050604050505020204" pitchFamily="18" charset="0"/>
              </a:rPr>
              <a:t>Круг общения, друзья: </a:t>
            </a:r>
            <a:r>
              <a:rPr lang="ru-RU" dirty="0">
                <a:latin typeface="Bookman Old Style" panose="02050604050505020204" pitchFamily="18" charset="0"/>
              </a:rPr>
              <a:t>постоянных знакомств не поддерживает, друзей нет</a:t>
            </a:r>
          </a:p>
        </p:txBody>
      </p:sp>
    </p:spTree>
    <p:extLst>
      <p:ext uri="{BB962C8B-B14F-4D97-AF65-F5344CB8AC3E}">
        <p14:creationId xmlns:p14="http://schemas.microsoft.com/office/powerpoint/2010/main" val="229270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403B6C4-D570-4B70-97AC-3E235F8F0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9218" y="1272361"/>
            <a:ext cx="8291264" cy="778098"/>
          </a:xfrm>
        </p:spPr>
        <p:txBody>
          <a:bodyPr/>
          <a:lstStyle/>
          <a:p>
            <a:pPr algn="ctr"/>
            <a:r>
              <a:rPr lang="ru-RU" b="1" dirty="0">
                <a:latin typeface="Bookman Old Style" panose="02050604050505020204" pitchFamily="18" charset="0"/>
              </a:rPr>
              <a:t>Суть теории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628650" y="2299506"/>
            <a:ext cx="3886200" cy="3403575"/>
          </a:xfrm>
        </p:spPr>
        <p:txBody>
          <a:bodyPr>
            <a:normAutofit/>
          </a:bodyPr>
          <a:lstStyle/>
          <a:p>
            <a:r>
              <a:rPr lang="ru-RU" sz="2200" b="1" dirty="0">
                <a:latin typeface="Bookman Old Style" panose="02050604050505020204" pitchFamily="18" charset="0"/>
              </a:rPr>
              <a:t>"низшие люди" (обыкновенные), «твари дрожащие», </a:t>
            </a:r>
            <a:r>
              <a:rPr lang="ru-RU" sz="2200" dirty="0">
                <a:latin typeface="Bookman Old Style" panose="02050604050505020204" pitchFamily="18" charset="0"/>
              </a:rPr>
              <a:t>то есть обычные, заурядные люди ("материал", по словам Раскольникова). Эти люди послушны и консервативны.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572000" y="2299506"/>
            <a:ext cx="3886200" cy="4351338"/>
          </a:xfrm>
        </p:spPr>
        <p:txBody>
          <a:bodyPr/>
          <a:lstStyle/>
          <a:p>
            <a:pPr lvl="0"/>
            <a:r>
              <a:rPr lang="ru-RU" sz="2200" b="1" dirty="0">
                <a:latin typeface="Bookman Old Style" panose="02050604050505020204" pitchFamily="18" charset="0"/>
              </a:rPr>
              <a:t>"собственно люди", «право имеющие», </a:t>
            </a:r>
            <a:r>
              <a:rPr lang="ru-RU" sz="2200" dirty="0">
                <a:latin typeface="Bookman Old Style" panose="02050604050505020204" pitchFamily="18" charset="0"/>
              </a:rPr>
              <a:t>то есть выдающиеся люди, "Наполеоны", которые двигают мир, которым разрешено больше, чем остальным, и которые сами определяют, что можно, а что нельзя.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778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DA78807-43D6-48D8-97AF-ECA8C979C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Заголовок 5"/>
          <p:cNvSpPr>
            <a:spLocks noGrp="1"/>
          </p:cNvSpPr>
          <p:nvPr>
            <p:ph idx="1"/>
          </p:nvPr>
        </p:nvSpPr>
        <p:spPr>
          <a:xfrm>
            <a:off x="611560" y="980728"/>
            <a:ext cx="7920880" cy="56886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>
                <a:latin typeface="Bookman Old Style" panose="02050604050505020204" pitchFamily="18" charset="0"/>
              </a:rPr>
              <a:t>ТЕО́РИЯ</a:t>
            </a:r>
            <a:r>
              <a:rPr lang="ru-RU" dirty="0">
                <a:latin typeface="Bookman Old Style" panose="02050604050505020204" pitchFamily="18" charset="0"/>
              </a:rPr>
              <a:t>, -и, </a:t>
            </a:r>
            <a:r>
              <a:rPr lang="ru-RU" i="1" dirty="0">
                <a:latin typeface="Bookman Old Style" panose="02050604050505020204" pitchFamily="18" charset="0"/>
              </a:rPr>
              <a:t>ж.</a:t>
            </a:r>
            <a:endParaRPr lang="ru-RU" dirty="0">
              <a:latin typeface="Bookman Old Style" panose="02050604050505020204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Bookman Old Style" panose="02050604050505020204" pitchFamily="18" charset="0"/>
              </a:rPr>
              <a:t>1.</a:t>
            </a:r>
            <a:r>
              <a:rPr lang="ru-RU" dirty="0">
                <a:latin typeface="Bookman Old Style" panose="02050604050505020204" pitchFamily="18" charset="0"/>
              </a:rPr>
              <a:t> Логическое обобщение опыта, общественной практики, отражающее закономерности развития природы и общества. </a:t>
            </a:r>
            <a:r>
              <a:rPr lang="ru-RU" sz="1600" i="1" dirty="0">
                <a:latin typeface="Bookman Old Style" panose="02050604050505020204" pitchFamily="18" charset="0"/>
              </a:rPr>
              <a:t>Теория имеет очень сильное влияние на практику.</a:t>
            </a:r>
            <a:r>
              <a:rPr lang="ru-RU" sz="1600" dirty="0">
                <a:latin typeface="Bookman Old Style" panose="02050604050505020204" pitchFamily="18" charset="0"/>
              </a:rPr>
              <a:t> </a:t>
            </a:r>
            <a:r>
              <a:rPr lang="ru-RU" sz="1600" i="1" dirty="0">
                <a:latin typeface="Bookman Old Style" panose="02050604050505020204" pitchFamily="18" charset="0"/>
              </a:rPr>
              <a:t> Давно уже сказано, что без революционной теории не может быть и революционного движения, и в настоящее время вряд ли есть надобность доказывать подобную истину.</a:t>
            </a:r>
            <a:r>
              <a:rPr lang="ru-RU" sz="1600" dirty="0">
                <a:latin typeface="Bookman Old Style" panose="02050604050505020204" pitchFamily="18" charset="0"/>
              </a:rPr>
              <a:t> </a:t>
            </a:r>
          </a:p>
          <a:p>
            <a:pPr marL="0" indent="0">
              <a:buNone/>
            </a:pPr>
            <a:r>
              <a:rPr lang="ru-RU" b="1" dirty="0">
                <a:latin typeface="Bookman Old Style" panose="02050604050505020204" pitchFamily="18" charset="0"/>
              </a:rPr>
              <a:t>2.</a:t>
            </a:r>
            <a:r>
              <a:rPr lang="ru-RU" dirty="0">
                <a:latin typeface="Bookman Old Style" panose="02050604050505020204" pitchFamily="18" charset="0"/>
              </a:rPr>
              <a:t> Совокупность научных положений, обосновывающих общий принцип объяснения каких-либо фактов, явлений. </a:t>
            </a:r>
            <a:r>
              <a:rPr lang="ru-RU" sz="1600" i="1" dirty="0">
                <a:latin typeface="Bookman Old Style" panose="02050604050505020204" pitchFamily="18" charset="0"/>
              </a:rPr>
              <a:t>Атомная теория строения вещества. Теория квантов. Ленинская теория империализма. Теория происхождения видов Дарвина.</a:t>
            </a:r>
            <a:r>
              <a:rPr lang="ru-RU" sz="1600" dirty="0">
                <a:latin typeface="Bookman Old Style" panose="02050604050505020204" pitchFamily="18" charset="0"/>
              </a:rPr>
              <a:t> </a:t>
            </a:r>
          </a:p>
          <a:p>
            <a:pPr marL="0" indent="0">
              <a:buNone/>
            </a:pPr>
            <a:r>
              <a:rPr lang="ru-RU" b="1" dirty="0">
                <a:latin typeface="Bookman Old Style" panose="02050604050505020204" pitchFamily="18" charset="0"/>
              </a:rPr>
              <a:t>3.</a:t>
            </a:r>
            <a:r>
              <a:rPr lang="ru-RU" dirty="0">
                <a:latin typeface="Bookman Old Style" panose="02050604050505020204" pitchFamily="18" charset="0"/>
              </a:rPr>
              <a:t> Взгляд, мнение, убеждение как основание для того или иного поведения. </a:t>
            </a:r>
            <a:r>
              <a:rPr lang="ru-RU" sz="1600" i="1" dirty="0">
                <a:latin typeface="Bookman Old Style" panose="02050604050505020204" pitchFamily="18" charset="0"/>
              </a:rPr>
              <a:t>В одном из предыдущих писем я разъяснял вам мою теорию отношений подчиненного к начальнику.</a:t>
            </a:r>
            <a:r>
              <a:rPr lang="ru-RU" sz="1600" dirty="0">
                <a:latin typeface="Bookman Old Style" panose="02050604050505020204" pitchFamily="18" charset="0"/>
              </a:rPr>
              <a:t> </a:t>
            </a:r>
            <a:r>
              <a:rPr lang="ru-RU" sz="1600" i="1" dirty="0">
                <a:latin typeface="Bookman Old Style" panose="02050604050505020204" pitchFamily="18" charset="0"/>
              </a:rPr>
              <a:t> У него на все практические дела были свои теории: были правила, сколько надо часов работать, сколько отдыхать, как питаться, как одеваться, как топить печь, как освещаться.</a:t>
            </a:r>
            <a:r>
              <a:rPr lang="ru-RU" dirty="0">
                <a:latin typeface="Bookman Old Style" panose="020506040505050202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670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</TotalTime>
  <Words>225</Words>
  <Application>Microsoft Office PowerPoint</Application>
  <PresentationFormat>Экран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«Пойми меня… Мне другое надо было узнать, другое толкало меня под руки: мне надо было узнать тогда, и поскорей узнать, вошь ли я, как все, или человек? Смогу ли я переступить или не смогу! Осмелюсь ли нагнуться и взять или нет? Тварь ли я дрожащая или право имею...»</vt:lpstr>
      <vt:lpstr>Презентация PowerPoint</vt:lpstr>
      <vt:lpstr>Презентация PowerPoint</vt:lpstr>
      <vt:lpstr>Суть теории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Кабинет 41</cp:lastModifiedBy>
  <cp:revision>6</cp:revision>
  <dcterms:created xsi:type="dcterms:W3CDTF">2022-03-15T11:25:57Z</dcterms:created>
  <dcterms:modified xsi:type="dcterms:W3CDTF">2022-03-23T09:37:31Z</dcterms:modified>
</cp:coreProperties>
</file>