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9" r:id="rId4"/>
    <p:sldId id="262" r:id="rId5"/>
    <p:sldId id="263" r:id="rId6"/>
    <p:sldId id="264" r:id="rId7"/>
    <p:sldId id="270" r:id="rId8"/>
    <p:sldId id="259" r:id="rId9"/>
    <p:sldId id="265" r:id="rId10"/>
    <p:sldId id="261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BCA"/>
    <a:srgbClr val="FFFFFF"/>
    <a:srgbClr val="637E20"/>
    <a:srgbClr val="AABD7D"/>
    <a:srgbClr val="C45147"/>
    <a:srgbClr val="0563C1"/>
    <a:srgbClr val="87AE55"/>
    <a:srgbClr val="FFE9A2"/>
    <a:srgbClr val="586E0B"/>
    <a:srgbClr val="FDF3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80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8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75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82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68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29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37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51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96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74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96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B0254-2E74-4150-BE41-790DFBB6D72B}" type="datetimeFigureOut">
              <a:rPr lang="ru-RU" smtClean="0"/>
              <a:t>27.07.2020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45DE6-D8F4-4435-803D-C0FA05E24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147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1238470627674" TargetMode="External"/><Relationship Id="rId7" Type="http://schemas.openxmlformats.org/officeDocument/2006/relationships/hyperlink" Target="https://www.youtube.com/watch?time_continue=1&amp;v=zW6p2yeNCpk&amp;feature=emb_titl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torage.lightaudio.ru/174e26a3/112ac233/&#1040;&#1085;&#1090;&#1086;&#1085;&#1080;&#1086;%20&#1042;&#1080;&#1074;&#1072;&#1083;&#1100;&#1076;&#1080;%20&#8212;%20&#1062;&#1080;&#1082;&#1083;%20%22&#1042;&#1088;&#1077;&#1084;&#1077;&#1085;&#1072;%20&#1075;&#1086;&#1076;&#1072;%22.%20&#1051;&#1077;&#1090;&#1086;.mp3" TargetMode="External"/><Relationship Id="rId5" Type="http://schemas.openxmlformats.org/officeDocument/2006/relationships/hyperlink" Target="https://ok.ru/video/1213060419974" TargetMode="External"/><Relationship Id="rId4" Type="http://schemas.openxmlformats.org/officeDocument/2006/relationships/hyperlink" Target="https://ok.ru/video/2133039386929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523&amp;v=K_6qeYZGH10&amp;feature=emb_logo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torage.lightaudio.ru/174e26a3/112ac233/&#1040;&#1085;&#1090;&#1086;&#1085;&#1080;&#1086;%20&#1042;&#1080;&#1074;&#1072;&#1083;&#1100;&#1076;&#1080;%20&#8212;%20&#1062;&#1080;&#1082;&#1083;%20%22&#1042;&#1088;&#1077;&#1084;&#1077;&#1085;&#1072;%20&#1075;&#1086;&#1076;&#1072;%22.%20&#1051;&#1077;&#1090;&#1086;.mp3" TargetMode="External"/><Relationship Id="rId4" Type="http://schemas.openxmlformats.org/officeDocument/2006/relationships/hyperlink" Target="https://ok.ru/video/23888529935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8349150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torage.lightaudio.ru/399227fb/1191990d7/&#1060;.%20&#1049;.%20&#1043;&#1072;&#1081;&#1076;&#1085;%20&#8212;%20&#1086;&#1088;&#1072;&#1090;&#1086;&#1088;&#1080;&#1103;%20%22&#1042;&#1088;&#1077;&#1084;&#1077;&#1085;&#1072;%20&#1075;&#1086;&#1076;&#1072;%22%20&#1051;&#1077;&#1090;&#1086;.mp3" TargetMode="External"/><Relationship Id="rId4" Type="http://schemas.openxmlformats.org/officeDocument/2006/relationships/hyperlink" Target="https://storage.lightaudio.ru/174e26a3/112ac233/&#1040;&#1085;&#1090;&#1086;&#1085;&#1080;&#1086;%20&#1042;&#1080;&#1074;&#1072;&#1083;&#1100;&#1076;&#1080;%20&#8212;%20&#1062;&#1080;&#1082;&#1083;%20%22&#1042;&#1088;&#1077;&#1084;&#1077;&#1085;&#1072;%20&#1075;&#1086;&#1076;&#1072;%22.%20&#1051;&#1077;&#1090;&#1086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4394" y="1846999"/>
            <a:ext cx="99277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</a:t>
            </a:r>
            <a:r>
              <a:rPr lang="ru-RU" sz="3200" b="1" cap="none" spc="0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Образы лета в музыке классических композиторов»</a:t>
            </a:r>
            <a:endParaRPr lang="ru-RU" sz="3200" b="1" cap="none" spc="0" dirty="0">
              <a:ln w="0"/>
              <a:solidFill>
                <a:srgbClr val="4A852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 descr="https://www.pngkey.com/png/full/3-34979_png-hd-musical-notes-symbols-transpa-music-notes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865" y="2615316"/>
            <a:ext cx="7420844" cy="203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00733" y="1141027"/>
            <a:ext cx="60363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Консультация для родителей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89599" y="4356124"/>
            <a:ext cx="394337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5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онсультацию подготовили:</a:t>
            </a:r>
          </a:p>
          <a:p>
            <a:pPr algn="just"/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</a:t>
            </a:r>
            <a:r>
              <a:rPr lang="ru-RU" sz="165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рук-ль </a:t>
            </a:r>
            <a:r>
              <a:rPr lang="ru-RU" sz="165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МБДУ г. </a:t>
            </a:r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Иркутска д/с №139</a:t>
            </a:r>
          </a:p>
          <a:p>
            <a:pPr algn="just"/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Ковбас Ксения Александровна  и</a:t>
            </a:r>
          </a:p>
          <a:p>
            <a:pPr algn="just"/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муз. рук-ль МАДОУ г. Иркутска д/с №165</a:t>
            </a:r>
          </a:p>
          <a:p>
            <a:pPr algn="just"/>
            <a:r>
              <a:rPr lang="ru-RU" sz="1650" b="1" dirty="0" err="1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Шемендюк</a:t>
            </a:r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Елена Георгиевна</a:t>
            </a:r>
          </a:p>
          <a:p>
            <a:pPr algn="ctr"/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г. Иркутск 2020 г.</a:t>
            </a:r>
            <a:endParaRPr lang="ru-RU" sz="1650" dirty="0"/>
          </a:p>
        </p:txBody>
      </p:sp>
    </p:spTree>
    <p:extLst>
      <p:ext uri="{BB962C8B-B14F-4D97-AF65-F5344CB8AC3E}">
        <p14:creationId xmlns:p14="http://schemas.microsoft.com/office/powerpoint/2010/main" val="301920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" y="85"/>
            <a:ext cx="1217874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955771" y="768620"/>
            <a:ext cx="4477909" cy="2960233"/>
            <a:chOff x="1255321" y="682991"/>
            <a:chExt cx="5133604" cy="3081487"/>
          </a:xfrm>
        </p:grpSpPr>
        <p:pic>
          <p:nvPicPr>
            <p:cNvPr id="4" name="Рисунок 3" descr="https://content.foto.my.mail.ru/mail/2002_09_10/_blogs/i-15253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5321" y="838385"/>
              <a:ext cx="5133604" cy="2926093"/>
            </a:xfrm>
            <a:prstGeom prst="round2DiagRect">
              <a:avLst>
                <a:gd name="adj1" fmla="val 16667"/>
                <a:gd name="adj2" fmla="val 0"/>
              </a:avLst>
            </a:prstGeom>
            <a:ln w="38100" cap="sq">
              <a:solidFill>
                <a:srgbClr val="87AE55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grpSp>
          <p:nvGrpSpPr>
            <p:cNvPr id="5" name="Группа 4"/>
            <p:cNvGrpSpPr/>
            <p:nvPr/>
          </p:nvGrpSpPr>
          <p:grpSpPr>
            <a:xfrm>
              <a:off x="3177276" y="682991"/>
              <a:ext cx="3211649" cy="2368967"/>
              <a:chOff x="67307" y="-173852"/>
              <a:chExt cx="3472744" cy="2650352"/>
            </a:xfrm>
          </p:grpSpPr>
          <p:pic>
            <p:nvPicPr>
              <p:cNvPr id="6" name="Рисунок 5" descr="https://polit.ru/media/photolib/2018/08/16/800-600_ctPvSmz_1534434064.jpg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904" b="38209"/>
              <a:stretch/>
            </p:blipFill>
            <p:spPr bwMode="auto">
              <a:xfrm>
                <a:off x="67307" y="-173852"/>
                <a:ext cx="3472744" cy="2650352"/>
              </a:xfrm>
              <a:prstGeom prst="ellipse">
                <a:avLst/>
              </a:prstGeom>
              <a:ln>
                <a:solidFill>
                  <a:srgbClr val="87AE55"/>
                </a:solidFill>
              </a:ln>
              <a:effectLst>
                <a:softEdge rad="127000"/>
              </a:effectLst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7" name="Надпись 8"/>
              <p:cNvSpPr txBox="1"/>
              <p:nvPr/>
            </p:nvSpPr>
            <p:spPr>
              <a:xfrm>
                <a:off x="1025398" y="1638300"/>
                <a:ext cx="1225805" cy="5962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rot="0" spcFirstLastPara="0" vert="horz" wrap="non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800" b="1" dirty="0">
                    <a:ln w="10160" cap="flat" cmpd="sng" algn="ctr">
                      <a:solidFill>
                        <a:srgbClr val="767171"/>
                      </a:solidFill>
                      <a:prstDash val="solid"/>
                      <a:round/>
                    </a:ln>
                    <a:solidFill>
                      <a:srgbClr val="FFFFCC"/>
                    </a:solidFill>
                    <a:effectLst>
                      <a:outerShdw blurRad="38100" dist="22860" dir="5400000" algn="tl">
                        <a:srgbClr val="000000">
                          <a:alpha val="30000"/>
                        </a:srgbClr>
                      </a:outerShdw>
                    </a:effectLst>
                    <a:latin typeface="Arial Black" panose="020B0A040201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Лето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" name="Прямоугольник 8"/>
          <p:cNvSpPr/>
          <p:nvPr/>
        </p:nvSpPr>
        <p:spPr>
          <a:xfrm>
            <a:off x="5433680" y="1751662"/>
            <a:ext cx="513133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Один из любимых композиторов, с с которым дети знакомятся на музыкальных занятиях это П.И. Чайковский – самый лиричный представитель эпохи русского романтизма.</a:t>
            </a:r>
            <a:endParaRPr lang="ru-RU" b="1" dirty="0">
              <a:solidFill>
                <a:srgbClr val="586E0B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4726" y="3878133"/>
            <a:ext cx="737029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Его мелодии всегда 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удивительны по своей красоте, </a:t>
            </a: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легко ложатся на слух и очень изобразительны. Фортепианный цикл «Времена года» прекрасное тому подтверждение.</a:t>
            </a:r>
            <a:endParaRPr lang="ru-RU" b="1" dirty="0">
              <a:solidFill>
                <a:srgbClr val="586E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81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mypensia.ru/uploads/images/p/_/i/p_i_chajkovskij_vremena_goda_iun_barkarol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961" y="1021277"/>
            <a:ext cx="3030716" cy="24077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5" name="Picture 4" descr="https://stihi.ru/pics/2016/04/18/985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680" y="1667491"/>
            <a:ext cx="2545377" cy="35230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" name="Picture 6" descr="https://i.pinimg.com/originals/54/8e/84/548e84c717472cd394fc24a91ca414a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993" y="3116302"/>
            <a:ext cx="2952997" cy="24066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916163" y="3496171"/>
            <a:ext cx="223862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586E0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Июнь</a:t>
            </a:r>
            <a:r>
              <a:rPr lang="ru-RU" sz="2800" b="1" dirty="0" smtClean="0">
                <a:ln w="0"/>
                <a:solidFill>
                  <a:srgbClr val="586E0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800" b="1" dirty="0" smtClean="0">
                <a:ln w="0"/>
                <a:solidFill>
                  <a:srgbClr val="586E0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«Баркарола»</a:t>
            </a:r>
            <a:endParaRPr lang="ru-RU" sz="2800" b="1" cap="none" spc="0" dirty="0" smtClean="0">
              <a:ln w="0"/>
              <a:solidFill>
                <a:srgbClr val="586E0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26716" y="713384"/>
            <a:ext cx="265034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586E0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Июль</a:t>
            </a:r>
            <a:r>
              <a:rPr lang="ru-RU" sz="2800" b="1" dirty="0" smtClean="0">
                <a:ln w="0"/>
                <a:solidFill>
                  <a:srgbClr val="586E0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800" b="1" dirty="0" smtClean="0">
                <a:ln w="0"/>
                <a:solidFill>
                  <a:srgbClr val="586E0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«Песнь косаря»</a:t>
            </a:r>
            <a:endParaRPr lang="ru-RU" sz="2800" b="1" cap="none" spc="0" dirty="0" smtClean="0">
              <a:ln w="0"/>
              <a:solidFill>
                <a:srgbClr val="586E0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86544" y="2042556"/>
            <a:ext cx="154189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586E0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Август</a:t>
            </a:r>
            <a:r>
              <a:rPr lang="ru-RU" sz="2800" b="1" dirty="0" smtClean="0">
                <a:ln w="0"/>
                <a:solidFill>
                  <a:srgbClr val="586E0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800" b="1" dirty="0" smtClean="0">
                <a:ln w="0"/>
                <a:solidFill>
                  <a:srgbClr val="586E0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«Жатва»</a:t>
            </a:r>
            <a:endParaRPr lang="ru-RU" sz="2800" b="1" cap="none" spc="0" dirty="0" smtClean="0">
              <a:ln w="0"/>
              <a:solidFill>
                <a:srgbClr val="586E0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546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45673" y="1336118"/>
            <a:ext cx="92865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  <a:r>
              <a:rPr lang="ru-RU" sz="44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лушаем вместе пьесы </a:t>
            </a:r>
          </a:p>
          <a:p>
            <a:pPr algn="ctr"/>
            <a:r>
              <a:rPr lang="ru-RU" sz="44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П.И. Чайковского: июнь, июль, август</a:t>
            </a:r>
            <a:endParaRPr lang="ru-RU" sz="4400" b="1" cap="none" spc="0" dirty="0">
              <a:ln w="0"/>
              <a:solidFill>
                <a:srgbClr val="4A852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86115" y="2918458"/>
            <a:ext cx="931761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 с картинами природы к пьесам: июнь  </a:t>
            </a:r>
            <a:r>
              <a:rPr lang="en-US" b="1" dirty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en-US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ok.ru/video/1238470627674</a:t>
            </a:r>
            <a:endParaRPr lang="ru-RU" b="1" dirty="0" smtClean="0">
              <a:solidFill>
                <a:srgbClr val="586E0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586E0B"/>
                </a:solidFill>
              </a:rPr>
              <a:t>                                                                                      </a:t>
            </a:r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июль </a:t>
            </a:r>
            <a:r>
              <a:rPr lang="ru-RU" b="1" dirty="0" smtClean="0"/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ok.ru/video/2133039386929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август </a:t>
            </a:r>
            <a:r>
              <a:rPr lang="ru-RU" b="1" dirty="0" smtClean="0"/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ok.ru/video/1213060419974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96067" y="3870016"/>
            <a:ext cx="75139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www.youtube.com/watch?time_continue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  <a:hlinkClick r:id="rId7"/>
            </a:endParaRP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=1&amp;v=zW6p2yeNCpk&amp;feature=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emb_title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19860" y="3870016"/>
            <a:ext cx="4416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 фортепианного исполнения: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09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02480" y="1027836"/>
            <a:ext cx="9799068" cy="44319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300" b="1" cap="none" spc="0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Пусть вкус лета остается с нами </a:t>
            </a:r>
            <a:r>
              <a:rPr lang="ru-RU" sz="33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дольше </a:t>
            </a:r>
          </a:p>
          <a:p>
            <a:pPr algn="ctr">
              <a:lnSpc>
                <a:spcPct val="150000"/>
              </a:lnSpc>
            </a:pPr>
            <a:r>
              <a:rPr lang="ru-RU" sz="33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 прекрасной музыкой</a:t>
            </a:r>
          </a:p>
          <a:p>
            <a:pPr algn="ctr">
              <a:lnSpc>
                <a:spcPct val="150000"/>
              </a:lnSpc>
            </a:pPr>
            <a:r>
              <a:rPr lang="ru-RU" sz="3300" b="1" cap="none" spc="0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великих композиторов.</a:t>
            </a:r>
          </a:p>
          <a:p>
            <a:pPr algn="ctr">
              <a:lnSpc>
                <a:spcPct val="150000"/>
              </a:lnSpc>
            </a:pPr>
            <a:r>
              <a:rPr lang="ru-RU" sz="33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Тепла Вам и красоты.</a:t>
            </a:r>
            <a:r>
              <a:rPr lang="ru-RU" sz="24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</a:t>
            </a:r>
          </a:p>
          <a:p>
            <a:pPr algn="ctr">
              <a:lnSpc>
                <a:spcPct val="150000"/>
              </a:lnSpc>
            </a:pPr>
            <a:endParaRPr lang="ru-RU" b="1" dirty="0">
              <a:ln w="0"/>
              <a:solidFill>
                <a:srgbClr val="4A852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                    </a:t>
            </a:r>
            <a:endParaRPr lang="ru-RU" sz="2000" b="1" dirty="0" smtClean="0">
              <a:ln w="0"/>
              <a:solidFill>
                <a:srgbClr val="4A852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2000" b="1" cap="none" spc="0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                        </a:t>
            </a:r>
            <a:endParaRPr lang="ru-RU" sz="2800" b="1" cap="none" spc="0" dirty="0">
              <a:ln w="0"/>
              <a:solidFill>
                <a:srgbClr val="4A852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Picture 2" descr="http://dasha46.narod.ru/Encyclopedic_Knowledge/Music/Composers/3/JosephHayd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31" t="6757" r="5190" b="21081"/>
          <a:stretch/>
        </p:blipFill>
        <p:spPr bwMode="auto">
          <a:xfrm flipH="1">
            <a:off x="8399417" y="1842793"/>
            <a:ext cx="1934553" cy="210733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ABD7D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content.foto.my.mail.ru/mail/2002_09_10/_blogs/i-15253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13" t="1624" r="52690" b="20168"/>
          <a:stretch/>
        </p:blipFill>
        <p:spPr bwMode="auto">
          <a:xfrm>
            <a:off x="226675" y="420392"/>
            <a:ext cx="1933941" cy="202423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ABD7D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4" descr="https://avatars.yandex.net/get-music-user-playlist/59900/193995502.1001.61061/m1000x1000?1456097009383&amp;webp=fals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686" y="2227722"/>
            <a:ext cx="2057779" cy="212267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ABD7D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69211" y="4049452"/>
            <a:ext cx="539496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5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онсультацию подготовили:</a:t>
            </a:r>
          </a:p>
          <a:p>
            <a:pPr algn="just"/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</a:t>
            </a:r>
            <a:r>
              <a:rPr lang="ru-RU" sz="165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рук-ль </a:t>
            </a:r>
            <a:r>
              <a:rPr lang="ru-RU" sz="165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МБДУ г. </a:t>
            </a:r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Иркутска детского сада №139</a:t>
            </a:r>
          </a:p>
          <a:p>
            <a:pPr algn="just"/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Ковбас Ксения Александровна  и</a:t>
            </a:r>
          </a:p>
          <a:p>
            <a:pPr algn="just"/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муз. рук-ль МАДОУ г. Иркутска детского сада №165</a:t>
            </a:r>
          </a:p>
          <a:p>
            <a:pPr algn="just"/>
            <a:r>
              <a:rPr lang="ru-RU" sz="1650" b="1" dirty="0" err="1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Шемендюк</a:t>
            </a:r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Елена Георгиевна</a:t>
            </a:r>
          </a:p>
          <a:p>
            <a:pPr algn="ctr"/>
            <a:r>
              <a:rPr lang="ru-RU" sz="165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</a:t>
            </a:r>
            <a:r>
              <a:rPr lang="ru-RU" sz="165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Иркутск, 2020 г.</a:t>
            </a:r>
            <a:endParaRPr lang="ru-RU" sz="1650" dirty="0"/>
          </a:p>
        </p:txBody>
      </p:sp>
    </p:spTree>
    <p:extLst>
      <p:ext uri="{BB962C8B-B14F-4D97-AF65-F5344CB8AC3E}">
        <p14:creationId xmlns:p14="http://schemas.microsoft.com/office/powerpoint/2010/main" val="413222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977330" y="1830596"/>
            <a:ext cx="8421585" cy="2100136"/>
            <a:chOff x="2896660" y="2140539"/>
            <a:chExt cx="6843560" cy="2416129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896660" y="2140539"/>
              <a:ext cx="6843560" cy="2416129"/>
            </a:xfrm>
            <a:prstGeom prst="roundRect">
              <a:avLst/>
            </a:prstGeom>
            <a:solidFill>
              <a:srgbClr val="F3DC2E">
                <a:alpha val="14000"/>
              </a:srgb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905470" y="2472306"/>
              <a:ext cx="6779370" cy="1430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Цель: просвещение </a:t>
              </a:r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родителей в   вопросах   формирования </a:t>
              </a:r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интереса у ребенка дошкольного возраста к </a:t>
              </a:r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слушанию музыки на примере классического музыкального материала, посвященного теме «Лето».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594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864427" y="1256994"/>
            <a:ext cx="8229600" cy="3410010"/>
            <a:chOff x="2928755" y="1885907"/>
            <a:chExt cx="6843560" cy="2864659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928755" y="1885907"/>
              <a:ext cx="6843560" cy="2864659"/>
            </a:xfrm>
            <a:prstGeom prst="roundRect">
              <a:avLst/>
            </a:prstGeom>
            <a:solidFill>
              <a:srgbClr val="F3DC2E">
                <a:alpha val="14000"/>
              </a:srgb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200341" y="2120354"/>
              <a:ext cx="6494600" cy="2134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ru-RU" b="1" i="0" dirty="0" smtClean="0">
                  <a:ln w="0"/>
                  <a:solidFill>
                    <a:srgbClr val="586E0B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</a:rPr>
                <a:t>"Времена года" - один из любимых мотивов многих композиторов разных эпох и стран. Невозможно в рамках одного разговора  упомянуть все творения, посвященные этой теме. </a:t>
              </a:r>
              <a:r>
                <a:rPr lang="ru-RU" b="1" dirty="0" smtClean="0">
                  <a:ln w="0"/>
                  <a:solidFill>
                    <a:srgbClr val="586E0B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</a:rPr>
                <a:t>Обратимся к некоторым классическим произведениям о лете, которые помогут Вам и ребятам как можно дольше сохранить приятное послевкусие от любимой, хоть и непродолжительной поры</a:t>
              </a:r>
              <a:r>
                <a:rPr lang="ru-RU" b="1" dirty="0" smtClean="0">
                  <a:solidFill>
                    <a:srgbClr val="586E0B"/>
                  </a:solidFill>
                  <a:latin typeface="arial" panose="020B0604020202020204" pitchFamily="34" charset="0"/>
                </a:rPr>
                <a:t>.</a:t>
              </a:r>
              <a:endParaRPr lang="ru-RU" b="1" dirty="0">
                <a:solidFill>
                  <a:srgbClr val="586E0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983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" y="0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624114" y="522514"/>
            <a:ext cx="10972800" cy="5617029"/>
          </a:xfrm>
          <a:prstGeom prst="roundRect">
            <a:avLst/>
          </a:prstGeom>
          <a:solidFill>
            <a:srgbClr val="F2FBCA">
              <a:alpha val="59000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https://womoninred.ru/wp-content/uploads/2017/06/2-9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42" y="2973643"/>
            <a:ext cx="4005420" cy="2588013"/>
          </a:xfrm>
          <a:prstGeom prst="round2DiagRect">
            <a:avLst>
              <a:gd name="adj1" fmla="val 16667"/>
              <a:gd name="adj2" fmla="val 6424"/>
            </a:avLst>
          </a:prstGeom>
          <a:ln w="38100" cap="sq">
            <a:solidFill>
              <a:srgbClr val="637E2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754789" y="2932318"/>
            <a:ext cx="684212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азделите с Вашим ребенком радость от общения с ней.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так: </a:t>
            </a:r>
            <a:r>
              <a:rPr lang="ru-RU" b="1" i="0" dirty="0" smtClean="0">
                <a:solidFill>
                  <a:srgbClr val="637E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концерты написаны в 3-х частях, где каждая часть - это один месяц сезона. Концерт «Лето» в этом цикле по счету второй.</a:t>
            </a: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 концертом композитор </a:t>
            </a: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предпослал сонет — своего рода литературную программу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ru-RU" b="1" dirty="0">
              <a:solidFill>
                <a:srgbClr val="637E2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3608" y="1219317"/>
            <a:ext cx="8969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Первым в списке по 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популярности Антонио Вивальди </a:t>
            </a: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его знаменитым циклом из 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четырёх </a:t>
            </a: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скрипичных 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концертов «Времена </a:t>
            </a: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года». 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музыкальных на занятиях дети постарше прикасаются к этой музыке, хорошо если и  Вы, </a:t>
            </a:r>
            <a:r>
              <a:rPr lang="ru-RU" b="1" dirty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дорогие </a:t>
            </a: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родители, будите в ней ориентироваться 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639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0" y="-1"/>
            <a:ext cx="1213365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90072" y="495825"/>
            <a:ext cx="10917382" cy="5572465"/>
          </a:xfrm>
          <a:prstGeom prst="roundRect">
            <a:avLst/>
          </a:prstGeom>
          <a:solidFill>
            <a:srgbClr val="F2FBCA">
              <a:alpha val="59000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4" descr="https://cs2.livemaster.ru/storage/78/37/6276e5d170471f7b26418d1fe9yd--kartiny-i-panno-kartina-kukush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7" t="7999" b="15976"/>
          <a:stretch/>
        </p:blipFill>
        <p:spPr bwMode="auto">
          <a:xfrm flipH="1">
            <a:off x="213756" y="1894482"/>
            <a:ext cx="2279198" cy="178687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37E2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img3.goodfon.ru/original/1920x1254/1/fc/albert-gerard-bilders-korovy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12" t="10694"/>
          <a:stretch/>
        </p:blipFill>
        <p:spPr bwMode="auto">
          <a:xfrm>
            <a:off x="9037121" y="357579"/>
            <a:ext cx="2697267" cy="192572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37E2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25424" y="694716"/>
            <a:ext cx="8288977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alt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Сонет А. Вивальди к концерту «Лето»: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В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полях лениво стадо бродит.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От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тяжкого, удушливого зноя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Страдает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сохнет всё в природе,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Томится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жаждой всё живое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Кукушки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голос звонко и призывно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Доносится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леса. Нежный разговор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Щегол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горлица ведут неторопливо,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И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тёплым ветром напоён простор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8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Вдруг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налетает страстный и могучий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Борей,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взрывая тишины покой.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Вокруг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темно, злых мошек тучи.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И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плачет пастушок, застигнутый грозой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От страха, бедный, замирает: бьют молнии, грохочет гром,</a:t>
            </a:r>
          </a:p>
          <a:p>
            <a:pPr lvl="1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И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спелые колосья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вырывает  гроза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безжалостно кругом.</a:t>
            </a:r>
          </a:p>
        </p:txBody>
      </p:sp>
      <p:pic>
        <p:nvPicPr>
          <p:cNvPr id="8" name="Picture 2" descr="https://avatars.mds.yandex.net/get-pdb/2264533/78786784-5eb2-48c0-9e3a-0a9af0de22a4/s1200?webp=fal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77" y="2632624"/>
            <a:ext cx="2731297" cy="194019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37E2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32667" y="1159796"/>
            <a:ext cx="1101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часть: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06386" y="3978058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часть: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08240" y="2263291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часть: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224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0" y="0"/>
            <a:ext cx="12192000" cy="6858001"/>
            <a:chOff x="0" y="-1"/>
            <a:chExt cx="12192000" cy="6858001"/>
          </a:xfrm>
        </p:grpSpPr>
        <p:pic>
          <p:nvPicPr>
            <p:cNvPr id="3" name="Picture 2" descr="http://mediaurok.ucoz.net/kliparti/9/slajd1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-1"/>
              <a:ext cx="12192000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mediaurok.ucoz.net/kliparti/9/slajd15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995" b="55434"/>
            <a:stretch/>
          </p:blipFill>
          <p:spPr bwMode="auto">
            <a:xfrm flipH="1" flipV="1">
              <a:off x="5583382" y="2755614"/>
              <a:ext cx="6608618" cy="4022590"/>
            </a:xfrm>
            <a:prstGeom prst="rect">
              <a:avLst/>
            </a:prstGeom>
            <a:noFill/>
            <a:effectLst>
              <a:softEdge rad="635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mediaurok.ucoz.net/kliparti/9/slajd15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995" b="55434"/>
            <a:stretch/>
          </p:blipFill>
          <p:spPr bwMode="auto">
            <a:xfrm flipV="1">
              <a:off x="0" y="3244326"/>
              <a:ext cx="6580909" cy="3425693"/>
            </a:xfrm>
            <a:prstGeom prst="rect">
              <a:avLst/>
            </a:prstGeom>
            <a:noFill/>
            <a:effectLst>
              <a:softEdge rad="6350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3430045" y="1154685"/>
            <a:ext cx="533190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Нужно иметь в виду:</a:t>
            </a:r>
            <a:endParaRPr lang="ru-RU" sz="4400" b="1" cap="none" spc="0" dirty="0">
              <a:ln w="0"/>
              <a:solidFill>
                <a:srgbClr val="4A852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83361" y="2021085"/>
            <a:ext cx="8603672" cy="3037915"/>
          </a:xfrm>
          <a:prstGeom prst="roundRect">
            <a:avLst/>
          </a:prstGeom>
          <a:solidFill>
            <a:srgbClr val="F3DC2E">
              <a:alpha val="14000"/>
            </a:srgb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54794" y="2062010"/>
            <a:ext cx="826080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Прежде, чем прослушать предложенные музыкальные произведения, важно учесть, что дошкольнику </a:t>
            </a:r>
            <a:r>
              <a:rPr lang="ru-RU" b="1" dirty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трудно </a:t>
            </a:r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сосредоточить внимание на слушании надолго. </a:t>
            </a:r>
            <a:r>
              <a:rPr lang="ru-RU" b="1" dirty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бращаясь к крупным произведениям, можно прослушать их фрагменты, чтобы музыка была в удовольствие, а не стала трудным испытанием. Однако, все индивидуально, если ребенок и Вы не утратили интерес к слушанию, то продолжите наслаждаться красивой музыкой.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544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48017" y="1097424"/>
            <a:ext cx="685848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  <a:r>
              <a:rPr lang="ru-RU" sz="44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лушаем вместе концерт </a:t>
            </a:r>
          </a:p>
          <a:p>
            <a:pPr algn="ctr"/>
            <a:r>
              <a:rPr lang="ru-RU" sz="44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Антонио Вивальди «Лето»:</a:t>
            </a:r>
            <a:endParaRPr lang="ru-RU" sz="4400" b="1" cap="none" spc="0" dirty="0">
              <a:ln w="0"/>
              <a:solidFill>
                <a:srgbClr val="4A852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39014" y="2656846"/>
            <a:ext cx="9504304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Видео, где наглядно показан скрипичный оркестр и работа дирижёра:</a:t>
            </a:r>
          </a:p>
          <a:p>
            <a:r>
              <a:rPr lang="en-US" sz="1700" b="1" dirty="0" smtClean="0">
                <a:solidFill>
                  <a:srgbClr val="C45147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https://www.youtube.com/watch?time_continue=523&amp;v=K_6qeYZGH10&amp;feature=emb_logo</a:t>
            </a:r>
            <a:endParaRPr lang="ru-RU" b="1" dirty="0" smtClean="0">
              <a:solidFill>
                <a:srgbClr val="C451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39014" y="3510928"/>
            <a:ext cx="85302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 с картинами природы к концерту:  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https://ok.ru/video/23888529935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44286" y="4241896"/>
            <a:ext cx="7493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https://storage.lightaudio.ru/174e26a3/112ac233/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Антонио%20Вивальди%20—%20Цикл%20%22Времена%20года%22.%20Лето.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mp3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03317" y="4241896"/>
            <a:ext cx="980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Аудио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89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img.mycdei.com/img/och-2020/5477/image_LZoH9hXiGk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65976" y="1019861"/>
            <a:ext cx="3820411" cy="271777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37E2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629318" y="1293838"/>
            <a:ext cx="456712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637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столетие после Вивальди, в эпоху венского классицизма, к теме «Времена года» обратился великий Йозеф Гайдн, </a:t>
            </a:r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написавший ораторию с тем же названием.</a:t>
            </a:r>
            <a:r>
              <a:rPr lang="ru-RU" b="1" i="0" dirty="0" smtClean="0">
                <a:solidFill>
                  <a:srgbClr val="586E0B"/>
                </a:solidFill>
                <a:effectLst/>
                <a:latin typeface="Tinos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17319" y="3448700"/>
            <a:ext cx="6179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части, посвященной лету, краски грозы рисует хор под сопровождение симфонического оркестра.</a:t>
            </a:r>
            <a:endParaRPr lang="ru-RU" b="1" dirty="0">
              <a:solidFill>
                <a:srgbClr val="586E0B"/>
              </a:solidFill>
            </a:endParaRPr>
          </a:p>
        </p:txBody>
      </p:sp>
      <p:pic>
        <p:nvPicPr>
          <p:cNvPr id="6" name="Picture 4" descr="https://www.pngkey.com/png/full/3-34979_png-hd-musical-notes-symbols-transpa-music-notes.png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40"/>
          <a:stretch/>
        </p:blipFill>
        <p:spPr bwMode="auto">
          <a:xfrm>
            <a:off x="1279033" y="4307994"/>
            <a:ext cx="8051470" cy="133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07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74884" y="774509"/>
            <a:ext cx="801824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Слушаем вместе</a:t>
            </a:r>
          </a:p>
          <a:p>
            <a:pPr algn="ctr"/>
            <a:r>
              <a:rPr lang="ru-RU" sz="44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«Лето» из оратории </a:t>
            </a:r>
          </a:p>
          <a:p>
            <a:pPr algn="ctr"/>
            <a:r>
              <a:rPr lang="ru-RU" sz="4400" b="1" dirty="0" smtClean="0">
                <a:ln w="0"/>
                <a:solidFill>
                  <a:srgbClr val="4A85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Й. Гайдна «Времена года»</a:t>
            </a:r>
            <a:endParaRPr lang="ru-RU" sz="4400" b="1" cap="none" spc="0" dirty="0">
              <a:ln w="0"/>
              <a:solidFill>
                <a:srgbClr val="4A852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74884" y="3105833"/>
            <a:ext cx="81617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 с картинами природы к оратории: </a:t>
            </a:r>
            <a:r>
              <a:rPr lang="en-US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https://vimeo.com/183491507</a:t>
            </a:r>
            <a:endParaRPr lang="ru-RU" b="1" dirty="0" smtClean="0">
              <a:solidFill>
                <a:srgbClr val="586E0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97469" y="3672677"/>
            <a:ext cx="7513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lang="en-US" b="1" dirty="0" smtClean="0">
                <a:solidFill>
                  <a:srgbClr val="0563C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https://storage.lightaudio.ru/399227fb/1191990d7/</a:t>
            </a:r>
            <a:r>
              <a:rPr lang="ru-RU" b="1" dirty="0" smtClean="0">
                <a:solidFill>
                  <a:srgbClr val="0563C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Ф.%20Й.%20Гайдн%20—%20оратория%20%22Времена%20года%22%20Лето.</a:t>
            </a:r>
            <a:r>
              <a:rPr lang="en-US" b="1" dirty="0" smtClean="0">
                <a:solidFill>
                  <a:srgbClr val="0563C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mp3</a:t>
            </a:r>
            <a:endParaRPr lang="ru-RU" b="1" dirty="0" smtClean="0">
              <a:solidFill>
                <a:srgbClr val="0563C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17072" y="3968076"/>
            <a:ext cx="980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586E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Аудио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13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702</Words>
  <Application>Microsoft Office PowerPoint</Application>
  <PresentationFormat>Широкоэкранный</PresentationFormat>
  <Paragraphs>81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Arial</vt:lpstr>
      <vt:lpstr>Arial Black</vt:lpstr>
      <vt:lpstr>Calibri</vt:lpstr>
      <vt:lpstr>Calibri Light</vt:lpstr>
      <vt:lpstr>Times New Roman</vt:lpstr>
      <vt:lpstr>Tinos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Администратор</cp:lastModifiedBy>
  <cp:revision>62</cp:revision>
  <dcterms:created xsi:type="dcterms:W3CDTF">2020-07-21T04:15:20Z</dcterms:created>
  <dcterms:modified xsi:type="dcterms:W3CDTF">2020-07-27T00:38:28Z</dcterms:modified>
</cp:coreProperties>
</file>