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1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72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lslive.com/upload/medialibrary/1e3/nhsxb%20xlvnkvsgszae.jpg"/>
          <p:cNvPicPr>
            <a:picLocks noChangeAspect="1" noChangeArrowheads="1"/>
          </p:cNvPicPr>
          <p:nvPr/>
        </p:nvPicPr>
        <p:blipFill>
          <a:blip r:embed="rId2"/>
          <a:srcRect l="15000" t="13500" r="43000" b="4000"/>
          <a:stretch>
            <a:fillRect/>
          </a:stretch>
        </p:blipFill>
        <p:spPr bwMode="auto">
          <a:xfrm>
            <a:off x="5143472" y="2928910"/>
            <a:ext cx="4000528" cy="39290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214290"/>
            <a:ext cx="535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MS Reference Sans Serif" pitchFamily="34" charset="0"/>
              </a:rPr>
              <a:t>Клуб</a:t>
            </a:r>
            <a:endParaRPr lang="ru-RU" sz="96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857364"/>
            <a:ext cx="75724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2060"/>
                </a:solidFill>
                <a:latin typeface="MS Reference Sans Serif" pitchFamily="34" charset="0"/>
              </a:rPr>
              <a:t>юных детективов</a:t>
            </a:r>
            <a:endParaRPr lang="ru-RU" sz="88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142985"/>
            <a:ext cx="73581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MS Reference Sans Serif" pitchFamily="34" charset="0"/>
              </a:rPr>
              <a:t>	Каждая приставка имеет…. </a:t>
            </a:r>
          </a:p>
          <a:p>
            <a:endParaRPr lang="ru-RU" sz="4800" dirty="0" smtClean="0">
              <a:solidFill>
                <a:srgbClr val="FF0000"/>
              </a:solidFill>
              <a:latin typeface="MS Reference Sans Serif" pitchFamily="34" charset="0"/>
            </a:endParaRPr>
          </a:p>
          <a:p>
            <a:r>
              <a:rPr lang="ru-RU" sz="4800" dirty="0" smtClean="0">
                <a:solidFill>
                  <a:srgbClr val="FF0000"/>
                </a:solidFill>
                <a:latin typeface="MS Reference Sans Serif" pitchFamily="34" charset="0"/>
              </a:rPr>
              <a:t>	Если меняется приставка….. </a:t>
            </a:r>
            <a:endParaRPr lang="ru-RU" sz="48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1857364"/>
            <a:ext cx="5143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S Reference Sans Serif" pitchFamily="34" charset="0"/>
              </a:rPr>
              <a:t>своё значение</a:t>
            </a:r>
            <a:endParaRPr lang="ru-RU" sz="48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6344" y="4857760"/>
            <a:ext cx="8377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S Reference Sans Serif" pitchFamily="34" charset="0"/>
              </a:rPr>
              <a:t>меняется значение слова</a:t>
            </a:r>
            <a:endParaRPr lang="ru-RU" sz="48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071678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0" indent="-914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Имя.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Место нахождения.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Роль в русском языке.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428604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MS Reference Sans Serif" pitchFamily="34" charset="0"/>
              </a:rPr>
              <a:t>Алгоритм</a:t>
            </a:r>
            <a:endParaRPr lang="ru-RU" sz="66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horoshkola.ru/system/files/attachments/delo_o_slone_tekst_0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7033954" cy="578647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428860" y="3000372"/>
            <a:ext cx="5286412" cy="14465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 неизвестном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лице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4500570"/>
            <a:ext cx="335758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21 ноября 2018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4876" y="4929198"/>
            <a:ext cx="335758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21 ноября 2018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28794" y="5429264"/>
            <a:ext cx="3571900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10:00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71604" y="428604"/>
            <a:ext cx="3929090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Хранить 11 лет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s8.hostingkartinok.com/uploads/images/2015/10/33cc9cb925768098a153d94dc7cc3d1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05768">
            <a:off x="1214413" y="1928802"/>
            <a:ext cx="7761939" cy="2071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14282" y="863867"/>
            <a:ext cx="8715436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Упр. 179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Подберите к каждому слову однокоренное слово с противоположным значением по образцу.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Reference Sans Serif" pitchFamily="34" charset="0"/>
                <a:ea typeface="Times New Roman" pitchFamily="18" charset="0"/>
                <a:cs typeface="Arial" pitchFamily="34" charset="0"/>
              </a:rPr>
              <a:t>Упр. 180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Arial" pitchFamily="34" charset="0"/>
              </a:rPr>
              <a:t>Соедините глагол с существительным, образуя словосочетания.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500042"/>
            <a:ext cx="821537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MS Reference Sans Serif" pitchFamily="34" charset="0"/>
              </a:rPr>
              <a:t>!</a:t>
            </a:r>
            <a:r>
              <a:rPr lang="ru-RU" sz="3200" dirty="0" smtClean="0">
                <a:solidFill>
                  <a:srgbClr val="002060"/>
                </a:solidFill>
                <a:latin typeface="MS Reference Sans Serif" pitchFamily="34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MS Reference Sans Serif" pitchFamily="34" charset="0"/>
              </a:rPr>
              <a:t>я отвечал на уроке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MS Reference Sans Serif" pitchFamily="34" charset="0"/>
            </a:endParaRP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MS Reference Sans Serif" pitchFamily="34" charset="0"/>
              </a:rPr>
              <a:t>?</a:t>
            </a:r>
            <a:r>
              <a:rPr lang="ru-RU" sz="2800" dirty="0" smtClean="0">
                <a:solidFill>
                  <a:srgbClr val="002060"/>
                </a:solidFill>
                <a:latin typeface="MS Reference Sans Serif" pitchFamily="34" charset="0"/>
              </a:rPr>
              <a:t> я участвовал в оценивании своей работы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MS Reference Sans Serif" pitchFamily="34" charset="0"/>
            </a:endParaRP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MS Reference Sans Serif" pitchFamily="34" charset="0"/>
              </a:rPr>
              <a:t>-</a:t>
            </a:r>
            <a:r>
              <a:rPr lang="ru-RU" sz="2800" dirty="0" smtClean="0">
                <a:solidFill>
                  <a:srgbClr val="002060"/>
                </a:solidFill>
                <a:latin typeface="MS Reference Sans Serif" pitchFamily="34" charset="0"/>
              </a:rPr>
              <a:t> я работал в тетради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MS Reference Sans Serif" pitchFamily="34" charset="0"/>
            </a:endParaRP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MS Reference Sans Serif" pitchFamily="34" charset="0"/>
              </a:rPr>
              <a:t>+</a:t>
            </a:r>
            <a:r>
              <a:rPr lang="ru-RU" sz="2800" dirty="0" smtClean="0">
                <a:solidFill>
                  <a:srgbClr val="002060"/>
                </a:solidFill>
                <a:latin typeface="MS Reference Sans Serif" pitchFamily="34" charset="0"/>
              </a:rPr>
              <a:t> на уроке я помогал одноклассникам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MS Reference Sans Serif" pitchFamily="34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MS Reference Sans Serif" pitchFamily="34" charset="0"/>
              </a:rPr>
              <a:t>    я очень внимательно слушал на уроке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571472" y="4500570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horoshkola.ru/system/files/attachments/delo_o_slone_tekst_0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7033954" cy="578647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428860" y="3000372"/>
            <a:ext cx="5286412" cy="14465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 неизвестном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лице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4500570"/>
            <a:ext cx="335758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21 ноября 2018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4876" y="4929198"/>
            <a:ext cx="335758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21 ноября 2018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28794" y="5429264"/>
            <a:ext cx="3571900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10:00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71604" y="428604"/>
            <a:ext cx="3929090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Хранить 11 лет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Picture 5" descr="http://s020.radikal.ru/i700/1602/54/2e5edf97fe1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708203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83568" y="2906063"/>
            <a:ext cx="82089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 способна прикидываться частью корня самого слова, к которому она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ПРИСТАВЛЕНА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, часто придавая слову новые значения.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Times New Roman" pitchFamily="18" charset="0"/>
            </a:endParaRPr>
          </a:p>
        </p:txBody>
      </p:sp>
      <p:pic>
        <p:nvPicPr>
          <p:cNvPr id="28675" name="Picture 3" descr="http://ruinformer.com/uploads/_pages/29586/b47879790d5cb9dcc68ade77f8b823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882371" cy="2214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8677" name="Picture 5" descr="http://s020.radikal.ru/i700/1602/54/2e5edf97fe1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503115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900igr.net/up/datai/17078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429024" cy="3927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57224" y="385762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S Reference Sans Serif" pitchFamily="34" charset="0"/>
              </a:rPr>
              <a:t>приставка</a:t>
            </a:r>
            <a:endParaRPr lang="ru-RU" sz="2800" b="1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pic>
        <p:nvPicPr>
          <p:cNvPr id="5" name="Picture 4" descr="http://900igr.net/up/datai/17078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85728"/>
            <a:ext cx="3429024" cy="3927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000496" y="228599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S Reference Sans Serif" pitchFamily="34" charset="0"/>
              </a:rPr>
              <a:t>окончание</a:t>
            </a:r>
            <a:endParaRPr lang="ru-RU" sz="2800" b="1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pic>
        <p:nvPicPr>
          <p:cNvPr id="7" name="Picture 4" descr="http://900igr.net/up/datai/17078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817" y="3357562"/>
            <a:ext cx="3018355" cy="3457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498369" y="5095585"/>
            <a:ext cx="2074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S Reference Sans Serif" pitchFamily="34" charset="0"/>
              </a:rPr>
              <a:t>корень</a:t>
            </a:r>
            <a:endParaRPr lang="ru-RU" sz="2800" b="1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pic>
        <p:nvPicPr>
          <p:cNvPr id="29704" name="Picture 8" descr="http://lepassetempsderose.l.e.pic.centerblog.net/o/ce3c498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000372"/>
            <a:ext cx="818125" cy="1000132"/>
          </a:xfrm>
          <a:prstGeom prst="rect">
            <a:avLst/>
          </a:prstGeom>
          <a:noFill/>
        </p:spPr>
      </p:pic>
      <p:sp>
        <p:nvSpPr>
          <p:cNvPr id="11" name="Дуга 10"/>
          <p:cNvSpPr/>
          <p:nvPr/>
        </p:nvSpPr>
        <p:spPr>
          <a:xfrm rot="20317370">
            <a:off x="6424027" y="3876597"/>
            <a:ext cx="1387119" cy="705602"/>
          </a:xfrm>
          <a:prstGeom prst="arc">
            <a:avLst>
              <a:gd name="adj1" fmla="val 16757187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708" name="Picture 12" descr="http://clipart-library.com/images/8T6o9xEk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0"/>
            <a:ext cx="1071570" cy="100028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786314" y="214290"/>
            <a:ext cx="500066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710" name="Picture 14" descr="http://pngimg.com/uploads/hat/hat_PNG570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1785926"/>
            <a:ext cx="1635061" cy="785818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1500166" y="1857364"/>
            <a:ext cx="857256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250265" y="1964521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5720" y="357166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S Reference Sans Serif" pitchFamily="34" charset="0"/>
              </a:rPr>
              <a:t>1</a:t>
            </a:r>
            <a:endParaRPr lang="ru-RU" sz="5400" b="1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58224" y="125288"/>
            <a:ext cx="813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S Reference Sans Serif" pitchFamily="34" charset="0"/>
              </a:rPr>
              <a:t>2</a:t>
            </a:r>
            <a:endParaRPr lang="ru-RU" sz="5400" b="1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7884" y="3429000"/>
            <a:ext cx="88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S Reference Sans Serif" pitchFamily="34" charset="0"/>
              </a:rPr>
              <a:t>3</a:t>
            </a:r>
            <a:endParaRPr lang="ru-RU" sz="5400" b="1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http://ruinformer.com/uploads/_pages/29586/b47879790d5cb9dcc68ade77f8b823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882371" cy="2214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8677" name="Picture 5" descr="http://s020.radikal.ru/i700/1602/54/2e5edf97fe1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5031152" cy="2357454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2906063"/>
            <a:ext cx="82089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 способна прикидываться частью корня самого слова, к которому она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ПРИСТАВЛЕНА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, часто придавая слову новые значения.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S Reference Sans Serif" pitchFamily="34" charset="0"/>
              </a:rPr>
              <a:t>Закон об образовании слов</a:t>
            </a:r>
            <a:endParaRPr lang="ru-RU" sz="44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2857496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S Reference Sans Serif" pitchFamily="34" charset="0"/>
              </a:rPr>
              <a:t>ПИСАТЬ</a:t>
            </a:r>
            <a:endParaRPr lang="ru-RU" sz="44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500174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S Reference Sans Serif" pitchFamily="34" charset="0"/>
              </a:rPr>
              <a:t>НА</a:t>
            </a:r>
            <a:endParaRPr lang="ru-RU" sz="5400" b="1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857496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S Reference Sans Serif" pitchFamily="34" charset="0"/>
              </a:rPr>
              <a:t>ПЕРЕ</a:t>
            </a:r>
            <a:endParaRPr lang="ru-RU" sz="5400" b="1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4071942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S Reference Sans Serif" pitchFamily="34" charset="0"/>
              </a:rPr>
              <a:t>ДО</a:t>
            </a:r>
            <a:endParaRPr lang="ru-RU" sz="5400" b="1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00034" y="1428736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0034" y="4143380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85720" y="2857496"/>
            <a:ext cx="2202162" cy="252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617475" y="1668616"/>
            <a:ext cx="481349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260417" y="3097377"/>
            <a:ext cx="481349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1617475" y="4383261"/>
            <a:ext cx="481349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77038" y="1357298"/>
            <a:ext cx="35669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S Reference Sans Serif" pitchFamily="34" charset="0"/>
              </a:rPr>
              <a:t>НАПИСАТЬ</a:t>
            </a:r>
            <a:endParaRPr lang="ru-RU" sz="44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72066" y="2857496"/>
            <a:ext cx="4254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S Reference Sans Serif" pitchFamily="34" charset="0"/>
              </a:rPr>
              <a:t>ПЕРЕПИСАТЬ</a:t>
            </a:r>
            <a:endParaRPr lang="ru-RU" sz="44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75621" y="4214818"/>
            <a:ext cx="36683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S Reference Sans Serif" pitchFamily="34" charset="0"/>
              </a:rPr>
              <a:t>ДОПИСАТЬ</a:t>
            </a:r>
            <a:endParaRPr lang="ru-RU" sz="44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4000496" y="1857364"/>
            <a:ext cx="1785950" cy="9286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929058" y="3571876"/>
            <a:ext cx="1785950" cy="10001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000628" y="3214686"/>
            <a:ext cx="28575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857356" y="0"/>
            <a:ext cx="6858048" cy="611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Бим как-то раз в саду сидел,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Вдруг, Бом веселый прилетел,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А Бим поймать его хотел.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Бим крался, Бим дышать не смел,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А Бом на крышу залетел.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Бим лез по лестнице, пыхтел,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Но со ступенек полетел.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Бим от обиды заревел,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И тут же Бом к нему слетел.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Так подружились Бим и Бом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S Reference Sans Serif" pitchFamily="34" charset="0"/>
                <a:ea typeface="Times New Roman" pitchFamily="18" charset="0"/>
                <a:cs typeface="Times New Roman" pitchFamily="18" charset="0"/>
              </a:rPr>
              <a:t>В саду сидят они вдвоем.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S Reference Sans Serif" pitchFamily="34" charset="0"/>
              <a:cs typeface="Arial" pitchFamily="34" charset="0"/>
            </a:endParaRPr>
          </a:p>
        </p:txBody>
      </p:sp>
      <p:pic>
        <p:nvPicPr>
          <p:cNvPr id="32773" name="Picture 5" descr="http://pluspng.com/img-png/png-kostenlos-free-illustration-stamp-template-red-empty-free-image-on-pixabay-814700-96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29486">
            <a:off x="4694080" y="3658890"/>
            <a:ext cx="5378350" cy="336707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0529102">
            <a:off x="5690645" y="4937333"/>
            <a:ext cx="3427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S Reference Sans Serif" pitchFamily="34" charset="0"/>
              </a:rPr>
              <a:t>ВЕЩДОК</a:t>
            </a:r>
            <a:endParaRPr lang="ru-RU" sz="4000" b="1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7035076">
            <a:off x="6426484" y="473772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MS Reference Sans Serif" pitchFamily="34" charset="0"/>
              </a:rPr>
              <a:t>д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076003">
            <a:off x="6702195" y="443177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е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778549">
            <a:off x="7038510" y="4260295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672623">
            <a:off x="7389895" y="4252959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о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435450">
            <a:off x="7712419" y="4452703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о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786817">
            <a:off x="6564242" y="58685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MS Reference Sans Serif" pitchFamily="34" charset="0"/>
              </a:rPr>
              <a:t>п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382433">
            <a:off x="6744815" y="596481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MS Reference Sans Serif" pitchFamily="34" charset="0"/>
              </a:rPr>
              <a:t>р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905560" flipH="1">
            <a:off x="6899194" y="6055092"/>
            <a:ext cx="467371" cy="37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и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60340">
            <a:off x="7105885" y="611253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с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1245622">
            <a:off x="7312765" y="610330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т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0256562">
            <a:off x="7538125" y="604567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а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9239469">
            <a:off x="7712334" y="5951905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в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8207704">
            <a:off x="7844623" y="581096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к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7682550">
            <a:off x="7972616" y="56593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е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animalreader.ru/wp-content/uploads/2015/02/privlech-v-sad-ptic-animal-reader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14290"/>
            <a:ext cx="2714644" cy="2033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57224" y="285728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S Reference Sans Serif" pitchFamily="34" charset="0"/>
              </a:rPr>
              <a:t>прилетел</a:t>
            </a:r>
            <a:r>
              <a:rPr lang="ru-RU" sz="5400" dirty="0" smtClean="0">
                <a:solidFill>
                  <a:srgbClr val="002060"/>
                </a:solidFill>
                <a:latin typeface="MS Reference Sans Serif" pitchFamily="34" charset="0"/>
              </a:rPr>
              <a:t> </a:t>
            </a:r>
            <a:endParaRPr lang="ru-RU" sz="54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928670"/>
            <a:ext cx="5143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S Reference Sans Serif" pitchFamily="34" charset="0"/>
              </a:rPr>
              <a:t>прибыл куда-либо</a:t>
            </a:r>
            <a:endParaRPr lang="ru-RU" sz="40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pic>
        <p:nvPicPr>
          <p:cNvPr id="33796" name="Picture 4" descr="http://s1.fotokto.ru/photo/full/413/4131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785926"/>
            <a:ext cx="2928958" cy="2196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143240" y="2071678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S Reference Sans Serif" pitchFamily="34" charset="0"/>
              </a:rPr>
              <a:t>залетел</a:t>
            </a:r>
            <a:r>
              <a:rPr lang="ru-RU" sz="5400" dirty="0" smtClean="0">
                <a:solidFill>
                  <a:srgbClr val="002060"/>
                </a:solidFill>
                <a:latin typeface="MS Reference Sans Serif" pitchFamily="34" charset="0"/>
              </a:rPr>
              <a:t> </a:t>
            </a:r>
            <a:endParaRPr lang="ru-RU" sz="54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786058"/>
            <a:ext cx="5143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S Reference Sans Serif" pitchFamily="34" charset="0"/>
              </a:rPr>
              <a:t>оказался где-либо</a:t>
            </a:r>
            <a:endParaRPr lang="ru-RU" sz="40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pic>
        <p:nvPicPr>
          <p:cNvPr id="33798" name="Picture 6" descr="http://zoozel.ru/gallery/images/1914125_pichu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643314"/>
            <a:ext cx="3354412" cy="188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28728" y="3857628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S Reference Sans Serif" pitchFamily="34" charset="0"/>
              </a:rPr>
              <a:t>полетел</a:t>
            </a:r>
            <a:endParaRPr lang="ru-RU" sz="54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429132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S Reference Sans Serif" pitchFamily="34" charset="0"/>
              </a:rPr>
              <a:t>отправился в полёт</a:t>
            </a:r>
            <a:endParaRPr lang="ru-RU" sz="40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pic>
        <p:nvPicPr>
          <p:cNvPr id="33800" name="Picture 8" descr="http://img-fotki.yandex.ru/get/5410/123257637.e/0_5e4c4_e771cf48_XL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57158" y="5366565"/>
            <a:ext cx="1819605" cy="1024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285984" y="5143512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S Reference Sans Serif" pitchFamily="34" charset="0"/>
              </a:rPr>
              <a:t>слетел</a:t>
            </a:r>
            <a:endParaRPr lang="ru-RU" sz="54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4612" y="5857892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S Reference Sans Serif" pitchFamily="34" charset="0"/>
              </a:rPr>
              <a:t>прилетел вниз</a:t>
            </a:r>
            <a:endParaRPr lang="ru-RU" sz="4000" dirty="0">
              <a:solidFill>
                <a:srgbClr val="002060"/>
              </a:solidFill>
              <a:latin typeface="MS Reference Sans Serif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285852" y="428604"/>
            <a:ext cx="135732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369485" y="2272394"/>
            <a:ext cx="135732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285852" y="4143380"/>
            <a:ext cx="121444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500298" y="5357826"/>
            <a:ext cx="50006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501092" y="571480"/>
            <a:ext cx="284958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584725" y="2400280"/>
            <a:ext cx="284958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358216" y="4285462"/>
            <a:ext cx="284958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858282" y="5499908"/>
            <a:ext cx="284958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71472" y="214290"/>
          <a:ext cx="8229600" cy="6571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3271822"/>
                <a:gridCol w="2743200"/>
              </a:tblGrid>
              <a:tr h="45622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Приставка</a:t>
                      </a:r>
                      <a:endParaRPr lang="ru-RU" sz="1800" dirty="0">
                        <a:solidFill>
                          <a:srgbClr val="002060"/>
                        </a:solidFill>
                        <a:latin typeface="MS Reference Sans Serif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Значение приставки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MS Reference Sans Serif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Пример</a:t>
                      </a:r>
                      <a:endParaRPr lang="ru-RU" sz="1800" dirty="0">
                        <a:solidFill>
                          <a:srgbClr val="002060"/>
                        </a:solidFill>
                        <a:latin typeface="MS Reference Sans Serif" pitchFamily="34" charset="0"/>
                      </a:endParaRPr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Движение наружу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MS Reference Sans Serif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Движение через какую-то преграду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MS Reference Sans Serif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Удаление от чего-то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MS Reference Sans Serif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Приближение к чему-либо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MS Reference Sans Serif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 rowSpan="3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Начало действия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MS Reference Sans Serif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 rowSpan="3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4562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MS Reference Sans Serif" pitchFamily="34" charset="0"/>
                        </a:rPr>
                        <a:t>Начало действия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MS Reference Sans Serif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0" y="71435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Вы-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21442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Пере-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78592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У-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71435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Вылетела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121442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Перелетела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760" y="1785926"/>
            <a:ext cx="1500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Улетела</a:t>
            </a:r>
          </a:p>
          <a:p>
            <a:endParaRPr lang="ru-RU" sz="2400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2643182"/>
            <a:ext cx="97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При-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2714620"/>
            <a:ext cx="150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Прибегу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2198" y="314324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Прилечу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2198" y="364331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Приплыву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72" y="4500570"/>
            <a:ext cx="898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За-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2198" y="457200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Заполыхал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98" y="500063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Зашумел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3636" y="542926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Забурлила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4929198"/>
            <a:ext cx="82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По-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2198" y="585789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Поплыл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10" y="2214554"/>
            <a:ext cx="825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От-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2198" y="2214554"/>
            <a:ext cx="145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Отплыл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10" y="3143248"/>
            <a:ext cx="97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Под-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72198" y="4071942"/>
            <a:ext cx="1602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Подплыл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472" y="6396335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При-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72198" y="628652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S Reference Sans Serif" pitchFamily="34" charset="0"/>
              </a:rPr>
              <a:t>Приплыл</a:t>
            </a:r>
            <a:endParaRPr lang="ru-RU" dirty="0">
              <a:solidFill>
                <a:srgbClr val="FF0000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308</TotalTime>
  <Words>303</Words>
  <Application>Microsoft Office PowerPoint</Application>
  <PresentationFormat>Экран (4:3)</PresentationFormat>
  <Paragraphs>121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Закон об образовании слов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 Дерг</dc:creator>
  <cp:lastModifiedBy>Пользователь Windows</cp:lastModifiedBy>
  <cp:revision>48</cp:revision>
  <dcterms:created xsi:type="dcterms:W3CDTF">2018-11-13T16:30:55Z</dcterms:created>
  <dcterms:modified xsi:type="dcterms:W3CDTF">2018-11-21T03:43:56Z</dcterms:modified>
</cp:coreProperties>
</file>