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5"/>
  </p:sldMasterIdLst>
  <p:sldIdLst>
    <p:sldId id="256" r:id="rId6"/>
    <p:sldId id="263" r:id="rId7"/>
    <p:sldId id="262" r:id="rId8"/>
    <p:sldId id="261" r:id="rId9"/>
    <p:sldId id="269" r:id="rId10"/>
    <p:sldId id="260" r:id="rId11"/>
    <p:sldId id="259" r:id="rId12"/>
    <p:sldId id="258" r:id="rId13"/>
    <p:sldId id="265" r:id="rId14"/>
    <p:sldId id="266" r:id="rId15"/>
    <p:sldId id="267" r:id="rId16"/>
    <p:sldId id="268" r:id="rId17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2-CA1C-4909-8BE1-A212986782F1}" type="datetimeFigureOut">
              <a:rPr lang="ru-RU" smtClean="0"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4B0C4-538B-4A04-984C-383B04EDC5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2-CA1C-4909-8BE1-A212986782F1}" type="datetimeFigureOut">
              <a:rPr lang="ru-RU" smtClean="0"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4B0C4-538B-4A04-984C-383B04EDC5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2-CA1C-4909-8BE1-A212986782F1}" type="datetimeFigureOut">
              <a:rPr lang="ru-RU" smtClean="0"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4B0C4-538B-4A04-984C-383B04EDC5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2-CA1C-4909-8BE1-A212986782F1}" type="datetimeFigureOut">
              <a:rPr lang="ru-RU" smtClean="0"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4B0C4-538B-4A04-984C-383B04EDC5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2-CA1C-4909-8BE1-A212986782F1}" type="datetimeFigureOut">
              <a:rPr lang="ru-RU" smtClean="0"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4B0C4-538B-4A04-984C-383B04EDC5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2-CA1C-4909-8BE1-A212986782F1}" type="datetimeFigureOut">
              <a:rPr lang="ru-RU" smtClean="0"/>
              <a:t>17.09.2021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4B0C4-538B-4A04-984C-383B04EDC5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2-CA1C-4909-8BE1-A212986782F1}" type="datetimeFigureOut">
              <a:rPr lang="ru-RU" smtClean="0"/>
              <a:t>17.09.2021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4B0C4-538B-4A04-984C-383B04EDC5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2-CA1C-4909-8BE1-A212986782F1}" type="datetimeFigureOut">
              <a:rPr lang="ru-RU" smtClean="0"/>
              <a:t>17.09.2021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4B0C4-538B-4A04-984C-383B04EDC5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2-CA1C-4909-8BE1-A212986782F1}" type="datetimeFigureOut">
              <a:rPr lang="ru-RU" smtClean="0"/>
              <a:t>17.09.2021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4B0C4-538B-4A04-984C-383B04EDC5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2-CA1C-4909-8BE1-A212986782F1}" type="datetimeFigureOut">
              <a:rPr lang="ru-RU" smtClean="0"/>
              <a:t>17.09.2021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4B0C4-538B-4A04-984C-383B04EDC5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879A2-CA1C-4909-8BE1-A212986782F1}" type="datetimeFigureOut">
              <a:rPr lang="ru-RU" smtClean="0"/>
              <a:t>17.09.2021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4B0C4-538B-4A04-984C-383B04EDC5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79A2-CA1C-4909-8BE1-A212986782F1}" type="datetimeFigureOut">
              <a:rPr lang="ru-RU" smtClean="0"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4B0C4-538B-4A04-984C-383B04EDC56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00222646_4-p-goluboi-fon-dlya-sai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43608" y="1124744"/>
            <a:ext cx="7128792" cy="2716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Bookman Old Style" pitchFamily="18" charset="0"/>
              </a:rPr>
              <a:t>Консультация для </a:t>
            </a:r>
            <a:r>
              <a:rPr lang="ru-RU" sz="2000" dirty="0" smtClean="0">
                <a:latin typeface="Bookman Old Style" pitchFamily="18" charset="0"/>
              </a:rPr>
              <a:t>воспитателей</a:t>
            </a:r>
            <a:r>
              <a:rPr lang="ru-RU" sz="2000" b="1" dirty="0" smtClean="0">
                <a:latin typeface="Bookman Old Style" pitchFamily="18" charset="0"/>
              </a:rPr>
              <a:t> </a:t>
            </a:r>
            <a:endParaRPr lang="ru-RU" sz="2000" b="1" dirty="0" smtClean="0">
              <a:latin typeface="Bookman Old Style" pitchFamily="18" charset="0"/>
            </a:endParaRPr>
          </a:p>
          <a:p>
            <a:pPr algn="ctr"/>
            <a:endParaRPr lang="ru-RU" sz="1050" b="1" dirty="0" smtClean="0">
              <a:latin typeface="Bookman Old Style" pitchFamily="18" charset="0"/>
            </a:endParaRPr>
          </a:p>
          <a:p>
            <a:pPr algn="ctr"/>
            <a:r>
              <a:rPr lang="ru-RU" sz="2800" b="1" dirty="0" smtClean="0">
                <a:latin typeface="Bookman Old Style" pitchFamily="18" charset="0"/>
              </a:rPr>
              <a:t>«Закон о воспитании: план действий, чтобы выполнить новые требования. </a:t>
            </a:r>
            <a:endParaRPr lang="ru-RU" sz="2800" b="1" dirty="0" smtClean="0">
              <a:latin typeface="Bookman Old Style" pitchFamily="18" charset="0"/>
            </a:endParaRPr>
          </a:p>
          <a:p>
            <a:pPr algn="ctr"/>
            <a:r>
              <a:rPr lang="ru-RU" sz="2800" b="1" dirty="0" smtClean="0">
                <a:latin typeface="Bookman Old Style" pitchFamily="18" charset="0"/>
              </a:rPr>
              <a:t>Структура </a:t>
            </a:r>
            <a:r>
              <a:rPr lang="ru-RU" sz="2800" b="1" dirty="0" smtClean="0">
                <a:latin typeface="Bookman Old Style" pitchFamily="18" charset="0"/>
              </a:rPr>
              <a:t>рабочей программы воспитания»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3933056"/>
            <a:ext cx="4860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Bookman Old Style" pitchFamily="18" charset="0"/>
              </a:rPr>
              <a:t>Подготовила и провела: </a:t>
            </a:r>
            <a:endParaRPr lang="ru-RU" dirty="0" smtClean="0">
              <a:latin typeface="Bookman Old Style" pitchFamily="18" charset="0"/>
            </a:endParaRPr>
          </a:p>
          <a:p>
            <a:r>
              <a:rPr lang="ru-RU" dirty="0" smtClean="0">
                <a:latin typeface="Bookman Old Style" pitchFamily="18" charset="0"/>
              </a:rPr>
              <a:t>Борисова Наталья Владимировна, </a:t>
            </a:r>
            <a:r>
              <a:rPr lang="ru-RU" dirty="0">
                <a:latin typeface="Bookman Old Style" pitchFamily="18" charset="0"/>
              </a:rPr>
              <a:t>старший воспитатель </a:t>
            </a:r>
            <a:endParaRPr lang="ru-RU" dirty="0" smtClean="0">
              <a:latin typeface="Bookman Old Style" pitchFamily="18" charset="0"/>
            </a:endParaRPr>
          </a:p>
          <a:p>
            <a:r>
              <a:rPr lang="ru-RU" dirty="0" smtClean="0">
                <a:latin typeface="Bookman Old Style" pitchFamily="18" charset="0"/>
              </a:rPr>
              <a:t>Муниципального </a:t>
            </a:r>
            <a:r>
              <a:rPr lang="ru-RU" dirty="0">
                <a:latin typeface="Bookman Old Style" pitchFamily="18" charset="0"/>
              </a:rPr>
              <a:t>бюджетного дошкольного образовательного </a:t>
            </a:r>
            <a:r>
              <a:rPr lang="ru-RU" dirty="0" smtClean="0">
                <a:latin typeface="Bookman Old Style" pitchFamily="18" charset="0"/>
              </a:rPr>
              <a:t>учреждения Детский </a:t>
            </a:r>
            <a:r>
              <a:rPr lang="ru-RU" dirty="0">
                <a:latin typeface="Bookman Old Style" pitchFamily="18" charset="0"/>
              </a:rPr>
              <a:t>сад </a:t>
            </a:r>
            <a:r>
              <a:rPr lang="ru-RU" dirty="0" smtClean="0">
                <a:latin typeface="Bookman Old Style" pitchFamily="18" charset="0"/>
              </a:rPr>
              <a:t>№9 «Чайка»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3848" y="623731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Bookman Old Style" pitchFamily="18" charset="0"/>
              </a:rPr>
              <a:t>21.08.2021 </a:t>
            </a:r>
            <a:r>
              <a:rPr lang="ru-RU" sz="1600" dirty="0" smtClean="0">
                <a:latin typeface="Bookman Old Style" pitchFamily="18" charset="0"/>
              </a:rPr>
              <a:t>г.</a:t>
            </a:r>
            <a:endParaRPr lang="ru-RU" sz="16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00222646_4-p-goluboi-fon-dlya-sai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 l="12694" t="28512" r="32379" b="40481"/>
          <a:stretch>
            <a:fillRect/>
          </a:stretch>
        </p:blipFill>
        <p:spPr bwMode="auto">
          <a:xfrm>
            <a:off x="611560" y="1124744"/>
            <a:ext cx="781286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00222646_4-p-goluboi-fon-dlya-sai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 l="11513" t="18176" r="11707" b="14641"/>
          <a:stretch>
            <a:fillRect/>
          </a:stretch>
        </p:blipFill>
        <p:spPr bwMode="auto">
          <a:xfrm>
            <a:off x="323527" y="332656"/>
            <a:ext cx="8640961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00222646_4-p-goluboi-fon-dlya-sai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 l="11513" t="25559" r="13479" b="11688"/>
          <a:stretch>
            <a:fillRect/>
          </a:stretch>
        </p:blipFill>
        <p:spPr bwMode="auto">
          <a:xfrm>
            <a:off x="251520" y="548680"/>
            <a:ext cx="8568952" cy="57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00222646_4-p-goluboi-fon-dlya-sai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332656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Bookman Old Style" pitchFamily="18" charset="0"/>
              </a:rPr>
              <a:t>Федеральный </a:t>
            </a:r>
            <a:r>
              <a:rPr lang="ru-RU" b="1" dirty="0" smtClean="0">
                <a:latin typeface="Bookman Old Style" pitchFamily="18" charset="0"/>
              </a:rPr>
              <a:t>закон от 31 июля 2020 </a:t>
            </a:r>
            <a:r>
              <a:rPr lang="ru-RU" b="1" dirty="0">
                <a:latin typeface="Bookman Old Style" pitchFamily="18" charset="0"/>
              </a:rPr>
              <a:t>г. </a:t>
            </a:r>
            <a:r>
              <a:rPr lang="ru-RU" b="1" dirty="0" smtClean="0">
                <a:latin typeface="Bookman Old Style" pitchFamily="18" charset="0"/>
              </a:rPr>
              <a:t>N </a:t>
            </a:r>
            <a:r>
              <a:rPr lang="ru-RU" b="1" dirty="0">
                <a:latin typeface="Bookman Old Style" pitchFamily="18" charset="0"/>
              </a:rPr>
              <a:t>304-ФЗ "О внесении изменений в Федеральный закон "Об образовании в Российской Федерации" по вопросам воспитания </a:t>
            </a:r>
            <a:r>
              <a:rPr lang="ru-RU" b="1" dirty="0" smtClean="0">
                <a:latin typeface="Bookman Old Style" pitchFamily="18" charset="0"/>
              </a:rPr>
              <a:t>обучающихся»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700808"/>
            <a:ext cx="3600400" cy="44644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9932" y="1700808"/>
            <a:ext cx="4932548" cy="44644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Новая редакция</a:t>
            </a:r>
          </a:p>
          <a:p>
            <a:pPr algn="just"/>
            <a:r>
              <a:rPr lang="ru-RU" sz="1400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воспитание </a:t>
            </a:r>
            <a:r>
              <a:rPr lang="ru-RU" sz="1400" dirty="0">
                <a:solidFill>
                  <a:schemeClr val="tx1"/>
                </a:solidFill>
                <a:latin typeface="Century Schoolbook" panose="02040604050505020304" pitchFamily="18" charset="0"/>
              </a:rPr>
              <a:t>- деятельность, направленная на развитие личности, создание условий для самоопределения и социализации обучающихся на основе </a:t>
            </a:r>
            <a:r>
              <a:rPr lang="ru-RU" sz="1400" dirty="0" err="1">
                <a:solidFill>
                  <a:schemeClr val="tx1"/>
                </a:solidFill>
                <a:latin typeface="Century Schoolbook" panose="02040604050505020304" pitchFamily="18" charset="0"/>
              </a:rPr>
              <a:t>социокультурных</a:t>
            </a:r>
            <a:r>
              <a:rPr lang="ru-RU" sz="1400" dirty="0">
                <a:solidFill>
                  <a:schemeClr val="tx1"/>
                </a:solidFill>
                <a:latin typeface="Century Schoolbook" panose="02040604050505020304" pitchFamily="18" charset="0"/>
              </a:rPr>
              <a:t>, духовно-нравственных ценностей и принятых в российском обществе правил и норм поведения в интересах человека, семьи, общества и государства, </a:t>
            </a:r>
            <a:r>
              <a:rPr lang="ru-RU" sz="14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формирование у обучающихся чувства патриотизма, гражданственности, уважения к памяти защитников Отечества и подвигам Героев Отечества, закону и правопорядку, человеку труда и старшему поколению, взаимного уважения, бережного отношения к культурному наследию и традициям многонационального народа Российской Федерации, природе и окружающей среде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9532" y="1988840"/>
            <a:ext cx="33843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Первоначальная редакция</a:t>
            </a:r>
          </a:p>
          <a:p>
            <a:r>
              <a:rPr lang="ru-RU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воспитание - деятельность, направленная на развитие личности, создание условий для самоопределения и социализации обучающихся на основе </a:t>
            </a:r>
            <a:r>
              <a:rPr lang="ru-RU" dirty="0" err="1" smtClean="0">
                <a:solidFill>
                  <a:schemeClr val="tx1"/>
                </a:solidFill>
                <a:latin typeface="Century Schoolbook" panose="02040604050505020304" pitchFamily="18" charset="0"/>
              </a:rPr>
              <a:t>социокультурных</a:t>
            </a:r>
            <a:r>
              <a:rPr lang="ru-RU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, духовно-нравственных ценностей и принятых в российском обществе правил и норм поведения в интересах человека, семьи, общества и государства</a:t>
            </a:r>
            <a:endParaRPr lang="ru-RU" dirty="0">
              <a:latin typeface="Century Schoolbook" panose="020406040505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00222646_4-p-goluboi-fon-dlya-sai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332656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Bookman Old Style" pitchFamily="18" charset="0"/>
              </a:rPr>
              <a:t>Федеральный </a:t>
            </a:r>
            <a:r>
              <a:rPr lang="ru-RU" b="1" dirty="0" smtClean="0">
                <a:latin typeface="Bookman Old Style" pitchFamily="18" charset="0"/>
              </a:rPr>
              <a:t>закон от 31 июля 2020 </a:t>
            </a:r>
            <a:r>
              <a:rPr lang="ru-RU" b="1" dirty="0">
                <a:latin typeface="Bookman Old Style" pitchFamily="18" charset="0"/>
              </a:rPr>
              <a:t>г. </a:t>
            </a:r>
            <a:r>
              <a:rPr lang="ru-RU" b="1" dirty="0" smtClean="0">
                <a:latin typeface="Bookman Old Style" pitchFamily="18" charset="0"/>
              </a:rPr>
              <a:t>N </a:t>
            </a:r>
            <a:r>
              <a:rPr lang="ru-RU" b="1" dirty="0">
                <a:latin typeface="Bookman Old Style" pitchFamily="18" charset="0"/>
              </a:rPr>
              <a:t>304-ФЗ "О внесении изменений в Федеральный закон "Об образовании в Российской Федерации" по вопросам воспитания </a:t>
            </a:r>
            <a:r>
              <a:rPr lang="ru-RU" b="1" dirty="0" smtClean="0">
                <a:latin typeface="Bookman Old Style" pitchFamily="18" charset="0"/>
              </a:rPr>
              <a:t>обучающихся»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1532985"/>
            <a:ext cx="3672408" cy="463231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39952" y="1532985"/>
            <a:ext cx="4680520" cy="45603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844824"/>
            <a:ext cx="32403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Century Schoolbook" panose="02040604050505020304" pitchFamily="18" charset="0"/>
              </a:rPr>
              <a:t>Первоначальная редакция</a:t>
            </a:r>
          </a:p>
          <a:p>
            <a:r>
              <a:rPr lang="ru-RU" sz="1600" dirty="0" smtClean="0">
                <a:latin typeface="Century Schoolbook" panose="02040604050505020304" pitchFamily="18" charset="0"/>
              </a:rPr>
              <a:t>образовательная программа - комплекс основных характеристик образования (объем, содержание, планируемые результаты) и организационно-педагогических условий, который представлен в виде учебного плана, календарного учебного графика, рабочих программ учебных предметов, курсов, дисциплин (модулей), иных компонентов, оценочных и методических материалов</a:t>
            </a:r>
            <a:endParaRPr lang="ru-RU" sz="1600" b="1" dirty="0" smtClean="0">
              <a:solidFill>
                <a:schemeClr val="tx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64332" y="1721713"/>
            <a:ext cx="43204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Century Schoolbook" panose="02040604050505020304" pitchFamily="18" charset="0"/>
              </a:rPr>
              <a:t>Новая редакция</a:t>
            </a:r>
          </a:p>
          <a:p>
            <a:r>
              <a:rPr lang="ru-RU" sz="1600" dirty="0" smtClean="0">
                <a:latin typeface="Century Schoolbook" panose="02040604050505020304" pitchFamily="18" charset="0"/>
              </a:rPr>
              <a:t>образовательная </a:t>
            </a:r>
            <a:r>
              <a:rPr lang="ru-RU" sz="1600" dirty="0">
                <a:latin typeface="Century Schoolbook" panose="02040604050505020304" pitchFamily="18" charset="0"/>
              </a:rPr>
              <a:t>программа - комплекс основных характеристик образования (объем, содержание, планируемые результаты) и организационно-педагогических условий, который представлен в виде учебного плана, календарного учебного графика, рабочих программ учебных предметов, курсов, дисциплин (модулей), иных компонентов, оценочных и методических материалов, а также в предусмотренных настоящим Федеральным законом случаях в виде </a:t>
            </a:r>
            <a:r>
              <a:rPr lang="ru-RU" sz="1600" b="1" dirty="0">
                <a:solidFill>
                  <a:srgbClr val="FF0000"/>
                </a:solidFill>
                <a:latin typeface="Century Schoolbook" panose="02040604050505020304" pitchFamily="18" charset="0"/>
              </a:rPr>
              <a:t>рабочей программы воспитания, календарного плана воспитательной работы</a:t>
            </a:r>
            <a:r>
              <a:rPr lang="ru-RU" sz="1600" dirty="0">
                <a:latin typeface="Century Schoolbook" panose="02040604050505020304" pitchFamily="18" charset="0"/>
              </a:rPr>
              <a:t>, форм аттестации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00222646_4-p-goluboi-fon-dlya-sai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99592" y="764704"/>
            <a:ext cx="7200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Статья 1</a:t>
            </a:r>
            <a:endParaRPr lang="ru-RU" sz="2000" dirty="0"/>
          </a:p>
          <a:p>
            <a:pPr algn="just"/>
            <a:r>
              <a:rPr lang="ru-RU" sz="2000" dirty="0" smtClean="0"/>
              <a:t>3</a:t>
            </a:r>
            <a:r>
              <a:rPr lang="ru-RU" sz="2000" dirty="0"/>
              <a:t>. В разработке рабочих программ воспитания и календарных планов воспитательной работы </a:t>
            </a:r>
            <a:r>
              <a:rPr lang="ru-RU" sz="2000" b="1" dirty="0"/>
              <a:t>имеют право принимать участие указанные в части 6 статьи 26 настоящего Федерального закона советы обучающихся, советы родителей, представительные органы обучающихся (при их наличии)</a:t>
            </a:r>
            <a:r>
              <a:rPr lang="ru-RU" sz="2000" dirty="0"/>
              <a:t>.";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Статья </a:t>
            </a:r>
            <a:r>
              <a:rPr lang="ru-RU" sz="2000" b="1" dirty="0"/>
              <a:t>2</a:t>
            </a:r>
            <a:endParaRPr lang="ru-RU" sz="2000" dirty="0"/>
          </a:p>
          <a:p>
            <a:pPr algn="just"/>
            <a:r>
              <a:rPr lang="ru-RU" sz="2000" dirty="0" smtClean="0"/>
              <a:t>3</a:t>
            </a:r>
            <a:r>
              <a:rPr lang="ru-RU" sz="2000" dirty="0"/>
              <a:t>. Организации, осуществляющие образовательную деятельность, </a:t>
            </a:r>
            <a:r>
              <a:rPr lang="ru-RU" sz="2000" b="1" dirty="0"/>
              <a:t>обязаны проинформировать обучающихся и (или) их родителей (законных представителей) об изменениях</a:t>
            </a:r>
            <a:r>
              <a:rPr lang="ru-RU" sz="2000" dirty="0"/>
              <a:t>, внесенных в такие программы в соответствии с Федеральным законом от 29 декабря 2012 года N 273-ФЗ "Об образовании в Российской Федерации" (в редакции настоящего Федерального закона).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00222646_4-p-goluboi-fon-dlya-sai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 l="26278" t="15223" r="28835" b="11688"/>
          <a:stretch>
            <a:fillRect/>
          </a:stretch>
        </p:blipFill>
        <p:spPr bwMode="auto">
          <a:xfrm>
            <a:off x="1971569" y="1"/>
            <a:ext cx="52647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00222646_4-p-goluboi-fon-dlya-sai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95536" y="455766"/>
            <a:ext cx="835292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Структура рабочей программы воспитания.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Целевой раздел.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-6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Пояснительная записка: цели и задачи, принципы и подходы к формированию программы; значимые для разработки характеристики, в том числе характеристики особенностей развития детей</a:t>
            </a:r>
          </a:p>
          <a:p>
            <a:pPr marL="457200" marR="0" lvl="1" indent="-6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1.2.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Планируемые результаты освоения программы (конкретизируют требования ФГОС ДО к целевым ориентирам)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Содержательный раздел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(общее содержание программы, которое обеспечивает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решение воспитательных задач)</a:t>
            </a:r>
            <a:endParaRPr kumimoji="0" lang="ru-RU" sz="105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-6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2.1. Описание воспитательной деятельности в интеграции с содержанием образовательных областей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-6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2.2. Описание вариативных форм, способов, методов и средств реализации программы с учетом возрастных особенностей детей.</a:t>
            </a:r>
          </a:p>
          <a:p>
            <a:pPr marL="457200" marR="0" lvl="1" indent="-6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2.3.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Особенности взаимодействия педагогического коллектива с семьями воспитанников.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   Организационный раздел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3.1.  Обеспеченность методическими материалами и средствами воспитания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3.2.  Особенности  традиционных событий, праздников и мероприятий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00222646_4-p-goluboi-fon-dlya-sai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s://cf.ppt-online.org/files/slide/3/3tHRwhJlCuPMqSWALNQi61bzpYv4grIZD2eyfa/slide-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04664"/>
            <a:ext cx="756084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00222646_4-p-goluboi-fon-dlya-sai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 cstate="print"/>
          <a:srcRect l="10908" t="28786" r="32126" b="34853"/>
          <a:stretch>
            <a:fillRect/>
          </a:stretch>
        </p:blipFill>
        <p:spPr bwMode="auto">
          <a:xfrm>
            <a:off x="971600" y="980728"/>
            <a:ext cx="734481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00222646_4-p-goluboi-fon-dlya-sai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11215" t="28789" r="31637" b="31340"/>
          <a:stretch>
            <a:fillRect/>
          </a:stretch>
        </p:blipFill>
        <p:spPr bwMode="auto">
          <a:xfrm>
            <a:off x="683568" y="548680"/>
            <a:ext cx="799288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sReport xmlns="http://schemas.microsoft.com/sharepoint/v3">true</IsReport>
    <_dlc_DocId xmlns="4a252ca3-5a62-4c1c-90a6-29f4710e47f8">AWJJH2MPE6E2-982659627-7</_dlc_DocId>
    <_dlc_DocIdUrl xmlns="4a252ca3-5a62-4c1c-90a6-29f4710e47f8">
      <Url>http://sps-2016-2/Kostroma_EDU/gcoko/doshk/_layouts/15/DocIdRedir.aspx?ID=AWJJH2MPE6E2-982659627-7</Url>
      <Description>AWJJH2MPE6E2-982659627-7</Description>
    </_dlc_DocIdUrl>
  </documentManagement>
</p:properties>
</file>

<file path=customXml/item2.xml><?xml version="1.0" encoding="utf-8"?>
<?mso-contentType ?>
<spe:Receivers xmlns:spe="http://schemas.microsoft.com/sharepoint/event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 отчета" ma:contentTypeID="0x01010042FD55FEE68043CBB886E6BFF927559300FAA50F7D753960439B440031EFBCBDDA" ma:contentTypeVersion="49" ma:contentTypeDescription="Создание нового документа отчета." ma:contentTypeScope="" ma:versionID="4b543f0001d2b55e87280ee0b140f45e">
  <xsd:schema xmlns:xsd="http://www.w3.org/2001/XMLSchema" xmlns:xs="http://www.w3.org/2001/XMLSchema" xmlns:p="http://schemas.microsoft.com/office/2006/metadata/properties" xmlns:ns1="http://schemas.microsoft.com/sharepoint/v3" xmlns:ns3="4a252ca3-5a62-4c1c-90a6-29f4710e47f8" targetNamespace="http://schemas.microsoft.com/office/2006/metadata/properties" ma:root="true" ma:fieldsID="769d433eb06a2bb09ac47970520ac27f" ns1:_="" ns3:_="">
    <xsd:import namespace="http://schemas.microsoft.com/sharepoint/v3"/>
    <xsd:import namespace="4a252ca3-5a62-4c1c-90a6-29f4710e47f8"/>
    <xsd:element name="properties">
      <xsd:complexType>
        <xsd:sequence>
          <xsd:element name="documentManagement">
            <xsd:complexType>
              <xsd:all>
                <xsd:element ref="ns1:IsReport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sReport" ma:index="8" nillable="true" ma:displayName="Отчет" ma:default="1" ma:description="Является ли этот элемент отчетом?" ma:internalName="IsReport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252ca3-5a62-4c1c-90a6-29f4710e47f8" elementFormDefault="qualified">
    <xsd:import namespace="http://schemas.microsoft.com/office/2006/documentManagement/types"/>
    <xsd:import namespace="http://schemas.microsoft.com/office/infopath/2007/PartnerControls"/>
    <xsd:element name="_dlc_DocId" ma:index="9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10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1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352449-A624-4BD7-BF36-B2FE241B8185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www.w3.org/XML/1998/namespace"/>
    <ds:schemaRef ds:uri="http://purl.org/dc/elements/1.1/"/>
    <ds:schemaRef ds:uri="http://schemas.microsoft.com/office/infopath/2007/PartnerControls"/>
    <ds:schemaRef ds:uri="4a252ca3-5a62-4c1c-90a6-29f4710e47f8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651FA66F-FC34-4D40-873A-84A2BAD949E3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ACEBD582-8BE4-49CE-B07C-2E0506E274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a252ca3-5a62-4c1c-90a6-29f4710e47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21ACCE4-DB7D-4C26-8120-14911F0C6F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</TotalTime>
  <Words>586</Words>
  <Application>Microsoft Office PowerPoint</Application>
  <PresentationFormat>Экран (4:3)</PresentationFormat>
  <Paragraphs>38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Bookman Old Style</vt:lpstr>
      <vt:lpstr>Calibri</vt:lpstr>
      <vt:lpstr>Century Schoolbook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13</cp:revision>
  <dcterms:created xsi:type="dcterms:W3CDTF">2020-10-20T13:53:04Z</dcterms:created>
  <dcterms:modified xsi:type="dcterms:W3CDTF">2021-09-17T08:24:05Z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0x01010042FD55FEE68043CBB886E6BFF927559300FAA50F7D753960439B440031EFBCBDDA</vt:lpwstr>
  </property>
  <property fmtid="{D5CDD505-2E9C-101B-9397-08002B2CF9AE}" pid="3" name="_dlc_DocIdItemGuid">
    <vt:lpwstr>531c24cb-da26-4beb-a496-5c8c022144e1</vt:lpwstr>
  </property>
</Properties>
</file>