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95" r:id="rId2"/>
    <p:sldId id="399" r:id="rId3"/>
    <p:sldId id="402" r:id="rId4"/>
    <p:sldId id="404" r:id="rId5"/>
    <p:sldId id="403" r:id="rId6"/>
    <p:sldId id="401" r:id="rId7"/>
    <p:sldId id="409" r:id="rId8"/>
    <p:sldId id="410" r:id="rId9"/>
    <p:sldId id="412" r:id="rId10"/>
    <p:sldId id="415" r:id="rId11"/>
    <p:sldId id="417" r:id="rId12"/>
    <p:sldId id="418" r:id="rId13"/>
    <p:sldId id="42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39" autoAdjust="0"/>
    <p:restoredTop sz="94699" autoAdjust="0"/>
  </p:normalViewPr>
  <p:slideViewPr>
    <p:cSldViewPr>
      <p:cViewPr varScale="1">
        <p:scale>
          <a:sx n="102" d="100"/>
          <a:sy n="102" d="100"/>
        </p:scale>
        <p:origin x="102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F4E7F-4310-4132-96CE-9F283D701311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06B1E-2749-467C-A38B-EA10843C2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005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1A231B1-66E8-467D-8F1A-529344E8189C}" type="datetimeFigureOut">
              <a:rPr lang="ru-RU" smtClean="0"/>
              <a:pPr/>
              <a:t>09.04.2024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2C2A098E-5588-4C67-B441-5CA691EB8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609600" y="1587151"/>
            <a:ext cx="4038600" cy="4525963"/>
          </a:xfrm>
        </p:spPr>
        <p:txBody>
          <a:bodyPr/>
          <a:lstStyle/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>
                <a:solidFill>
                  <a:srgbClr val="002060"/>
                </a:solidFill>
              </a:rPr>
              <a:t>Прокопьевск называют черной жемчужиной </a:t>
            </a:r>
            <a:r>
              <a:rPr lang="ru-RU" sz="2400" b="1" i="1" dirty="0" smtClean="0">
                <a:solidFill>
                  <a:srgbClr val="002060"/>
                </a:solidFill>
              </a:rPr>
              <a:t>Кузбасса.  На его территории  находится </a:t>
            </a:r>
            <a:r>
              <a:rPr lang="ru-RU" sz="2400" b="1" i="1" dirty="0">
                <a:solidFill>
                  <a:srgbClr val="002060"/>
                </a:solidFill>
              </a:rPr>
              <a:t>более 20 %</a:t>
            </a:r>
            <a:r>
              <a:rPr lang="ru-RU" sz="2400" b="1" i="1" dirty="0" smtClean="0">
                <a:solidFill>
                  <a:srgbClr val="002060"/>
                </a:solidFill>
              </a:rPr>
              <a:t>  запасов </a:t>
            </a:r>
            <a:r>
              <a:rPr lang="ru-RU" sz="2400" b="1" i="1" dirty="0">
                <a:solidFill>
                  <a:srgbClr val="002060"/>
                </a:solidFill>
              </a:rPr>
              <a:t>коксующихся </a:t>
            </a:r>
            <a:r>
              <a:rPr lang="ru-RU" sz="2400" b="1" i="1" dirty="0" smtClean="0">
                <a:solidFill>
                  <a:srgbClr val="002060"/>
                </a:solidFill>
              </a:rPr>
              <a:t>углей. Шахтерская профессия стала судьбой для многих горожан</a:t>
            </a:r>
            <a:r>
              <a:rPr lang="ru-RU" sz="2400" b="1" i="1" dirty="0" smtClean="0">
                <a:solidFill>
                  <a:srgbClr val="002060"/>
                </a:solidFill>
              </a:rPr>
              <a:t>. В нашем городе живут люди, которые помнят о своем прошлом.</a:t>
            </a:r>
            <a:endParaRPr lang="ru-RU" sz="2400" b="1" i="1" dirty="0" smtClean="0">
              <a:solidFill>
                <a:srgbClr val="002060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endParaRPr lang="ru-RU" sz="2400" b="1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60032" y="1772816"/>
            <a:ext cx="3168352" cy="30970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332656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B050"/>
                </a:solidFill>
              </a:rPr>
              <a:t>Прокопьевск-Жемчужина Кузбасса</a:t>
            </a:r>
          </a:p>
        </p:txBody>
      </p:sp>
    </p:spTree>
    <p:extLst>
      <p:ext uri="{BB962C8B-B14F-4D97-AF65-F5344CB8AC3E}">
        <p14:creationId xmlns:p14="http://schemas.microsoft.com/office/powerpoint/2010/main" val="12913210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Памятник –сквер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Коммунальщиков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Памятник Дяде Степе  Милиционеру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732830"/>
            <a:ext cx="6048672" cy="7011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411" y="2974932"/>
            <a:ext cx="3062517" cy="3183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1" y="2994072"/>
            <a:ext cx="2808312" cy="316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217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142" y="470217"/>
            <a:ext cx="8083282" cy="654527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Памятник дворнику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Памятник покорителям земных недр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641502"/>
            <a:ext cx="2860364" cy="36596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3" y="463904"/>
            <a:ext cx="6912768" cy="10677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7" y="2564905"/>
            <a:ext cx="3530695" cy="372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695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pPr algn="l"/>
            <a:r>
              <a:rPr lang="ru-RU" sz="2000" dirty="0" smtClean="0">
                <a:solidFill>
                  <a:srgbClr val="002060"/>
                </a:solidFill>
              </a:rPr>
              <a:t>Спортивный                                                                Дворец спорта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комплекс                                                                        «Дельфин»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«Снежинка» 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05" y="2550428"/>
            <a:ext cx="3237983" cy="3077866"/>
          </a:xfrm>
          <a:prstGeom prst="rect">
            <a:avLst/>
          </a:prstGeom>
          <a:ln w="38100">
            <a:solidFill>
              <a:srgbClr val="0000FF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1" y="2420888"/>
            <a:ext cx="3424732" cy="320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739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Спасибо за внимание!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2550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ea typeface="+mn-ea"/>
                <a:cs typeface="+mn-cs"/>
              </a:rPr>
              <a:t>МЕМОРИАЛЬНЫЙ КОМПЛЕКС «ПАМЯТЬ»</a:t>
            </a:r>
            <a:r>
              <a:rPr lang="ru-RU" sz="2400" dirty="0">
                <a:solidFill>
                  <a:srgbClr val="002060"/>
                </a:solidFill>
                <a:ea typeface="+mn-ea"/>
                <a:cs typeface="+mn-cs"/>
              </a:rPr>
              <a:t/>
            </a:r>
            <a:br>
              <a:rPr lang="ru-RU" sz="2400" dirty="0">
                <a:solidFill>
                  <a:srgbClr val="002060"/>
                </a:solidFill>
                <a:ea typeface="+mn-ea"/>
                <a:cs typeface="+mn-cs"/>
              </a:rPr>
            </a:b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38736" cy="4781128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ru-RU" sz="2000" dirty="0" smtClean="0">
                <a:solidFill>
                  <a:srgbClr val="002060"/>
                </a:solidFill>
                <a:ea typeface="Times New Roman"/>
                <a:cs typeface="Times New Roman"/>
              </a:rPr>
              <a:t>Воздвигнут </a:t>
            </a:r>
            <a:r>
              <a:rPr lang="ru-RU" sz="2000" dirty="0">
                <a:solidFill>
                  <a:srgbClr val="002060"/>
                </a:solidFill>
                <a:ea typeface="Times New Roman"/>
                <a:cs typeface="Times New Roman"/>
              </a:rPr>
              <a:t>в честь 50-летия Победы, торжественно открыт 22 июня 1995 г.</a:t>
            </a: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sz="2000" dirty="0" smtClean="0">
                <a:solidFill>
                  <a:srgbClr val="002060"/>
                </a:solidFill>
                <a:ea typeface="Times New Roman" pitchFamily="18" charset="0"/>
              </a:rPr>
              <a:t>  </a:t>
            </a:r>
            <a:r>
              <a:rPr lang="ru-RU" sz="2000" dirty="0">
                <a:solidFill>
                  <a:srgbClr val="002060"/>
                </a:solidFill>
                <a:ea typeface="Times New Roman" pitchFamily="18" charset="0"/>
              </a:rPr>
              <a:t>На плитах высечены имена </a:t>
            </a:r>
            <a:r>
              <a:rPr lang="ru-RU" sz="2000" dirty="0" smtClean="0">
                <a:solidFill>
                  <a:srgbClr val="002060"/>
                </a:solidFill>
                <a:ea typeface="Times New Roman" pitchFamily="18" charset="0"/>
              </a:rPr>
              <a:t>  </a:t>
            </a:r>
            <a:r>
              <a:rPr lang="ru-RU" sz="2000" dirty="0" err="1">
                <a:solidFill>
                  <a:srgbClr val="002060"/>
                </a:solidFill>
                <a:ea typeface="Times New Roman" pitchFamily="18" charset="0"/>
              </a:rPr>
              <a:t>прокопчан</a:t>
            </a:r>
            <a:r>
              <a:rPr lang="ru-RU" sz="2000" dirty="0">
                <a:solidFill>
                  <a:srgbClr val="002060"/>
                </a:solidFill>
                <a:ea typeface="Times New Roman" pitchFamily="18" charset="0"/>
              </a:rPr>
              <a:t>, погибших на фронтах </a:t>
            </a:r>
            <a:r>
              <a:rPr lang="ru-RU" sz="2000" dirty="0" smtClean="0">
                <a:solidFill>
                  <a:srgbClr val="002060"/>
                </a:solidFill>
                <a:ea typeface="Times New Roman" pitchFamily="18" charset="0"/>
              </a:rPr>
              <a:t> ВОВ.</a:t>
            </a:r>
            <a:endParaRPr lang="ru-RU" sz="2000" dirty="0">
              <a:solidFill>
                <a:srgbClr val="002060"/>
              </a:solidFill>
            </a:endParaRPr>
          </a:p>
          <a:p>
            <a:pPr marL="0" lvl="0"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>
              <a:solidFill>
                <a:srgbClr val="0000FF"/>
              </a:solidFill>
              <a:ea typeface="Times New Roman"/>
              <a:cs typeface="Times New Roman"/>
            </a:endParaRPr>
          </a:p>
          <a:p>
            <a:pPr marL="0" lvl="0"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0000FF"/>
              </a:solidFill>
              <a:ea typeface="Times New Roman"/>
              <a:cs typeface="Times New Roman"/>
            </a:endParaRPr>
          </a:p>
          <a:p>
            <a:pPr marL="0" lvl="0"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>
              <a:solidFill>
                <a:srgbClr val="0000FF"/>
              </a:solidFill>
              <a:ea typeface="Times New Roman"/>
              <a:cs typeface="Times New Roman"/>
            </a:endParaRPr>
          </a:p>
          <a:p>
            <a:pPr marL="0" lvl="0"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0000FF"/>
              </a:solidFill>
              <a:ea typeface="Times New Roman"/>
              <a:cs typeface="Times New Roman"/>
            </a:endParaRP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 descr="Аллея славы"/>
          <p:cNvPicPr>
            <a:picLocks noGrp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1804642"/>
            <a:ext cx="3240360" cy="2920502"/>
          </a:xfrm>
          <a:prstGeom prst="rect">
            <a:avLst/>
          </a:prstGeom>
          <a:ln w="38100" cap="sq">
            <a:solidFill>
              <a:srgbClr val="0000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7217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147248" cy="792088"/>
          </a:xfrm>
        </p:spPr>
        <p:txBody>
          <a:bodyPr/>
          <a:lstStyle/>
          <a:p>
            <a:pPr lvl="0" algn="l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 smtClean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3600" b="1" dirty="0" smtClean="0">
                <a:solidFill>
                  <a:srgbClr val="0000FF"/>
                </a:solidFill>
                <a:ea typeface="+mn-ea"/>
                <a:cs typeface="+mn-cs"/>
              </a:rPr>
            </a:br>
            <a:r>
              <a:rPr lang="ru-RU" sz="3600" b="1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ru-RU" sz="3600" b="1" dirty="0" smtClean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457200" y="1567957"/>
            <a:ext cx="4038600" cy="4525963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6873" y="1475500"/>
            <a:ext cx="2742999" cy="338454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10800000" flipV="1">
            <a:off x="539552" y="5054346"/>
            <a:ext cx="82912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ea typeface="+mj-ea"/>
                <a:cs typeface="+mj-cs"/>
              </a:rPr>
              <a:t>   </a:t>
            </a:r>
            <a:r>
              <a:rPr lang="ru-RU" b="1" dirty="0" smtClean="0">
                <a:solidFill>
                  <a:srgbClr val="0070C0"/>
                </a:solidFill>
                <a:ea typeface="+mj-ea"/>
                <a:cs typeface="+mj-cs"/>
              </a:rPr>
              <a:t>Памятник погибшим                                                          Комплекс портретов    </a:t>
            </a:r>
          </a:p>
          <a:p>
            <a:r>
              <a:rPr lang="ru-RU" b="1" dirty="0" smtClean="0">
                <a:solidFill>
                  <a:srgbClr val="0070C0"/>
                </a:solidFill>
                <a:ea typeface="+mj-ea"/>
                <a:cs typeface="+mj-cs"/>
              </a:rPr>
              <a:t>        комсомольцам                                                          «Их именами названы</a:t>
            </a:r>
          </a:p>
          <a:p>
            <a:r>
              <a:rPr lang="ru-RU" b="1" dirty="0">
                <a:solidFill>
                  <a:srgbClr val="0070C0"/>
                </a:solidFill>
                <a:ea typeface="+mj-ea"/>
                <a:cs typeface="+mj-cs"/>
              </a:rPr>
              <a:t> </a:t>
            </a:r>
            <a:r>
              <a:rPr lang="ru-RU" b="1" dirty="0" smtClean="0">
                <a:solidFill>
                  <a:srgbClr val="0070C0"/>
                </a:solidFill>
                <a:ea typeface="+mj-ea"/>
                <a:cs typeface="+mj-cs"/>
              </a:rPr>
              <a:t>                                                                                                      улицы города»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9130" y="1580722"/>
            <a:ext cx="2661222" cy="327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190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+mn-lt"/>
              </a:rPr>
            </a:br>
            <a:r>
              <a:rPr lang="ru-RU" sz="24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+mn-lt"/>
              </a:rPr>
            </a:br>
            <a:r>
              <a:rPr lang="ru-RU" sz="2400" dirty="0" smtClean="0">
                <a:solidFill>
                  <a:srgbClr val="002060"/>
                </a:solidFill>
                <a:latin typeface="+mn-lt"/>
              </a:rPr>
              <a:t>Далеко </a:t>
            </a:r>
            <a:r>
              <a:rPr lang="ru-RU" sz="2400" dirty="0">
                <a:solidFill>
                  <a:srgbClr val="002060"/>
                </a:solidFill>
                <a:latin typeface="+mn-lt"/>
              </a:rPr>
              <a:t>за пределами города известны имена наших талантливых земляков, творческих коллективов и спортсменов</a:t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  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457200" y="1628800"/>
            <a:ext cx="328579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Иван Черных </a:t>
            </a:r>
          </a:p>
          <a:p>
            <a:endParaRPr lang="ru-RU" sz="2000" dirty="0">
              <a:solidFill>
                <a:srgbClr val="002060"/>
              </a:solidFill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  <a:cs typeface="Times New Roman" pitchFamily="18" charset="0"/>
              </a:rPr>
              <a:t>Этот </a:t>
            </a:r>
            <a:r>
              <a:rPr lang="ru-RU" sz="2000" dirty="0">
                <a:solidFill>
                  <a:srgbClr val="002060"/>
                </a:solidFill>
                <a:cs typeface="Times New Roman" pitchFamily="18" charset="0"/>
              </a:rPr>
              <a:t>отважный летчик в небе под Ленинградом повторил подвиг Николая  Гастелло и стал первым героем СССР - </a:t>
            </a:r>
            <a:r>
              <a:rPr lang="ru-RU" sz="2000" dirty="0" err="1">
                <a:solidFill>
                  <a:srgbClr val="002060"/>
                </a:solidFill>
                <a:cs typeface="Times New Roman" pitchFamily="18" charset="0"/>
              </a:rPr>
              <a:t>прокопчанином</a:t>
            </a:r>
            <a:r>
              <a:rPr lang="ru-RU" sz="2000" dirty="0">
                <a:solidFill>
                  <a:srgbClr val="0000FF"/>
                </a:solidFill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4009" y="2564903"/>
            <a:ext cx="3177798" cy="284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7888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564" y="173831"/>
            <a:ext cx="8028892" cy="2566086"/>
          </a:xfrm>
        </p:spPr>
        <p:txBody>
          <a:bodyPr/>
          <a:lstStyle/>
          <a:p>
            <a:pPr lvl="0" algn="l"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</a:rPr>
              <a:t>Борис </a:t>
            </a:r>
            <a:r>
              <a:rPr lang="ru-RU" sz="2800" dirty="0" err="1" smtClean="0">
                <a:solidFill>
                  <a:srgbClr val="002060"/>
                </a:solidFill>
              </a:rPr>
              <a:t>Волынов</a:t>
            </a: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  <a:ea typeface="+mn-ea"/>
                <a:cs typeface="+mn-cs"/>
              </a:rPr>
              <a:t>В </a:t>
            </a:r>
            <a:r>
              <a:rPr lang="ru-RU" sz="2000" dirty="0">
                <a:solidFill>
                  <a:srgbClr val="002060"/>
                </a:solidFill>
                <a:ea typeface="+mn-ea"/>
                <a:cs typeface="+mn-cs"/>
              </a:rPr>
              <a:t>Прокопьевске прошло детство дважды Героя Советского Союза</a:t>
            </a:r>
            <a:r>
              <a:rPr lang="ru-RU" sz="2000">
                <a:solidFill>
                  <a:srgbClr val="002060"/>
                </a:solidFill>
                <a:ea typeface="+mn-ea"/>
                <a:cs typeface="+mn-cs"/>
              </a:rPr>
              <a:t>, </a:t>
            </a:r>
            <a:r>
              <a:rPr lang="ru-RU" sz="2000" smtClean="0">
                <a:solidFill>
                  <a:srgbClr val="002060"/>
                </a:solidFill>
                <a:ea typeface="+mn-ea"/>
                <a:cs typeface="+mn-cs"/>
              </a:rPr>
              <a:t>космонавта </a:t>
            </a:r>
            <a:r>
              <a:rPr lang="ru-RU" sz="2000" dirty="0">
                <a:solidFill>
                  <a:srgbClr val="002060"/>
                </a:solidFill>
                <a:ea typeface="+mn-ea"/>
                <a:cs typeface="+mn-cs"/>
              </a:rPr>
              <a:t>Бориса </a:t>
            </a:r>
            <a:r>
              <a:rPr lang="ru-RU" sz="2000" dirty="0" err="1" smtClean="0">
                <a:solidFill>
                  <a:srgbClr val="002060"/>
                </a:solidFill>
                <a:ea typeface="+mn-ea"/>
                <a:cs typeface="+mn-cs"/>
              </a:rPr>
              <a:t>Волынова</a:t>
            </a:r>
            <a:r>
              <a:rPr lang="ru-RU" sz="2000" dirty="0">
                <a:solidFill>
                  <a:srgbClr val="002060"/>
                </a:solidFill>
                <a:ea typeface="+mn-ea"/>
                <a:cs typeface="+mn-cs"/>
              </a:rPr>
              <a:t>. </a:t>
            </a:r>
            <a:r>
              <a:rPr lang="ru-RU" sz="2000" dirty="0" smtClean="0">
                <a:solidFill>
                  <a:srgbClr val="002060"/>
                </a:solidFill>
                <a:ea typeface="+mn-ea"/>
                <a:cs typeface="+mn-cs"/>
              </a:rPr>
              <a:t>На городской площади </a:t>
            </a:r>
            <a:r>
              <a:rPr lang="ru-RU" sz="2000" dirty="0">
                <a:solidFill>
                  <a:srgbClr val="002060"/>
                </a:solidFill>
                <a:ea typeface="+mn-ea"/>
                <a:cs typeface="+mn-cs"/>
              </a:rPr>
              <a:t>установлен его бюст, на открытии которого присутствовал </a:t>
            </a:r>
            <a:r>
              <a:rPr lang="ru-RU" sz="2000" dirty="0" smtClean="0">
                <a:solidFill>
                  <a:srgbClr val="002060"/>
                </a:solidFill>
                <a:ea typeface="+mn-ea"/>
                <a:cs typeface="+mn-cs"/>
              </a:rPr>
              <a:t>сам Борис </a:t>
            </a:r>
            <a:r>
              <a:rPr lang="ru-RU" sz="2000" dirty="0">
                <a:solidFill>
                  <a:srgbClr val="002060"/>
                </a:solidFill>
                <a:ea typeface="+mn-ea"/>
                <a:cs typeface="+mn-cs"/>
              </a:rPr>
              <a:t>Валентинович </a:t>
            </a:r>
            <a:r>
              <a:rPr lang="ru-RU" sz="2000" dirty="0" err="1">
                <a:solidFill>
                  <a:srgbClr val="002060"/>
                </a:solidFill>
                <a:ea typeface="+mn-ea"/>
                <a:cs typeface="+mn-cs"/>
              </a:rPr>
              <a:t>Волынов</a:t>
            </a:r>
            <a:r>
              <a:rPr lang="ru-RU" sz="2000" dirty="0">
                <a:solidFill>
                  <a:srgbClr val="002060"/>
                </a:solidFill>
                <a:ea typeface="+mn-ea"/>
                <a:cs typeface="+mn-cs"/>
              </a:rPr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179512" y="2348879"/>
            <a:ext cx="8280920" cy="4509121"/>
          </a:xfrm>
        </p:spPr>
        <p:txBody>
          <a:bodyPr/>
          <a:lstStyle/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dirty="0"/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 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99592" y="2579712"/>
            <a:ext cx="2808312" cy="348983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404664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 </a:t>
            </a:r>
            <a:endParaRPr lang="ru-RU" sz="2400" b="1" dirty="0" smtClean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1700808"/>
            <a:ext cx="3024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2519516"/>
            <a:ext cx="2592288" cy="353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437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</a:rPr>
              <a:t>Григорий Дрозд 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890664" cy="4525963"/>
          </a:xfrm>
        </p:spPr>
        <p:txBody>
          <a:bodyPr/>
          <a:lstStyle/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 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Коренной </a:t>
            </a:r>
            <a:r>
              <a:rPr lang="ru-RU" sz="2400" dirty="0" err="1">
                <a:solidFill>
                  <a:srgbClr val="002060"/>
                </a:solidFill>
                <a:cs typeface="Times New Roman" pitchFamily="18" charset="0"/>
              </a:rPr>
              <a:t>прокопчанин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,</a:t>
            </a:r>
          </a:p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чемпион мира по тайскому боксу, выступающий и </a:t>
            </a:r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 супертяжелой 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весовой </a:t>
            </a:r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категории. </a:t>
            </a:r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60032" y="2060848"/>
            <a:ext cx="2520280" cy="3114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3937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5616624" cy="1224136"/>
          </a:xfrm>
        </p:spPr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200" dirty="0" smtClean="0">
                <a:solidFill>
                  <a:srgbClr val="0000FF"/>
                </a:solidFill>
                <a:ea typeface="+mn-ea"/>
                <a:cs typeface="+mn-cs"/>
              </a:rPr>
            </a:br>
            <a:r>
              <a:rPr lang="ru-RU" sz="22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200" dirty="0">
                <a:solidFill>
                  <a:srgbClr val="0000FF"/>
                </a:solidFill>
                <a:ea typeface="+mn-ea"/>
                <a:cs typeface="+mn-cs"/>
              </a:rPr>
            </a:br>
            <a:r>
              <a:rPr lang="ru-RU" sz="2200" dirty="0" smtClean="0">
                <a:solidFill>
                  <a:srgbClr val="002060"/>
                </a:solidFill>
                <a:ea typeface="+mn-ea"/>
                <a:cs typeface="+mn-cs"/>
              </a:rPr>
              <a:t> Большое внимание у </a:t>
            </a:r>
            <a:r>
              <a:rPr lang="ru-RU" sz="2200" dirty="0">
                <a:solidFill>
                  <a:srgbClr val="002060"/>
                </a:solidFill>
                <a:ea typeface="+mn-ea"/>
                <a:cs typeface="+mn-cs"/>
              </a:rPr>
              <a:t>нас </a:t>
            </a:r>
            <a:r>
              <a:rPr lang="ru-RU" sz="2200" dirty="0" smtClean="0">
                <a:solidFill>
                  <a:srgbClr val="002060"/>
                </a:solidFill>
                <a:ea typeface="+mn-ea"/>
                <a:cs typeface="+mn-cs"/>
              </a:rPr>
              <a:t>уделяется  </a:t>
            </a:r>
            <a:r>
              <a:rPr lang="ru-RU" sz="2200" dirty="0">
                <a:solidFill>
                  <a:srgbClr val="002060"/>
                </a:solidFill>
                <a:ea typeface="+mn-ea"/>
                <a:cs typeface="+mn-cs"/>
              </a:rPr>
              <a:t>культуре. Многие наши танцевальные ансамбли </a:t>
            </a:r>
            <a:r>
              <a:rPr lang="ru-RU" sz="2200" dirty="0" smtClean="0">
                <a:solidFill>
                  <a:srgbClr val="002060"/>
                </a:solidFill>
                <a:ea typeface="+mn-ea"/>
                <a:cs typeface="+mn-cs"/>
              </a:rPr>
              <a:t>известны за </a:t>
            </a:r>
            <a:r>
              <a:rPr lang="ru-RU" sz="2200" dirty="0">
                <a:solidFill>
                  <a:srgbClr val="002060"/>
                </a:solidFill>
                <a:ea typeface="+mn-ea"/>
                <a:cs typeface="+mn-cs"/>
              </a:rPr>
              <a:t>пределами </a:t>
            </a:r>
            <a:r>
              <a:rPr lang="ru-RU" sz="2200" dirty="0" smtClean="0">
                <a:solidFill>
                  <a:srgbClr val="002060"/>
                </a:solidFill>
                <a:ea typeface="+mn-ea"/>
                <a:cs typeface="+mn-cs"/>
              </a:rPr>
              <a:t>России: </a:t>
            </a:r>
            <a:br>
              <a:rPr lang="ru-RU" sz="2200" dirty="0" smtClean="0">
                <a:solidFill>
                  <a:srgbClr val="002060"/>
                </a:solidFill>
                <a:ea typeface="+mn-ea"/>
                <a:cs typeface="+mn-cs"/>
              </a:rPr>
            </a:br>
            <a:r>
              <a:rPr lang="ru-RU" sz="2200" dirty="0" smtClean="0">
                <a:solidFill>
                  <a:srgbClr val="002060"/>
                </a:solidFill>
                <a:ea typeface="+mn-ea"/>
                <a:cs typeface="+mn-cs"/>
              </a:rPr>
              <a:t>«Сибирские выкрутасы» и «Скоморохи»</a:t>
            </a:r>
            <a:r>
              <a:rPr lang="ru-RU" sz="2200" dirty="0">
                <a:solidFill>
                  <a:srgbClr val="002060"/>
                </a:solidFill>
                <a:ea typeface="+mn-ea"/>
                <a:cs typeface="+mn-cs"/>
              </a:rPr>
              <a:t/>
            </a:r>
            <a:br>
              <a:rPr lang="ru-RU" sz="2200" dirty="0">
                <a:solidFill>
                  <a:srgbClr val="002060"/>
                </a:solidFill>
                <a:ea typeface="+mn-ea"/>
                <a:cs typeface="+mn-cs"/>
              </a:rPr>
            </a:br>
            <a:r>
              <a:rPr lang="ru-RU" dirty="0" smtClean="0">
                <a:solidFill>
                  <a:srgbClr val="002060"/>
                </a:solidFill>
              </a:rPr>
              <a:t>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457200" y="2204864"/>
            <a:ext cx="3682752" cy="392129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195736" y="2521749"/>
            <a:ext cx="3535660" cy="328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919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Достопримечательности нашего города.</a:t>
            </a:r>
            <a:br>
              <a:rPr lang="ru-RU" sz="2800" dirty="0" smtClean="0">
                <a:solidFill>
                  <a:srgbClr val="002060"/>
                </a:solidFill>
                <a:latin typeface="+mn-lt"/>
              </a:rPr>
            </a:br>
            <a:r>
              <a:rPr lang="ru-RU" sz="2400" dirty="0" smtClean="0">
                <a:solidFill>
                  <a:srgbClr val="002060"/>
                </a:solidFill>
                <a:latin typeface="+mn-lt"/>
              </a:rPr>
              <a:t>Комплекс  фонтан . </a:t>
            </a:r>
            <a:endParaRPr lang="ru-RU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553" y="2348880"/>
            <a:ext cx="4428493" cy="2952328"/>
          </a:xfrm>
          <a:ln w="38100"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14480786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676456" cy="2088232"/>
          </a:xfrm>
        </p:spPr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</a:rPr>
              <a:t>«Солнечный городок»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Красочные карусели </a:t>
            </a:r>
            <a:r>
              <a:rPr lang="ru-RU" sz="2400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колесо обозрения притягивают к себе </a:t>
            </a: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только малышей, но и </a:t>
            </a: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старшее поколение.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2" descr="C:\Users\Dns\Desktop\Для Кати к игре\Вопрос  и ответ Культура и спорт итого\Солнечный город 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12302" y="2866107"/>
            <a:ext cx="3047927" cy="2288476"/>
          </a:xfrm>
          <a:prstGeom prst="rect">
            <a:avLst/>
          </a:prstGeom>
          <a:ln w="38100" cap="sq">
            <a:solidFill>
              <a:srgbClr val="0000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616" y="2856836"/>
            <a:ext cx="3056496" cy="2297747"/>
          </a:xfrm>
          <a:prstGeom prst="rect">
            <a:avLst/>
          </a:prstGeom>
          <a:ln w="38100"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33172866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1364</TotalTime>
  <Words>171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Тема5</vt:lpstr>
      <vt:lpstr>  </vt:lpstr>
      <vt:lpstr>МЕМОРИАЛЬНЫЙ КОМПЛЕКС «ПАМЯТЬ»   </vt:lpstr>
      <vt:lpstr>      </vt:lpstr>
      <vt:lpstr>   Далеко за пределами города известны имена наших талантливых земляков, творческих коллективов и спортсменов   </vt:lpstr>
      <vt:lpstr>Борис Волынов В Прокопьевске прошло детство дважды Героя Советского Союза, космонавта Бориса Волынова. На городской площади установлен его бюст, на открытии которого присутствовал сам Борис Валентинович Волынов.   </vt:lpstr>
      <vt:lpstr>Григорий Дрозд  </vt:lpstr>
      <vt:lpstr>   Большое внимание у нас уделяется  культуре. Многие наши танцевальные ансамбли известны за пределами России:  «Сибирские выкрутасы» и «Скоморохи»   </vt:lpstr>
      <vt:lpstr>Достопримечательности нашего города. Комплекс  фонтан . </vt:lpstr>
      <vt:lpstr>«Солнечный городок»   Красочные карусели и  колесо обозрения притягивают к себе  не только малышей, но и  старшее поколение. </vt:lpstr>
      <vt:lpstr>  </vt:lpstr>
      <vt:lpstr>  </vt:lpstr>
      <vt:lpstr>Спортивный                                                                Дворец спорта   комплекс                                                                        «Дельфин» «Снежинка»  </vt:lpstr>
      <vt:lpstr>Спасибо за внимание!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Виртуальная экскурсия «Прокопьевск- жемчужина Кузбасса»</dc:title>
  <dc:creator>User</dc:creator>
  <cp:lastModifiedBy>Admin</cp:lastModifiedBy>
  <cp:revision>172</cp:revision>
  <dcterms:created xsi:type="dcterms:W3CDTF">2012-05-09T15:31:51Z</dcterms:created>
  <dcterms:modified xsi:type="dcterms:W3CDTF">2024-04-09T15:51:44Z</dcterms:modified>
</cp:coreProperties>
</file>