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97" r:id="rId3"/>
    <p:sldId id="409" r:id="rId4"/>
    <p:sldId id="408" r:id="rId5"/>
    <p:sldId id="410" r:id="rId6"/>
    <p:sldId id="411" r:id="rId7"/>
    <p:sldId id="407" r:id="rId8"/>
    <p:sldId id="412" r:id="rId9"/>
    <p:sldId id="340" r:id="rId10"/>
    <p:sldId id="506" r:id="rId11"/>
    <p:sldId id="440" r:id="rId12"/>
    <p:sldId id="444" r:id="rId13"/>
    <p:sldId id="423" r:id="rId14"/>
    <p:sldId id="484" r:id="rId15"/>
    <p:sldId id="425" r:id="rId16"/>
    <p:sldId id="426" r:id="rId17"/>
    <p:sldId id="427" r:id="rId18"/>
    <p:sldId id="417" r:id="rId19"/>
    <p:sldId id="478" r:id="rId20"/>
    <p:sldId id="481" r:id="rId21"/>
    <p:sldId id="470" r:id="rId22"/>
    <p:sldId id="504" r:id="rId23"/>
    <p:sldId id="418" r:id="rId24"/>
    <p:sldId id="480" r:id="rId25"/>
    <p:sldId id="422" r:id="rId26"/>
    <p:sldId id="428" r:id="rId27"/>
    <p:sldId id="507" r:id="rId28"/>
    <p:sldId id="455" r:id="rId29"/>
    <p:sldId id="505" r:id="rId30"/>
    <p:sldId id="430" r:id="rId31"/>
    <p:sldId id="508" r:id="rId32"/>
    <p:sldId id="491" r:id="rId33"/>
    <p:sldId id="497" r:id="rId34"/>
    <p:sldId id="498" r:id="rId35"/>
    <p:sldId id="432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960000"/>
    <a:srgbClr val="990099"/>
    <a:srgbClr val="0082B0"/>
    <a:srgbClr val="DDDDDD"/>
    <a:srgbClr val="C8E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1" autoAdjust="0"/>
    <p:restoredTop sz="94660"/>
  </p:normalViewPr>
  <p:slideViewPr>
    <p:cSldViewPr>
      <p:cViewPr varScale="1">
        <p:scale>
          <a:sx n="96" d="100"/>
          <a:sy n="96" d="100"/>
        </p:scale>
        <p:origin x="-11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B1E0168-5E6A-4C8E-ACBB-D2E28C8AC47B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531CF0C-D859-4DA8-9B92-4555BFA6FC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7573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C525B05-5712-4EDA-8F06-F471AC68BD12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39D0817-2F54-4290-835E-9400EAE934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0275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CD3CEC-3661-4E8F-B854-C1715632C2DB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783ED3-7769-44AF-B95D-5D4210893D34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783ED3-7769-44AF-B95D-5D4210893D34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783ED3-7769-44AF-B95D-5D4210893D34}" type="slidenum">
              <a:rPr lang="ru-RU" smtClean="0"/>
              <a:pPr/>
              <a:t>33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127635A-6DBF-42DF-BEB1-F2BB855AE8D9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4800600"/>
            <a:ext cx="6156325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3363" y="5105400"/>
            <a:ext cx="6172200" cy="1143000"/>
          </a:xfrm>
        </p:spPr>
        <p:txBody>
          <a:bodyPr/>
          <a:lstStyle>
            <a:lvl1pPr algn="l">
              <a:defRPr sz="44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21336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454400" y="6308725"/>
            <a:ext cx="21336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690306-2AD0-4A33-85BD-AAE68E25B0E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4646F-407B-4101-BF30-9F97FB8D998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77025" y="609600"/>
            <a:ext cx="2047875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991225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D2A70-D329-46D5-A969-82ABD2A4A20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6400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3400" y="1611313"/>
            <a:ext cx="4019550" cy="471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5350" y="1611313"/>
            <a:ext cx="4019550" cy="471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81468-2003-4A8F-B943-4B7CE230CB1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41E3F-DCE8-4E8E-A18C-0F1F08F5E39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3E241-D978-4124-B896-71A57D95485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611313"/>
            <a:ext cx="40195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5350" y="1611313"/>
            <a:ext cx="4019550" cy="4713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2E55E-1883-4694-8C92-51FFFB80F23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9390F-3781-4BAB-A072-269BF1185EB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EB0C1-B168-415F-A453-A12EE963E68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CE7C0-4117-4E01-A0A9-CB5A56557E2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32B97-2B7B-41EE-8BA4-2DE9E04AF4B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4310A-CE10-49B2-8383-4E9F3C61372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7"/>
          <p:cNvGraphicFramePr>
            <a:graphicFrameLocks noChangeAspect="1"/>
          </p:cNvGraphicFramePr>
          <p:nvPr/>
        </p:nvGraphicFramePr>
        <p:xfrm>
          <a:off x="0" y="0"/>
          <a:ext cx="91440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15" imgW="13003175" imgH="2577778" progId="">
                  <p:embed/>
                </p:oleObj>
              </mc:Choice>
              <mc:Fallback>
                <p:oleObj name="Image" r:id="rId15" imgW="13003175" imgH="2577778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22945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C0C0C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533400" y="1611313"/>
            <a:ext cx="8191500" cy="471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315200" y="6461125"/>
            <a:ext cx="1752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47700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B661580-6572-421C-89B8-FAB6358BE18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533400" y="609600"/>
            <a:ext cx="6400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93688" y="6477000"/>
            <a:ext cx="190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3" name="Picture 84" descr="p1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9000" y="190500"/>
            <a:ext cx="14509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http://gorkschool.ucoz.ru/Imidg/VGOS_MAT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hyperlink" Target="http://images.yandex.ru/yandsearch?img_url=http://delo.ua/files/news_tape/images/1567/12/uchitelej-budut-obuchat-ko_156712_s1.jpg&amp;iorient=&amp;ih=&amp;icolor=&amp;site=&amp;text=%D1%83%D1%87%D0%B8%D1%82%D0%B5%D0%BB%D1%8C&amp;iw=&amp;wp=&amp;pos=8&amp;recent=&amp;type=&amp;isize=&amp;rpt=simage&amp;itype=&amp;nojs=1" TargetMode="Externa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99792" y="764704"/>
            <a:ext cx="635224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Педсовет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2276872"/>
            <a:ext cx="57041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Ресурсы современного урока, обеспечивающие освоение </a:t>
            </a:r>
            <a:r>
              <a:rPr lang="ru-RU" sz="2800" b="1" dirty="0" smtClean="0"/>
              <a:t>новых</a:t>
            </a:r>
            <a:r>
              <a:rPr lang="ru-RU" sz="2800" dirty="0"/>
              <a:t> </a:t>
            </a:r>
            <a:r>
              <a:rPr lang="ru-RU" sz="2800" b="1" dirty="0" smtClean="0"/>
              <a:t>образовательных </a:t>
            </a:r>
            <a:r>
              <a:rPr lang="ru-RU" sz="2800" b="1" dirty="0"/>
              <a:t>стандартов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716016" y="6067904"/>
            <a:ext cx="4258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Сагитова</a:t>
            </a:r>
            <a:r>
              <a:rPr lang="ru-RU" dirty="0" smtClean="0"/>
              <a:t> А.М.-зам. директора по УВР</a:t>
            </a:r>
          </a:p>
          <a:p>
            <a:r>
              <a:rPr lang="ru-RU" dirty="0" smtClean="0"/>
              <a:t>МБОУ «Каспийская гимназия»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AutoShape 3"/>
          <p:cNvSpPr>
            <a:spLocks noChangeArrowheads="1"/>
          </p:cNvSpPr>
          <p:nvPr/>
        </p:nvSpPr>
        <p:spPr bwMode="ltGray">
          <a:xfrm>
            <a:off x="762000" y="1600200"/>
            <a:ext cx="5499100" cy="44958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52578" name="Picture 2" descr="http://900igr.net/up/datas/199440/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615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1143000"/>
            <a:ext cx="6400800" cy="487363"/>
          </a:xfrm>
        </p:spPr>
        <p:txBody>
          <a:bodyPr/>
          <a:lstStyle/>
          <a:p>
            <a:pPr algn="ctr"/>
            <a:r>
              <a:rPr lang="ru-RU" altLang="ru-RU" smtClean="0"/>
              <a:t>Образовательные результаты</a:t>
            </a:r>
            <a:endParaRPr lang="en-US" altLang="ru-RU" smtClean="0"/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gray">
          <a:xfrm>
            <a:off x="960438" y="2555875"/>
            <a:ext cx="2163762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4E91D4"/>
              </a:gs>
              <a:gs pos="100000">
                <a:srgbClr val="3477A4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gray">
          <a:xfrm>
            <a:off x="993775" y="2563813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3317" name="AutoShape 6"/>
          <p:cNvSpPr>
            <a:spLocks noChangeArrowheads="1"/>
          </p:cNvSpPr>
          <p:nvPr/>
        </p:nvSpPr>
        <p:spPr bwMode="gray">
          <a:xfrm>
            <a:off x="1011238" y="4627563"/>
            <a:ext cx="2070100" cy="709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9BCFF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3318" name="AutoShape 7"/>
          <p:cNvSpPr>
            <a:spLocks noChangeArrowheads="1"/>
          </p:cNvSpPr>
          <p:nvPr/>
        </p:nvSpPr>
        <p:spPr bwMode="gray">
          <a:xfrm>
            <a:off x="1011238" y="2586038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EE0F7"/>
              </a:gs>
              <a:gs pos="100000">
                <a:srgbClr val="3CA1E6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3319" name="AutoShape 8"/>
          <p:cNvSpPr>
            <a:spLocks noChangeArrowheads="1"/>
          </p:cNvSpPr>
          <p:nvPr/>
        </p:nvSpPr>
        <p:spPr bwMode="gray">
          <a:xfrm>
            <a:off x="966788" y="5413375"/>
            <a:ext cx="2163762" cy="869950"/>
          </a:xfrm>
          <a:prstGeom prst="roundRect">
            <a:avLst>
              <a:gd name="adj" fmla="val 40389"/>
            </a:avLst>
          </a:prstGeom>
          <a:gradFill rotWithShape="1">
            <a:gsLst>
              <a:gs pos="0">
                <a:srgbClr val="729EB4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3320" name="AutoShape 9"/>
          <p:cNvSpPr>
            <a:spLocks noChangeArrowheads="1"/>
          </p:cNvSpPr>
          <p:nvPr/>
        </p:nvSpPr>
        <p:spPr bwMode="gray">
          <a:xfrm>
            <a:off x="1011238" y="5437188"/>
            <a:ext cx="2070100" cy="7731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DAFD4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grpSp>
        <p:nvGrpSpPr>
          <p:cNvPr id="13321" name="Group 10"/>
          <p:cNvGrpSpPr>
            <a:grpSpLocks/>
          </p:cNvGrpSpPr>
          <p:nvPr/>
        </p:nvGrpSpPr>
        <p:grpSpPr bwMode="auto">
          <a:xfrm>
            <a:off x="1704975" y="2247900"/>
            <a:ext cx="642938" cy="642938"/>
            <a:chOff x="1289" y="582"/>
            <a:chExt cx="668" cy="668"/>
          </a:xfrm>
        </p:grpSpPr>
        <p:sp>
          <p:nvSpPr>
            <p:cNvPr id="13353" name="Oval 11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1" hangingPunct="1"/>
              <a:endParaRPr lang="ru-RU" altLang="ru-RU"/>
            </a:p>
          </p:txBody>
        </p:sp>
        <p:sp>
          <p:nvSpPr>
            <p:cNvPr id="13354" name="Oval 12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55" name="Oval 13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56" name="Oval 14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57" name="Oval 15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13322" name="Text Box 16"/>
          <p:cNvSpPr txBox="1">
            <a:spLocks noChangeArrowheads="1"/>
          </p:cNvSpPr>
          <p:nvPr/>
        </p:nvSpPr>
        <p:spPr bwMode="gray">
          <a:xfrm>
            <a:off x="1843088" y="2339975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ru-RU" sz="2400">
                <a:solidFill>
                  <a:srgbClr val="000000"/>
                </a:solidFill>
              </a:rPr>
              <a:t>1</a:t>
            </a:r>
            <a:endParaRPr lang="en-US" altLang="ru-RU"/>
          </a:p>
        </p:txBody>
      </p:sp>
      <p:grpSp>
        <p:nvGrpSpPr>
          <p:cNvPr id="13323" name="Group 32"/>
          <p:cNvGrpSpPr>
            <a:grpSpLocks/>
          </p:cNvGrpSpPr>
          <p:nvPr/>
        </p:nvGrpSpPr>
        <p:grpSpPr bwMode="auto">
          <a:xfrm>
            <a:off x="857250" y="2214563"/>
            <a:ext cx="7313613" cy="4035425"/>
            <a:chOff x="452" y="1296"/>
            <a:chExt cx="4607" cy="2542"/>
          </a:xfrm>
        </p:grpSpPr>
        <p:sp>
          <p:nvSpPr>
            <p:cNvPr id="13339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40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41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42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grpSp>
          <p:nvGrpSpPr>
            <p:cNvPr id="13343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3348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13349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13350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13351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13352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13344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</a:rPr>
                <a:t>3</a:t>
              </a:r>
              <a:endParaRPr lang="en-US" altLang="ru-RU"/>
            </a:p>
          </p:txBody>
        </p:sp>
        <p:sp>
          <p:nvSpPr>
            <p:cNvPr id="13345" name="Text Box 44"/>
            <p:cNvSpPr txBox="1">
              <a:spLocks noChangeArrowheads="1"/>
            </p:cNvSpPr>
            <p:nvPr/>
          </p:nvSpPr>
          <p:spPr bwMode="gray">
            <a:xfrm>
              <a:off x="452" y="1746"/>
              <a:ext cx="1438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altLang="ru-RU" sz="2000" b="1">
                  <a:solidFill>
                    <a:srgbClr val="000000"/>
                  </a:solidFill>
                  <a:latin typeface="Verdana" pitchFamily="34" charset="0"/>
                </a:rPr>
                <a:t>Личностные</a:t>
              </a:r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:</a:t>
              </a:r>
            </a:p>
            <a:p>
              <a:pPr algn="ctr" eaLnBrk="1" hangingPunct="1"/>
              <a:endParaRPr lang="ru-RU" altLang="ru-RU" sz="2000">
                <a:solidFill>
                  <a:srgbClr val="000000"/>
                </a:solidFill>
                <a:latin typeface="Verdana" pitchFamily="34" charset="0"/>
              </a:endParaRPr>
            </a:p>
            <a:p>
              <a:pPr algn="ctr" eaLnBrk="1" hangingPunct="1"/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базовые национальные</a:t>
              </a:r>
            </a:p>
            <a:p>
              <a:pPr algn="ctr" eaLnBrk="1" hangingPunct="1"/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ценности</a:t>
              </a:r>
              <a:endParaRPr lang="en-US" altLang="ru-RU" sz="2000"/>
            </a:p>
          </p:txBody>
        </p:sp>
        <p:sp>
          <p:nvSpPr>
            <p:cNvPr id="13346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47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grpSp>
        <p:nvGrpSpPr>
          <p:cNvPr id="13324" name="Group 18"/>
          <p:cNvGrpSpPr>
            <a:grpSpLocks/>
          </p:cNvGrpSpPr>
          <p:nvPr/>
        </p:nvGrpSpPr>
        <p:grpSpPr bwMode="auto">
          <a:xfrm>
            <a:off x="3500438" y="2214563"/>
            <a:ext cx="4714875" cy="4035425"/>
            <a:chOff x="2208" y="1296"/>
            <a:chExt cx="2970" cy="2542"/>
          </a:xfrm>
        </p:grpSpPr>
        <p:sp>
          <p:nvSpPr>
            <p:cNvPr id="13326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27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28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29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0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1" hangingPunct="1"/>
              <a:endParaRPr lang="ru-RU" altLang="ru-RU"/>
            </a:p>
          </p:txBody>
        </p:sp>
        <p:sp>
          <p:nvSpPr>
            <p:cNvPr id="13331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2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3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4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5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</a:rPr>
                <a:t>2</a:t>
              </a:r>
              <a:endParaRPr lang="en-US" altLang="ru-RU"/>
            </a:p>
          </p:txBody>
        </p:sp>
        <p:sp>
          <p:nvSpPr>
            <p:cNvPr id="13336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7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8" name="Text Box 29"/>
            <p:cNvSpPr txBox="1">
              <a:spLocks noChangeArrowheads="1"/>
            </p:cNvSpPr>
            <p:nvPr/>
          </p:nvSpPr>
          <p:spPr bwMode="gray">
            <a:xfrm>
              <a:off x="3783" y="1746"/>
              <a:ext cx="1395" cy="1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altLang="ru-RU" sz="2000" b="1">
                  <a:solidFill>
                    <a:srgbClr val="000000"/>
                  </a:solidFill>
                  <a:latin typeface="Verdana" pitchFamily="34" charset="0"/>
                </a:rPr>
                <a:t>Мета-предметные</a:t>
              </a:r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:</a:t>
              </a:r>
            </a:p>
            <a:p>
              <a:pPr algn="ctr" eaLnBrk="1" hangingPunct="1"/>
              <a:endParaRPr lang="ru-RU" altLang="ru-RU" sz="2000">
                <a:solidFill>
                  <a:srgbClr val="000000"/>
                </a:solidFill>
                <a:latin typeface="Verdana" pitchFamily="34" charset="0"/>
              </a:endParaRPr>
            </a:p>
            <a:p>
              <a:pPr algn="ctr" eaLnBrk="1" hangingPunct="1"/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понятия</a:t>
              </a:r>
            </a:p>
            <a:p>
              <a:pPr algn="ctr" eaLnBrk="1" hangingPunct="1"/>
              <a:r>
                <a:rPr lang="ru-RU" altLang="ru-RU" sz="2000">
                  <a:solidFill>
                    <a:srgbClr val="000000"/>
                  </a:solidFill>
                  <a:latin typeface="Verdana" pitchFamily="34" charset="0"/>
                </a:rPr>
                <a:t>УУД </a:t>
              </a:r>
              <a:endParaRPr lang="en-US" altLang="ru-RU" sz="2000"/>
            </a:p>
          </p:txBody>
        </p:sp>
      </p:grpSp>
      <p:sp>
        <p:nvSpPr>
          <p:cNvPr id="13325" name="Text Box 17"/>
          <p:cNvSpPr txBox="1">
            <a:spLocks noChangeArrowheads="1"/>
          </p:cNvSpPr>
          <p:nvPr/>
        </p:nvSpPr>
        <p:spPr bwMode="gray">
          <a:xfrm>
            <a:off x="3571875" y="3000375"/>
            <a:ext cx="2165350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000" b="1">
                <a:solidFill>
                  <a:srgbClr val="000000"/>
                </a:solidFill>
                <a:latin typeface="Verdana" pitchFamily="34" charset="0"/>
              </a:rPr>
              <a:t>Предметные</a:t>
            </a:r>
            <a:r>
              <a:rPr lang="ru-RU" altLang="ru-RU" sz="2000">
                <a:solidFill>
                  <a:srgbClr val="000000"/>
                </a:solidFill>
                <a:latin typeface="Verdana" pitchFamily="34" charset="0"/>
              </a:rPr>
              <a:t>:</a:t>
            </a:r>
          </a:p>
          <a:p>
            <a:pPr algn="ctr" eaLnBrk="1" hangingPunct="1"/>
            <a:endParaRPr lang="ru-RU" altLang="ru-RU" sz="2000">
              <a:solidFill>
                <a:srgbClr val="000000"/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000">
                <a:solidFill>
                  <a:srgbClr val="000000"/>
                </a:solidFill>
                <a:latin typeface="Verdana" pitchFamily="34" charset="0"/>
              </a:rPr>
              <a:t>иные формулировки</a:t>
            </a:r>
            <a:endParaRPr lang="en-US" alt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857224" y="1500174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– клеточка педагогического процесса. В нем, как солнце в капле воды, отражаются все его стороны».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42875"/>
            <a:ext cx="3436931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gorkschool.ucoz.ru/Imidg/VGOS_MAT.png"/>
          <p:cNvPicPr>
            <a:picLocks noChangeAspect="1" noChangeArrowheads="1"/>
          </p:cNvPicPr>
          <p:nvPr/>
        </p:nvPicPr>
        <p:blipFill>
          <a:blip r:embed="rId3" r:link="rId4" cstate="print"/>
          <a:srcRect r="41177" b="9375"/>
          <a:stretch>
            <a:fillRect/>
          </a:stretch>
        </p:blipFill>
        <p:spPr>
          <a:xfrm>
            <a:off x="3357554" y="3286124"/>
            <a:ext cx="3143272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214313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796" name="Diagram 9"/>
          <p:cNvGrpSpPr>
            <a:grpSpLocks/>
          </p:cNvGrpSpPr>
          <p:nvPr/>
        </p:nvGrpSpPr>
        <p:grpSpPr bwMode="auto">
          <a:xfrm>
            <a:off x="428625" y="1143000"/>
            <a:ext cx="8186738" cy="4873625"/>
            <a:chOff x="288" y="1019"/>
            <a:chExt cx="5184" cy="2832"/>
          </a:xfrm>
        </p:grpSpPr>
        <p:sp>
          <p:nvSpPr>
            <p:cNvPr id="33800" name="_s1028"/>
            <p:cNvSpPr>
              <a:spLocks noChangeArrowheads="1" noTextEdit="1"/>
            </p:cNvSpPr>
            <p:nvPr/>
          </p:nvSpPr>
          <p:spPr bwMode="auto">
            <a:xfrm>
              <a:off x="1965" y="1231"/>
              <a:ext cx="1831" cy="1831"/>
            </a:xfrm>
            <a:custGeom>
              <a:avLst/>
              <a:gdLst>
                <a:gd name="T0" fmla="*/ 678 w 21600"/>
                <a:gd name="T1" fmla="*/ 31 h 21600"/>
                <a:gd name="T2" fmla="*/ 425 w 21600"/>
                <a:gd name="T3" fmla="*/ 331 h 21600"/>
                <a:gd name="T4" fmla="*/ 757 w 21600"/>
                <a:gd name="T5" fmla="*/ 326 h 21600"/>
                <a:gd name="T6" fmla="*/ 1114 w 21600"/>
                <a:gd name="T7" fmla="*/ -211 h 21600"/>
                <a:gd name="T8" fmla="*/ 1424 w 21600"/>
                <a:gd name="T9" fmla="*/ 230 h 21600"/>
                <a:gd name="T10" fmla="*/ 982 w 21600"/>
                <a:gd name="T11" fmla="*/ 54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2 h 21600"/>
                <a:gd name="T20" fmla="*/ 18438 w 21600"/>
                <a:gd name="T21" fmla="*/ 18438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050" y="3709"/>
                  </a:moveTo>
                  <a:cubicBezTo>
                    <a:pt x="11637" y="3636"/>
                    <a:pt x="11219" y="3600"/>
                    <a:pt x="10800" y="3600"/>
                  </a:cubicBezTo>
                  <a:cubicBezTo>
                    <a:pt x="9107" y="3600"/>
                    <a:pt x="7468" y="4196"/>
                    <a:pt x="6171" y="5284"/>
                  </a:cubicBezTo>
                  <a:lnTo>
                    <a:pt x="3857" y="2526"/>
                  </a:lnTo>
                  <a:cubicBezTo>
                    <a:pt x="5802" y="894"/>
                    <a:pt x="8260" y="0"/>
                    <a:pt x="10800" y="0"/>
                  </a:cubicBezTo>
                  <a:cubicBezTo>
                    <a:pt x="11428" y="0"/>
                    <a:pt x="12056" y="54"/>
                    <a:pt x="12675" y="164"/>
                  </a:cubicBezTo>
                  <a:lnTo>
                    <a:pt x="13144" y="-2495"/>
                  </a:lnTo>
                  <a:lnTo>
                    <a:pt x="16794" y="2717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9966FF"/>
            </a:solidFill>
            <a:ln w="28575">
              <a:solidFill>
                <a:srgbClr val="5F0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33801" name="_s1029"/>
            <p:cNvSpPr>
              <a:spLocks noChangeArrowheads="1" noTextEdit="1"/>
            </p:cNvSpPr>
            <p:nvPr/>
          </p:nvSpPr>
          <p:spPr bwMode="auto">
            <a:xfrm rot="7200000">
              <a:off x="2215" y="1665"/>
              <a:ext cx="1831" cy="1831"/>
            </a:xfrm>
            <a:custGeom>
              <a:avLst/>
              <a:gdLst>
                <a:gd name="T0" fmla="*/ 678 w 21600"/>
                <a:gd name="T1" fmla="*/ 31 h 21600"/>
                <a:gd name="T2" fmla="*/ 425 w 21600"/>
                <a:gd name="T3" fmla="*/ 331 h 21600"/>
                <a:gd name="T4" fmla="*/ 757 w 21600"/>
                <a:gd name="T5" fmla="*/ 326 h 21600"/>
                <a:gd name="T6" fmla="*/ 1114 w 21600"/>
                <a:gd name="T7" fmla="*/ -211 h 21600"/>
                <a:gd name="T8" fmla="*/ 1424 w 21600"/>
                <a:gd name="T9" fmla="*/ 230 h 21600"/>
                <a:gd name="T10" fmla="*/ 982 w 21600"/>
                <a:gd name="T11" fmla="*/ 54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2 h 21600"/>
                <a:gd name="T20" fmla="*/ 18438 w 21600"/>
                <a:gd name="T21" fmla="*/ 18438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050" y="3709"/>
                  </a:moveTo>
                  <a:cubicBezTo>
                    <a:pt x="11637" y="3636"/>
                    <a:pt x="11219" y="3600"/>
                    <a:pt x="10800" y="3600"/>
                  </a:cubicBezTo>
                  <a:cubicBezTo>
                    <a:pt x="9107" y="3600"/>
                    <a:pt x="7468" y="4196"/>
                    <a:pt x="6171" y="5284"/>
                  </a:cubicBezTo>
                  <a:lnTo>
                    <a:pt x="3857" y="2526"/>
                  </a:lnTo>
                  <a:cubicBezTo>
                    <a:pt x="5802" y="894"/>
                    <a:pt x="8260" y="0"/>
                    <a:pt x="10800" y="0"/>
                  </a:cubicBezTo>
                  <a:cubicBezTo>
                    <a:pt x="11428" y="0"/>
                    <a:pt x="12056" y="54"/>
                    <a:pt x="12675" y="164"/>
                  </a:cubicBezTo>
                  <a:lnTo>
                    <a:pt x="13144" y="-2495"/>
                  </a:lnTo>
                  <a:lnTo>
                    <a:pt x="16794" y="2717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F1FD09"/>
            </a:solidFill>
            <a:ln w="28575">
              <a:solidFill>
                <a:srgbClr val="CAD40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33802" name="_s1030"/>
            <p:cNvSpPr>
              <a:spLocks noChangeArrowheads="1" noTextEdit="1"/>
            </p:cNvSpPr>
            <p:nvPr/>
          </p:nvSpPr>
          <p:spPr bwMode="auto">
            <a:xfrm rot="-7200000">
              <a:off x="1714" y="1664"/>
              <a:ext cx="1831" cy="1831"/>
            </a:xfrm>
            <a:custGeom>
              <a:avLst/>
              <a:gdLst>
                <a:gd name="T0" fmla="*/ 678 w 21600"/>
                <a:gd name="T1" fmla="*/ 31 h 21600"/>
                <a:gd name="T2" fmla="*/ 425 w 21600"/>
                <a:gd name="T3" fmla="*/ 331 h 21600"/>
                <a:gd name="T4" fmla="*/ 757 w 21600"/>
                <a:gd name="T5" fmla="*/ 326 h 21600"/>
                <a:gd name="T6" fmla="*/ 1114 w 21600"/>
                <a:gd name="T7" fmla="*/ -211 h 21600"/>
                <a:gd name="T8" fmla="*/ 1424 w 21600"/>
                <a:gd name="T9" fmla="*/ 230 h 21600"/>
                <a:gd name="T10" fmla="*/ 982 w 21600"/>
                <a:gd name="T11" fmla="*/ 54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2 w 21600"/>
                <a:gd name="T19" fmla="*/ 3162 h 21600"/>
                <a:gd name="T20" fmla="*/ 18438 w 21600"/>
                <a:gd name="T21" fmla="*/ 18438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050" y="3709"/>
                  </a:moveTo>
                  <a:cubicBezTo>
                    <a:pt x="11637" y="3636"/>
                    <a:pt x="11219" y="3600"/>
                    <a:pt x="10800" y="3600"/>
                  </a:cubicBezTo>
                  <a:cubicBezTo>
                    <a:pt x="9107" y="3600"/>
                    <a:pt x="7468" y="4196"/>
                    <a:pt x="6171" y="5284"/>
                  </a:cubicBezTo>
                  <a:lnTo>
                    <a:pt x="3857" y="2526"/>
                  </a:lnTo>
                  <a:cubicBezTo>
                    <a:pt x="5802" y="894"/>
                    <a:pt x="8260" y="0"/>
                    <a:pt x="10800" y="0"/>
                  </a:cubicBezTo>
                  <a:cubicBezTo>
                    <a:pt x="11428" y="0"/>
                    <a:pt x="12056" y="54"/>
                    <a:pt x="12675" y="164"/>
                  </a:cubicBezTo>
                  <a:lnTo>
                    <a:pt x="13144" y="-2495"/>
                  </a:lnTo>
                  <a:lnTo>
                    <a:pt x="16794" y="2717"/>
                  </a:lnTo>
                  <a:lnTo>
                    <a:pt x="11581" y="6368"/>
                  </a:lnTo>
                  <a:lnTo>
                    <a:pt x="12050" y="3709"/>
                  </a:lnTo>
                  <a:close/>
                </a:path>
              </a:pathLst>
            </a:custGeom>
            <a:solidFill>
              <a:srgbClr val="0399FF"/>
            </a:solidFill>
            <a:ln w="28575">
              <a:solidFill>
                <a:srgbClr val="4B595B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11" name="_s1031"/>
            <p:cNvSpPr>
              <a:spLocks noChangeArrowheads="1"/>
            </p:cNvSpPr>
            <p:nvPr/>
          </p:nvSpPr>
          <p:spPr bwMode="auto">
            <a:xfrm>
              <a:off x="3381" y="1566"/>
              <a:ext cx="734" cy="73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algn="ctr" eaLnBrk="1" hangingPunct="1">
                <a:defRPr/>
              </a:pPr>
              <a:r>
                <a:rPr lang="ru-RU" sz="19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МЕТОДИЧЕСКИЕ</a:t>
              </a:r>
              <a:endParaRPr lang="ru-RU"/>
            </a:p>
          </p:txBody>
        </p:sp>
        <p:sp>
          <p:nvSpPr>
            <p:cNvPr id="12" name="_s1032"/>
            <p:cNvSpPr>
              <a:spLocks noChangeArrowheads="1"/>
            </p:cNvSpPr>
            <p:nvPr/>
          </p:nvSpPr>
          <p:spPr bwMode="auto">
            <a:xfrm>
              <a:off x="2513" y="3070"/>
              <a:ext cx="735" cy="73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algn="ctr" eaLnBrk="1" hangingPunct="1">
                <a:defRPr/>
              </a:pPr>
              <a:endParaRPr lang="ru-RU" sz="19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  <a:p>
              <a:pPr algn="ctr" eaLnBrk="1" hangingPunct="1">
                <a:defRPr/>
              </a:pPr>
              <a:r>
                <a:rPr lang="ru-RU" sz="19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ТЕХНОЛОГИЧЕСКИЕ</a:t>
              </a:r>
              <a:endParaRPr lang="ru-RU"/>
            </a:p>
          </p:txBody>
        </p:sp>
        <p:sp>
          <p:nvSpPr>
            <p:cNvPr id="13" name="_s1033"/>
            <p:cNvSpPr>
              <a:spLocks noChangeArrowheads="1"/>
            </p:cNvSpPr>
            <p:nvPr/>
          </p:nvSpPr>
          <p:spPr bwMode="auto">
            <a:xfrm>
              <a:off x="1645" y="1567"/>
              <a:ext cx="734" cy="73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algn="ctr" eaLnBrk="1" hangingPunct="1">
                <a:defRPr/>
              </a:pPr>
              <a:r>
                <a:rPr lang="ru-RU" sz="19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ЧЕЛОВЕЧЕСКИЕ</a:t>
              </a:r>
              <a:endParaRPr lang="ru-RU"/>
            </a:p>
          </p:txBody>
        </p:sp>
      </p:grpSp>
      <p:pic>
        <p:nvPicPr>
          <p:cNvPr id="33797" name="Picture 29" descr="BD0722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000250"/>
            <a:ext cx="15081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31" descr="BOOKCA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2209800"/>
            <a:ext cx="1106488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22" descr="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4929188"/>
            <a:ext cx="1295400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79512" y="214313"/>
            <a:ext cx="7211888" cy="1052339"/>
          </a:xfrm>
        </p:spPr>
        <p:txBody>
          <a:bodyPr/>
          <a:lstStyle/>
          <a:p>
            <a:pPr algn="ctr"/>
            <a:r>
              <a:rPr lang="ru-RU" dirty="0"/>
              <a:t>Ресурсы, необходимые для </a:t>
            </a:r>
            <a:br>
              <a:rPr lang="ru-RU" dirty="0"/>
            </a:br>
            <a:r>
              <a:rPr lang="ru-RU" dirty="0"/>
              <a:t>организации </a:t>
            </a:r>
            <a:r>
              <a:rPr lang="ru-RU" dirty="0" smtClean="0"/>
              <a:t>современного урока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рямоугольник 1"/>
          <p:cNvSpPr>
            <a:spLocks noChangeArrowheads="1"/>
          </p:cNvSpPr>
          <p:nvPr/>
        </p:nvSpPr>
        <p:spPr bwMode="auto">
          <a:xfrm>
            <a:off x="1285852" y="0"/>
            <a:ext cx="5786478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60093"/>
                </a:solidFill>
              </a:rPr>
              <a:t>Человеческие ресурсы</a:t>
            </a:r>
            <a:endParaRPr lang="ru-RU" sz="3200" b="1" dirty="0"/>
          </a:p>
        </p:txBody>
      </p:sp>
      <p:sp>
        <p:nvSpPr>
          <p:cNvPr id="62467" name="Прямоугольник 2"/>
          <p:cNvSpPr>
            <a:spLocks noChangeArrowheads="1"/>
          </p:cNvSpPr>
          <p:nvPr/>
        </p:nvSpPr>
        <p:spPr bwMode="auto">
          <a:xfrm>
            <a:off x="928662" y="2579687"/>
            <a:ext cx="74676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800" b="1" dirty="0">
                <a:solidFill>
                  <a:srgbClr val="FFCC00"/>
                </a:solidFill>
              </a:rPr>
              <a:t>                            </a:t>
            </a:r>
            <a:r>
              <a:rPr lang="ru-RU" sz="2800" b="1" dirty="0">
                <a:solidFill>
                  <a:srgbClr val="C00000"/>
                </a:solidFill>
              </a:rPr>
              <a:t> УЧИТЕЛЬ</a:t>
            </a:r>
          </a:p>
          <a:p>
            <a:endParaRPr lang="ru-RU" sz="2400" b="1" dirty="0">
              <a:solidFill>
                <a:srgbClr val="FFCC00"/>
              </a:solidFill>
            </a:endParaRPr>
          </a:p>
          <a:p>
            <a:endParaRPr lang="ru-RU" sz="2400" b="1" dirty="0"/>
          </a:p>
          <a:p>
            <a:pPr>
              <a:buFont typeface="Wingdings" pitchFamily="2" charset="2"/>
              <a:buNone/>
            </a:pPr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endParaRPr lang="ru-RU" sz="2400" b="1" dirty="0"/>
          </a:p>
          <a:p>
            <a:pPr>
              <a:buFont typeface="Wingdings" pitchFamily="2" charset="2"/>
              <a:buNone/>
            </a:pPr>
            <a:r>
              <a:rPr lang="ru-RU" sz="2800" b="1" dirty="0">
                <a:solidFill>
                  <a:srgbClr val="FF9900"/>
                </a:solidFill>
              </a:rPr>
              <a:t>   </a:t>
            </a:r>
            <a:r>
              <a:rPr lang="ru-RU" sz="2800" b="1" dirty="0">
                <a:solidFill>
                  <a:srgbClr val="C00000"/>
                </a:solidFill>
              </a:rPr>
              <a:t>УЧЕНИКИ</a:t>
            </a:r>
            <a:r>
              <a:rPr lang="ru-RU" sz="2400" b="1" dirty="0">
                <a:solidFill>
                  <a:srgbClr val="C00000"/>
                </a:solidFill>
              </a:rPr>
              <a:t>                                       </a:t>
            </a:r>
            <a:r>
              <a:rPr lang="ru-RU" sz="2800" b="1" dirty="0">
                <a:solidFill>
                  <a:srgbClr val="C00000"/>
                </a:solidFill>
              </a:rPr>
              <a:t>РОДИТЕЛИ</a:t>
            </a:r>
          </a:p>
        </p:txBody>
      </p:sp>
      <p:sp>
        <p:nvSpPr>
          <p:cNvPr id="62468" name="AutoShape 24"/>
          <p:cNvSpPr>
            <a:spLocks noChangeArrowheads="1"/>
          </p:cNvSpPr>
          <p:nvPr/>
        </p:nvSpPr>
        <p:spPr bwMode="auto">
          <a:xfrm>
            <a:off x="2928926" y="3286124"/>
            <a:ext cx="2971800" cy="2667000"/>
          </a:xfrm>
          <a:prstGeom prst="triangle">
            <a:avLst>
              <a:gd name="adj" fmla="val 50000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2469" name="Picture 33" descr="BD0503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357694"/>
            <a:ext cx="1296988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9" descr="KIDS01"/>
          <p:cNvPicPr>
            <a:picLocks noChangeAspect="1" noChangeArrowheads="1" noCrop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-214346" y="3071810"/>
            <a:ext cx="35226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2" descr="Картинка 0 из 836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4862" y="3714752"/>
            <a:ext cx="3259138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2714612" y="3214686"/>
            <a:ext cx="1524000" cy="266700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19612" y="3214686"/>
            <a:ext cx="1447800" cy="266700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867012" y="6186486"/>
            <a:ext cx="3124200" cy="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3" descr="i?id=459190639-54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857232"/>
            <a:ext cx="26654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Методические ресурсы</a:t>
            </a:r>
            <a:endParaRPr lang="ru-RU" sz="4000" smtClean="0"/>
          </a:p>
        </p:txBody>
      </p:sp>
      <p:pic>
        <p:nvPicPr>
          <p:cNvPr id="35844" name="Picture 10" descr="CRAY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86000"/>
            <a:ext cx="23637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827088" y="1916113"/>
            <a:ext cx="2362200" cy="1379537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Формы</a:t>
            </a: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6011863" y="2205038"/>
            <a:ext cx="2362200" cy="1379537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Технологии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827088" y="3933825"/>
            <a:ext cx="2362200" cy="1379538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Содержание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248400" y="4343400"/>
            <a:ext cx="2362200" cy="137953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Методы</a:t>
            </a:r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3276600" y="5105400"/>
            <a:ext cx="2362200" cy="1295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Приемы</a:t>
            </a:r>
          </a:p>
        </p:txBody>
      </p:sp>
      <p:pic>
        <p:nvPicPr>
          <p:cNvPr id="35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71500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8" name="Picture 10" descr="CRAY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2286000"/>
            <a:ext cx="23637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385763" y="1916113"/>
            <a:ext cx="2865437" cy="13795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Проектная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деятельность</a:t>
            </a: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143625" y="2857500"/>
            <a:ext cx="2362200" cy="16430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Модульное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обучение</a:t>
            </a:r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3121025" y="5105400"/>
            <a:ext cx="2881313" cy="1295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Развивающее</a:t>
            </a:r>
          </a:p>
          <a:p>
            <a:pPr algn="ctr">
              <a:defRPr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обучение</a:t>
            </a: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4000500" y="1214438"/>
            <a:ext cx="2447925" cy="1079500"/>
          </a:xfrm>
          <a:prstGeom prst="ellipse">
            <a:avLst/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ИКТ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85763" y="4292600"/>
            <a:ext cx="3106737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Здоровьесберегающие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технологии</a:t>
            </a:r>
          </a:p>
        </p:txBody>
      </p:sp>
      <p:sp>
        <p:nvSpPr>
          <p:cNvPr id="36874" name="Прямоугольник 17"/>
          <p:cNvSpPr>
            <a:spLocks noChangeArrowheads="1"/>
          </p:cNvSpPr>
          <p:nvPr/>
        </p:nvSpPr>
        <p:spPr bwMode="auto">
          <a:xfrm>
            <a:off x="642938" y="357188"/>
            <a:ext cx="800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Технологические ресурсы</a:t>
            </a:r>
          </a:p>
        </p:txBody>
      </p:sp>
      <p:pic>
        <p:nvPicPr>
          <p:cNvPr id="368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85750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7467600" cy="633412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Ресурсы современного урока</a:t>
            </a:r>
            <a:endParaRPr lang="ru-RU" sz="4000" dirty="0" smtClean="0"/>
          </a:p>
        </p:txBody>
      </p:sp>
      <p:sp>
        <p:nvSpPr>
          <p:cNvPr id="37891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611313"/>
            <a:ext cx="8610600" cy="4713287"/>
          </a:xfrm>
        </p:spPr>
        <p:txBody>
          <a:bodyPr/>
          <a:lstStyle/>
          <a:p>
            <a:r>
              <a:rPr lang="ru-RU" sz="3200" dirty="0" smtClean="0"/>
              <a:t> </a:t>
            </a:r>
            <a:r>
              <a:rPr lang="ru-RU" sz="3200" b="1" dirty="0" smtClean="0"/>
              <a:t>Временные</a:t>
            </a:r>
          </a:p>
          <a:p>
            <a:r>
              <a:rPr lang="ru-RU" sz="3200" b="1" dirty="0" smtClean="0"/>
              <a:t> 3. Информационные</a:t>
            </a:r>
          </a:p>
          <a:p>
            <a:r>
              <a:rPr lang="ru-RU" sz="3200" b="1" dirty="0" smtClean="0"/>
              <a:t> 2. Мотивационные</a:t>
            </a:r>
          </a:p>
          <a:p>
            <a:r>
              <a:rPr lang="ru-RU" sz="3200" b="1" dirty="0" smtClean="0"/>
              <a:t> 3. Инновационные</a:t>
            </a:r>
          </a:p>
          <a:p>
            <a:r>
              <a:rPr lang="ru-RU" sz="3200" b="1" dirty="0" smtClean="0"/>
              <a:t> 1. </a:t>
            </a:r>
            <a:r>
              <a:rPr lang="ru-RU" sz="3200" b="1" dirty="0" err="1" smtClean="0"/>
              <a:t>Здоровьесберегающие</a:t>
            </a:r>
            <a:endParaRPr lang="ru-RU" sz="3200" b="1" dirty="0" smtClean="0"/>
          </a:p>
          <a:p>
            <a:r>
              <a:rPr lang="ru-RU" sz="3200" b="1" dirty="0" smtClean="0"/>
              <a:t> 1. Психолого-педагогической компетентности учителя</a:t>
            </a:r>
          </a:p>
          <a:p>
            <a:r>
              <a:rPr lang="ru-RU" sz="3200" b="1" dirty="0" smtClean="0"/>
              <a:t> 4. Материально-технические</a:t>
            </a:r>
          </a:p>
          <a:p>
            <a:endParaRPr lang="ru-RU" dirty="0" smtClean="0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571500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6400800" cy="1000132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постулата современного урока: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есть 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открытие истины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поиск истины и осмысление истины в совместной деятельности детей и учителя;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 есть 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часть жизни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проживание этой жизни должно совершаться на уровне высокой общечеловеческой культуры;</a:t>
            </a:r>
          </a:p>
          <a:p>
            <a:pPr algn="just"/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качестве субъекта осмысления истины и в качестве субъекта жизни на уроке всегда является 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наивысшей ценностью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выступая в роли цели и никогда не выступая в роли средства.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071563" y="1824038"/>
            <a:ext cx="5929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  <a:cs typeface="Times New Roman" pitchFamily="18" charset="0"/>
              </a:rPr>
              <a:t> </a:t>
            </a:r>
            <a:endParaRPr lang="ru-RU" sz="280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 r="8524"/>
          <a:stretch>
            <a:fillRect/>
          </a:stretch>
        </p:blipFill>
        <p:spPr bwMode="auto">
          <a:xfrm>
            <a:off x="6929454" y="0"/>
            <a:ext cx="2214546" cy="232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7"/>
          <p:cNvSpPr>
            <a:spLocks noGrp="1"/>
          </p:cNvSpPr>
          <p:nvPr>
            <p:ph type="title"/>
          </p:nvPr>
        </p:nvSpPr>
        <p:spPr>
          <a:xfrm>
            <a:off x="0" y="0"/>
            <a:ext cx="7143768" cy="128586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sz="3200" b="1" dirty="0" smtClean="0"/>
              <a:t>Требования к современному уроку:</a:t>
            </a:r>
          </a:p>
        </p:txBody>
      </p:sp>
      <p:sp>
        <p:nvSpPr>
          <p:cNvPr id="8" name="Rectangle 7"/>
          <p:cNvSpPr>
            <a:spLocks noGrp="1"/>
          </p:cNvSpPr>
          <p:nvPr>
            <p:ph idx="1"/>
          </p:nvPr>
        </p:nvSpPr>
        <p:spPr>
          <a:xfrm>
            <a:off x="0" y="1285860"/>
            <a:ext cx="9429816" cy="6000792"/>
          </a:xfrm>
        </p:spPr>
        <p:txBody>
          <a:bodyPr/>
          <a:lstStyle/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урок должен быть эмоциональным, вызывать интерес, воспитывать познавательную потребность;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урок должен быть проблемным и развивающим;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учитель организует проблемные и поисковые ситуации, активизирует деятельность учащихся;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вывод делают сами учащиеся;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минимум репродукции и максимум творчества и сотворчества;  </a:t>
            </a:r>
          </a:p>
          <a:p>
            <a:r>
              <a:rPr lang="ru-RU" sz="2300" b="1" dirty="0" err="1" smtClean="0">
                <a:latin typeface="Times New Roman" pitchFamily="18" charset="0"/>
                <a:cs typeface="Times New Roman" pitchFamily="18" charset="0"/>
              </a:rPr>
              <a:t>времясбережение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300" b="1" dirty="0" err="1" smtClean="0">
                <a:latin typeface="Times New Roman" pitchFamily="18" charset="0"/>
                <a:cs typeface="Times New Roman" pitchFamily="18" charset="0"/>
              </a:rPr>
              <a:t>здоровьесбережение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в центре внимания урока - дети;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учет уровня и возможностей учащихся, в котором учтены  такие аспекты, как профиль класса, стремление учащихся, настроение детей;</a:t>
            </a:r>
          </a:p>
          <a:p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урок должен быть добрым.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557338"/>
            <a:ext cx="7643812" cy="3959225"/>
          </a:xfrm>
        </p:spPr>
        <p:txBody>
          <a:bodyPr/>
          <a:lstStyle/>
          <a:p>
            <a:pPr eaLnBrk="1" hangingPunct="1"/>
            <a:endParaRPr lang="ru-RU" altLang="ru-RU" b="1" i="1" smtClean="0"/>
          </a:p>
          <a:p>
            <a:pPr eaLnBrk="1" hangingPunct="1">
              <a:buFontTx/>
              <a:buNone/>
            </a:pPr>
            <a:r>
              <a:rPr lang="ru-RU" altLang="ru-RU" sz="3200" b="1" i="1" smtClean="0">
                <a:latin typeface="Monotype Corsiva" pitchFamily="66" charset="0"/>
              </a:rPr>
              <a:t>		</a:t>
            </a:r>
            <a:r>
              <a:rPr lang="ru-RU" altLang="ru-RU" sz="3200" i="1" smtClean="0">
                <a:latin typeface="Monotype Corsiva" pitchFamily="66" charset="0"/>
              </a:rPr>
              <a:t>«Дети должны воспитываться не для 		настоящего, а для будущего»</a:t>
            </a:r>
          </a:p>
          <a:p>
            <a:pPr eaLnBrk="1" hangingPunct="1">
              <a:buFontTx/>
              <a:buNone/>
            </a:pPr>
            <a:r>
              <a:rPr lang="ru-RU" altLang="ru-RU" sz="3200" i="1" smtClean="0">
                <a:latin typeface="Monotype Corsiva" pitchFamily="66" charset="0"/>
              </a:rPr>
              <a:t>     				   Иммануил Кант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644900"/>
            <a:ext cx="16637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C:\Documents and Settings\Lena\Мои документы\Загрузки\Сидение_царя_Михаила_Фёдоровича_с_боярами_в_его_государевой_комнат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50"/>
            <a:ext cx="91440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33" name="AutoShape 29"/>
          <p:cNvSpPr>
            <a:spLocks noChangeArrowheads="1"/>
          </p:cNvSpPr>
          <p:nvPr/>
        </p:nvSpPr>
        <p:spPr bwMode="auto">
          <a:xfrm>
            <a:off x="4572000" y="1285860"/>
            <a:ext cx="4392613" cy="4537075"/>
          </a:xfrm>
          <a:prstGeom prst="roundRect">
            <a:avLst>
              <a:gd name="adj" fmla="val 5208"/>
            </a:avLst>
          </a:prstGeom>
          <a:ln w="5715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81988" cy="58261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>
                <a:solidFill>
                  <a:srgbClr val="C00000"/>
                </a:solidFill>
                <a:latin typeface="Bookman Old Style" pitchFamily="18" charset="0"/>
              </a:rPr>
              <a:t>Основные составляющие урока</a:t>
            </a:r>
            <a:endParaRPr lang="en-US" sz="36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00113" y="3357563"/>
            <a:ext cx="3003550" cy="2709862"/>
            <a:chOff x="862" y="713"/>
            <a:chExt cx="3780" cy="3412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007" y="2210"/>
              <a:ext cx="3481" cy="1915"/>
              <a:chOff x="1007" y="2355"/>
              <a:chExt cx="3481" cy="1915"/>
            </a:xfrm>
          </p:grpSpPr>
          <p:sp>
            <p:nvSpPr>
              <p:cNvPr id="17433" name="Freeform 7"/>
              <p:cNvSpPr>
                <a:spLocks/>
              </p:cNvSpPr>
              <p:nvPr/>
            </p:nvSpPr>
            <p:spPr bwMode="gray">
              <a:xfrm>
                <a:off x="1007" y="2943"/>
                <a:ext cx="1338" cy="1322"/>
              </a:xfrm>
              <a:custGeom>
                <a:avLst/>
                <a:gdLst>
                  <a:gd name="T0" fmla="*/ 57 w 1323"/>
                  <a:gd name="T1" fmla="*/ 367 h 1322"/>
                  <a:gd name="T2" fmla="*/ 1416 w 1323"/>
                  <a:gd name="T3" fmla="*/ 1322 h 1322"/>
                  <a:gd name="T4" fmla="*/ 1416 w 1323"/>
                  <a:gd name="T5" fmla="*/ 974 h 1322"/>
                  <a:gd name="T6" fmla="*/ 0 w 1323"/>
                  <a:gd name="T7" fmla="*/ 0 h 1322"/>
                  <a:gd name="T8" fmla="*/ 57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4" name="Freeform 8"/>
              <p:cNvSpPr>
                <a:spLocks/>
              </p:cNvSpPr>
              <p:nvPr/>
            </p:nvSpPr>
            <p:spPr bwMode="gray">
              <a:xfrm>
                <a:off x="2366" y="2852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5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17430" name="Freeform 11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7 w 1323"/>
                  <a:gd name="T1" fmla="*/ 367 h 1322"/>
                  <a:gd name="T2" fmla="*/ 1416 w 1323"/>
                  <a:gd name="T3" fmla="*/ 1322 h 1322"/>
                  <a:gd name="T4" fmla="*/ 1416 w 1323"/>
                  <a:gd name="T5" fmla="*/ 974 h 1322"/>
                  <a:gd name="T6" fmla="*/ 0 w 1323"/>
                  <a:gd name="T7" fmla="*/ 0 h 1322"/>
                  <a:gd name="T8" fmla="*/ 57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1" name="Freeform 12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32" name="Freeform 13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17427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7 w 1323"/>
                  <a:gd name="T1" fmla="*/ 367 h 1322"/>
                  <a:gd name="T2" fmla="*/ 1416 w 1323"/>
                  <a:gd name="T3" fmla="*/ 1322 h 1322"/>
                  <a:gd name="T4" fmla="*/ 1416 w 1323"/>
                  <a:gd name="T5" fmla="*/ 974 h 1322"/>
                  <a:gd name="T6" fmla="*/ 0 w 1323"/>
                  <a:gd name="T7" fmla="*/ 0 h 1322"/>
                  <a:gd name="T8" fmla="*/ 57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8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9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17424" name="Freeform 19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7 w 1323"/>
                  <a:gd name="T1" fmla="*/ 367 h 1322"/>
                  <a:gd name="T2" fmla="*/ 1416 w 1323"/>
                  <a:gd name="T3" fmla="*/ 1322 h 1322"/>
                  <a:gd name="T4" fmla="*/ 1416 w 1323"/>
                  <a:gd name="T5" fmla="*/ 974 h 1322"/>
                  <a:gd name="T6" fmla="*/ 0 w 1323"/>
                  <a:gd name="T7" fmla="*/ 0 h 1322"/>
                  <a:gd name="T8" fmla="*/ 57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5" name="Freeform 20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6" name="Freeform 21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2726" name="AutoShape 22"/>
          <p:cNvSpPr>
            <a:spLocks/>
          </p:cNvSpPr>
          <p:nvPr/>
        </p:nvSpPr>
        <p:spPr bwMode="blackWhite">
          <a:xfrm>
            <a:off x="4859338" y="1412875"/>
            <a:ext cx="4141787" cy="792163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304810"/>
              <a:gd name="adj6" fmla="val -24657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solidFill>
                  <a:srgbClr val="FF0000"/>
                </a:solidFill>
                <a:latin typeface="Bookman Old Style" pitchFamily="18" charset="0"/>
              </a:rPr>
              <a:t>Цели и задачи урока</a:t>
            </a:r>
          </a:p>
          <a:p>
            <a:pPr eaLnBrk="0" hangingPunct="0"/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2727" name="AutoShape 23"/>
          <p:cNvSpPr>
            <a:spLocks/>
          </p:cNvSpPr>
          <p:nvPr/>
        </p:nvSpPr>
        <p:spPr bwMode="blackWhite">
          <a:xfrm>
            <a:off x="4786313" y="2928934"/>
            <a:ext cx="4357687" cy="647700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223620"/>
              <a:gd name="adj6" fmla="val -26588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solidFill>
                  <a:srgbClr val="0082B0"/>
                </a:solidFill>
                <a:latin typeface="Bookman Old Style" pitchFamily="18" charset="0"/>
              </a:rPr>
              <a:t>Деятельность учителя </a:t>
            </a:r>
            <a:endParaRPr lang="ru-RU" sz="2400" b="1" dirty="0" smtClean="0">
              <a:solidFill>
                <a:srgbClr val="0082B0"/>
              </a:solidFill>
              <a:latin typeface="Bookman Old Style" pitchFamily="18" charset="0"/>
            </a:endParaRPr>
          </a:p>
          <a:p>
            <a:pPr eaLnBrk="0" hangingPunct="0"/>
            <a:r>
              <a:rPr lang="ru-RU" sz="2400" b="1" dirty="0" smtClean="0">
                <a:solidFill>
                  <a:srgbClr val="0082B0"/>
                </a:solidFill>
                <a:latin typeface="Bookman Old Style" pitchFamily="18" charset="0"/>
              </a:rPr>
              <a:t>и </a:t>
            </a:r>
            <a:r>
              <a:rPr lang="ru-RU" sz="2400" b="1" dirty="0">
                <a:solidFill>
                  <a:srgbClr val="0082B0"/>
                </a:solidFill>
                <a:latin typeface="Bookman Old Style" pitchFamily="18" charset="0"/>
              </a:rPr>
              <a:t>ученика</a:t>
            </a:r>
            <a:endParaRPr lang="en-US" sz="2400" b="1" dirty="0">
              <a:solidFill>
                <a:srgbClr val="0082B0"/>
              </a:solidFill>
              <a:latin typeface="Bookman Old Style" pitchFamily="18" charset="0"/>
            </a:endParaRPr>
          </a:p>
        </p:txBody>
      </p:sp>
      <p:sp>
        <p:nvSpPr>
          <p:cNvPr id="72728" name="AutoShape 24"/>
          <p:cNvSpPr>
            <a:spLocks/>
          </p:cNvSpPr>
          <p:nvPr/>
        </p:nvSpPr>
        <p:spPr bwMode="blackWhite">
          <a:xfrm>
            <a:off x="4824413" y="5072074"/>
            <a:ext cx="4319587" cy="576263"/>
          </a:xfrm>
          <a:prstGeom prst="callout2">
            <a:avLst>
              <a:gd name="adj1" fmla="val 21832"/>
              <a:gd name="adj2" fmla="val -288"/>
              <a:gd name="adj3" fmla="val 25440"/>
              <a:gd name="adj4" fmla="val -13551"/>
              <a:gd name="adj5" fmla="val 59382"/>
              <a:gd name="adj6" fmla="val -3607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002060"/>
                </a:solidFill>
                <a:latin typeface="Bookman Old Style" pitchFamily="18" charset="0"/>
              </a:rPr>
              <a:t>Профессионализм педагога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72729" name="AutoShape 25"/>
          <p:cNvSpPr>
            <a:spLocks/>
          </p:cNvSpPr>
          <p:nvPr/>
        </p:nvSpPr>
        <p:spPr bwMode="blackWhite">
          <a:xfrm>
            <a:off x="4716463" y="4005263"/>
            <a:ext cx="3887787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151435"/>
              <a:gd name="adj6" fmla="val -26358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005C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Педагогические технологии</a:t>
            </a:r>
            <a:endParaRPr lang="en-US" sz="2400" b="1" dirty="0">
              <a:solidFill>
                <a:srgbClr val="005C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0" name="AutoShape 22"/>
          <p:cNvSpPr>
            <a:spLocks/>
          </p:cNvSpPr>
          <p:nvPr/>
        </p:nvSpPr>
        <p:spPr bwMode="blackWhite">
          <a:xfrm>
            <a:off x="5002213" y="2143116"/>
            <a:ext cx="4141787" cy="574675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320060"/>
              <a:gd name="adj6" fmla="val -2892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Содержание</a:t>
            </a:r>
            <a:endParaRPr lang="en-US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99592" y="2132856"/>
            <a:ext cx="304884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Урок</a:t>
            </a:r>
          </a:p>
        </p:txBody>
      </p:sp>
      <p:pic>
        <p:nvPicPr>
          <p:cNvPr id="4126" name="Picture 30" descr="C:\Users\Булатова\Pictures\vopros-otv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765175"/>
            <a:ext cx="15113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Булатова\Pictures\sigarayasa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2168496" cy="216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9552" y="1443841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Правильно определить цели урока и его значение в системе уроков по теме (весь материал урока расчленяется на законченные в смысловом отношении части, для каждой части определяется конкретная цель, и продумываются оптимальные средства ее достижения);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тип урока, продумать и обосновать его структуру (все части урока должны быть взаимосвязаны друг с другом);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254298"/>
            <a:ext cx="4752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</a:rPr>
              <a:t>Структура современного урока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Булатова\Pictures\sigarayasa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2168496" cy="216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9552" y="206084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Связать данный урок с предыдущими и последующими уроками;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Отобрать и применить оптимальное сочетание методов изучения нового материала;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Обеспечить систематический и разнообразный обучающий контроль знаний учащихся;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Продумать систему повторения и закрепления изученного материала;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Найти оптимальное место домашнему заданию.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17499" y="999693"/>
            <a:ext cx="5769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</a:rPr>
              <a:t>Структура современного урока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6577042" cy="107157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Требования к структуре современного урока говорят о необходимости: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340768"/>
            <a:ext cx="8858280" cy="52768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/>
              <a:t>Правильно определить цели урока и его значение в системе уроков по теме; </a:t>
            </a:r>
          </a:p>
          <a:p>
            <a:pPr>
              <a:defRPr/>
            </a:pPr>
            <a:r>
              <a:rPr lang="ru-RU" sz="2400" b="1" dirty="0" smtClean="0"/>
              <a:t>Определить тип урока, продумать и обосновать его структуру; </a:t>
            </a:r>
          </a:p>
          <a:p>
            <a:pPr>
              <a:defRPr/>
            </a:pPr>
            <a:r>
              <a:rPr lang="ru-RU" sz="2400" b="1" dirty="0" smtClean="0"/>
              <a:t>Связать данный урок с предыдущими и последующими уроками; </a:t>
            </a:r>
          </a:p>
          <a:p>
            <a:pPr>
              <a:defRPr/>
            </a:pPr>
            <a:r>
              <a:rPr lang="ru-RU" sz="2400" b="1" dirty="0" smtClean="0"/>
              <a:t>Отобрать и применить оптимальное сочетание методов изучения нового материала; </a:t>
            </a:r>
          </a:p>
          <a:p>
            <a:pPr>
              <a:defRPr/>
            </a:pPr>
            <a:r>
              <a:rPr lang="ru-RU" sz="2400" b="1" dirty="0" smtClean="0"/>
              <a:t>Обеспечить систематический и разнообразный обучающий контроль знаний учащихся; </a:t>
            </a:r>
          </a:p>
          <a:p>
            <a:pPr>
              <a:defRPr/>
            </a:pPr>
            <a:r>
              <a:rPr lang="ru-RU" sz="2400" b="1" dirty="0" smtClean="0"/>
              <a:t>Продумать систему повторения и закрепления изученного материала; </a:t>
            </a:r>
          </a:p>
          <a:p>
            <a:pPr>
              <a:defRPr/>
            </a:pPr>
            <a:r>
              <a:rPr lang="ru-RU" sz="2400" b="1" dirty="0" smtClean="0"/>
              <a:t>Найти оптимальное место домашнему заданию. 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5711825"/>
            <a:ext cx="115252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884029"/>
              </p:ext>
            </p:extLst>
          </p:nvPr>
        </p:nvGraphicFramePr>
        <p:xfrm>
          <a:off x="321469" y="0"/>
          <a:ext cx="8787035" cy="6652529"/>
        </p:xfrm>
        <a:graphic>
          <a:graphicData uri="http://schemas.openxmlformats.org/drawingml/2006/table">
            <a:tbl>
              <a:tblPr/>
              <a:tblGrid>
                <a:gridCol w="18866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959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044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39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Требования к уроку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Традиционный урок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Урок современного типа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Объявление темы урока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Учитель сообщает учащимся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Формулируют сами учащиеся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3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Сообщение целей и задач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Учитель формулирует и сообщает учащимся, чему должны научиться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Формулируют сами учащиеся, определив границы знания и незнания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6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Планирование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Планирование учащимися способов достижения намеченной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88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Практическая деятельность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6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Осуществление контроля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>
                          <a:latin typeface="Calibri"/>
                          <a:ea typeface="Calibri"/>
                          <a:cs typeface="Times New Roman"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66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Осуществление коррекции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88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Оценивание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Учитель осуществляет оценивание учащихся за работу на уроке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Учащиеся дают оценку деятельности по её результатам (</a:t>
                      </a:r>
                      <a:r>
                        <a:rPr lang="ru-RU" sz="1500" b="1" dirty="0" err="1">
                          <a:latin typeface="Calibri"/>
                          <a:ea typeface="Calibri"/>
                          <a:cs typeface="Times New Roman"/>
                        </a:rPr>
                        <a:t>самооценивание</a:t>
                      </a: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, оценивание результатов деятельности товарищей)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4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Итог урока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>
                          <a:latin typeface="Calibri"/>
                          <a:ea typeface="Calibri"/>
                          <a:cs typeface="Times New Roman"/>
                        </a:rPr>
                        <a:t>Учитель выясняет у учащихся, что они запомнили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Проводится рефлексия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856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Домашнее задание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>
                          <a:latin typeface="Calibri"/>
                          <a:ea typeface="Calibri"/>
                          <a:cs typeface="Times New Roman"/>
                        </a:rPr>
                        <a:t>Учитель объявляет и комментирует (чаще – задание одно для всех)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latin typeface="Calibri"/>
                          <a:ea typeface="Calibri"/>
                          <a:cs typeface="Times New Roman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2336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ФГОС</a:t>
            </a:r>
            <a:r>
              <a:rPr lang="ru-RU" sz="1600"/>
              <a:t> </a:t>
            </a:r>
          </a:p>
        </p:txBody>
      </p:sp>
      <p:pic>
        <p:nvPicPr>
          <p:cNvPr id="1233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0" name="Picture 4" descr="https://i.ytimg.com/vi/Uc1qgA3p8dw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8496944" cy="54726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23728" y="260648"/>
            <a:ext cx="518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ГИМНАСТИКА ДЛЯ ГЛАЗ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143768" cy="128586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Экспресс-анкета для педагогов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(ответы «да» или «нет»)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268412"/>
            <a:ext cx="8712968" cy="547295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sz="3000" dirty="0" smtClean="0"/>
              <a:t>      Когда </a:t>
            </a:r>
            <a:r>
              <a:rPr lang="ru-RU" sz="3000" dirty="0" smtClean="0"/>
              <a:t>ребенок говорит что-то непонятное, я обычно сразу же его поправляю.</a:t>
            </a:r>
          </a:p>
          <a:p>
            <a:pPr>
              <a:defRPr/>
            </a:pPr>
            <a:r>
              <a:rPr lang="ru-RU" sz="3000" dirty="0" smtClean="0">
                <a:solidFill>
                  <a:srgbClr val="FF0000"/>
                </a:solidFill>
              </a:rPr>
              <a:t>     Я </a:t>
            </a:r>
            <a:r>
              <a:rPr lang="ru-RU" sz="3000" dirty="0" smtClean="0">
                <a:solidFill>
                  <a:srgbClr val="FF0000"/>
                </a:solidFill>
              </a:rPr>
              <a:t>считаю, что если учитель часто улыбается детям, это мешает его ученикам сосредоточиться.</a:t>
            </a:r>
          </a:p>
          <a:p>
            <a:pPr>
              <a:defRPr/>
            </a:pPr>
            <a:r>
              <a:rPr lang="ru-RU" sz="3000" dirty="0" smtClean="0"/>
              <a:t>    Когда </a:t>
            </a:r>
            <a:r>
              <a:rPr lang="ru-RU" sz="3000" dirty="0" smtClean="0"/>
              <a:t>ученик отвечает, меня интересуют, прежде всего, его знания, а не эмоции.</a:t>
            </a:r>
          </a:p>
          <a:p>
            <a:pPr>
              <a:defRPr/>
            </a:pPr>
            <a:r>
              <a:rPr lang="ru-RU" sz="3000" dirty="0" smtClean="0">
                <a:solidFill>
                  <a:srgbClr val="FF0000"/>
                </a:solidFill>
              </a:rPr>
              <a:t>    Если </a:t>
            </a:r>
            <a:r>
              <a:rPr lang="ru-RU" sz="3000" dirty="0" smtClean="0">
                <a:solidFill>
                  <a:srgbClr val="FF0000"/>
                </a:solidFill>
              </a:rPr>
              <a:t>я не согласен с мнением ученика, я об этом говорю прямо.</a:t>
            </a:r>
          </a:p>
          <a:p>
            <a:pPr>
              <a:defRPr/>
            </a:pPr>
            <a:r>
              <a:rPr lang="ru-RU" sz="3000" dirty="0" smtClean="0"/>
              <a:t>    Когда </a:t>
            </a:r>
            <a:r>
              <a:rPr lang="ru-RU" sz="3000" dirty="0" smtClean="0"/>
              <a:t>учащиеся несут «околесицу», я стараюсь поставить их на место.</a:t>
            </a:r>
          </a:p>
          <a:p>
            <a:pPr>
              <a:defRPr/>
            </a:pPr>
            <a:r>
              <a:rPr lang="ru-RU" sz="3000" dirty="0" smtClean="0">
                <a:solidFill>
                  <a:srgbClr val="FF0000"/>
                </a:solidFill>
              </a:rPr>
              <a:t>   Я </a:t>
            </a:r>
            <a:r>
              <a:rPr lang="ru-RU" sz="3000" dirty="0" smtClean="0">
                <a:solidFill>
                  <a:srgbClr val="FF0000"/>
                </a:solidFill>
              </a:rPr>
              <a:t>бы не хотел оказаться на месте своего ученика во время опроса.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143768" cy="128586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Экспресс-анкета для педагогов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(ответы «да» или «нет»)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7467600" cy="520541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dirty="0" smtClean="0"/>
              <a:t>    Если </a:t>
            </a:r>
            <a:r>
              <a:rPr lang="ru-RU" dirty="0"/>
              <a:t>вы набрали больше трех ответов «да», то Вам бы необходимо задуматься об эффективности своих взаимоотношений с учащимися. </a:t>
            </a:r>
            <a:endParaRPr lang="ru-RU" dirty="0" smtClean="0"/>
          </a:p>
          <a:p>
            <a:pPr marL="0" indent="0">
              <a:buNone/>
              <a:defRPr/>
            </a:pPr>
            <a:r>
              <a:rPr lang="ru-RU" dirty="0" smtClean="0"/>
              <a:t>Все </a:t>
            </a:r>
            <a:r>
              <a:rPr lang="ru-RU" dirty="0"/>
              <a:t>ли вы сделали, чтобы </a:t>
            </a:r>
            <a:r>
              <a:rPr lang="ru-RU" dirty="0" smtClean="0"/>
              <a:t>    Ваши </a:t>
            </a:r>
            <a:r>
              <a:rPr lang="ru-RU" dirty="0"/>
              <a:t>взаимоотношения с учениками на уроке были партнерскими, равными, основанными на дружелюбии и внимании друг к другу?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0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66" y="476672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основе ФГОС – </a:t>
            </a:r>
            <a:br>
              <a:rPr lang="ru-RU" sz="4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подход</a:t>
            </a: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Иллюстрация Ольги Чубарово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978" y="2077464"/>
            <a:ext cx="3825977" cy="15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enauki.ru/wp-content/uploads/2012/04/en1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060083"/>
            <a:ext cx="3121271" cy="153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3429000"/>
            <a:ext cx="8572560" cy="243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spcBef>
                <a:spcPts val="8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82883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643314"/>
            <a:ext cx="828680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метод обучения, при котором ребенок не получает знания в готовом виде, а добывает их сам в процессе собственной учебно-познавательной деятельности.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Главное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средство субъекта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умение учиться, т.е. учить себя.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почему учебная деятельность является универсальным средством развития.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современного учителя в школе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– формировать и развивать УУД,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через умения учиться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всю жизнь.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51520" y="1571612"/>
            <a:ext cx="8535322" cy="4953732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b="1" i="1" dirty="0" smtClean="0"/>
              <a:t>		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«Нужно, чтобы дети, по возможности, учились самостоятельно, а учитель руководил этим самостоятельным процессом и давал для него материал»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pPr algn="just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 К.Д. Ушинского отражают суть урока современного типа, в основе которого заложен принцип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ПОМНИТЕ!!!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Главный активный деятель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уроке-Ученик                       </a:t>
            </a:r>
            <a:r>
              <a:rPr lang="ru-RU" b="1" dirty="0" smtClean="0">
                <a:solidFill>
                  <a:srgbClr val="C00000"/>
                </a:solidFill>
              </a:rPr>
              <a:t>Главный ресурс</a:t>
            </a:r>
            <a:r>
              <a:rPr lang="ru-RU" dirty="0" smtClean="0">
                <a:solidFill>
                  <a:srgbClr val="C00000"/>
                </a:solidFill>
              </a:rPr>
              <a:t> урока – сам </a:t>
            </a:r>
            <a:r>
              <a:rPr lang="ru-RU" b="1" dirty="0" smtClean="0">
                <a:solidFill>
                  <a:srgbClr val="C00000"/>
                </a:solidFill>
              </a:rPr>
              <a:t>Учитель</a:t>
            </a:r>
            <a:endParaRPr lang="ru-RU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114617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7" name="irc_mi" descr="http://4ypakabra.ru/wp-content/uploads/2012/07/7218081844_95a7c5556c_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8572500" cy="6000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1075"/>
            <a:ext cx="7467600" cy="5492750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в количестве знаний заключается образование, а в полном понимании и применении всего того, что ты знаешь, чему учишься.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9772" y="4572008"/>
            <a:ext cx="201134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1075"/>
            <a:ext cx="7859216" cy="5492750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/>
              <a:t>          </a:t>
            </a:r>
            <a:r>
              <a:rPr lang="ru-RU" sz="5800" b="1" dirty="0" smtClean="0">
                <a:solidFill>
                  <a:srgbClr val="C00000"/>
                </a:solidFill>
              </a:rPr>
              <a:t>Технологическая </a:t>
            </a:r>
            <a:r>
              <a:rPr lang="ru-RU" sz="5800" b="1" dirty="0">
                <a:solidFill>
                  <a:srgbClr val="C00000"/>
                </a:solidFill>
              </a:rPr>
              <a:t>карта </a:t>
            </a:r>
            <a:r>
              <a:rPr lang="ru-RU" sz="5800" b="1" dirty="0" smtClean="0">
                <a:solidFill>
                  <a:srgbClr val="C00000"/>
                </a:solidFill>
              </a:rPr>
              <a:t>урока</a:t>
            </a:r>
          </a:p>
          <a:p>
            <a:pPr marL="0" indent="0">
              <a:buNone/>
            </a:pPr>
            <a:endParaRPr lang="ru-RU" sz="3600" dirty="0"/>
          </a:p>
          <a:p>
            <a:r>
              <a:rPr lang="ru-RU" sz="5900" dirty="0"/>
              <a:t>ФГОС меняет не только подходы к проведению урока, но и к правилам </a:t>
            </a:r>
            <a:r>
              <a:rPr lang="ru-RU" sz="5900" dirty="0" smtClean="0"/>
              <a:t>его оформления</a:t>
            </a:r>
            <a:r>
              <a:rPr lang="ru-RU" sz="5900" dirty="0"/>
              <a:t>.</a:t>
            </a:r>
          </a:p>
          <a:p>
            <a:r>
              <a:rPr lang="ru-RU" sz="5900" dirty="0"/>
              <a:t>Сегодня очень актуальным стал вопрос оформления технологических карт.</a:t>
            </a:r>
          </a:p>
          <a:p>
            <a:r>
              <a:rPr lang="ru-RU" sz="5900" dirty="0"/>
              <a:t>- Что такое технологическая карта? Чем она отличается от обычного и привычного нам конспекта урока</a:t>
            </a:r>
            <a:r>
              <a:rPr lang="ru-RU" sz="5900" dirty="0" smtClean="0"/>
              <a:t>?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9772" y="4572008"/>
            <a:ext cx="201134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16754" y="260648"/>
            <a:ext cx="48379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НОВАЦИИ ФГОС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9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4" descr="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628972"/>
            <a:ext cx="4214810" cy="322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286512" cy="221455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>
              <a:defRPr/>
            </a:pP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ru-RU" sz="2700" b="1" u="sng" dirty="0" smtClean="0">
                <a:solidFill>
                  <a:srgbClr val="FF0000"/>
                </a:solidFill>
              </a:rPr>
              <a:t>Технологическая карта урока - </a:t>
            </a:r>
            <a:r>
              <a:rPr lang="ru-RU" sz="2700" b="1" dirty="0" smtClean="0">
                <a:solidFill>
                  <a:srgbClr val="C00000"/>
                </a:solidFill>
              </a:rPr>
              <a:t>современная форма планирования педагогического взаимодействия учителя и учащихся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988840"/>
            <a:ext cx="8280920" cy="448468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Технологическая карта </a:t>
            </a:r>
            <a:r>
              <a:rPr lang="ru-RU" sz="3600" b="1" dirty="0" smtClean="0">
                <a:latin typeface="Arial" charset="0"/>
                <a:cs typeface="Arial" charset="0"/>
              </a:rPr>
              <a:t>урока – это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обобщенно-графическое выражение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сценария   урока,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основа его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проектирования,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средство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представления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индивидуальных </a:t>
            </a:r>
          </a:p>
          <a:p>
            <a:pPr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latin typeface="Arial Narrow" pitchFamily="34" charset="0"/>
                <a:cs typeface="Arial" charset="0"/>
              </a:rPr>
              <a:t>методов работы</a:t>
            </a:r>
          </a:p>
        </p:txBody>
      </p:sp>
      <p:pic>
        <p:nvPicPr>
          <p:cNvPr id="17412" name="Picture 4" descr="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429000"/>
            <a:ext cx="18573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3" y="0"/>
            <a:ext cx="2857488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251520" y="1803013"/>
            <a:ext cx="86409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много говорить и долго спорить.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Неоспоримо одно: он должен быть одушевленным личностью учителя.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Иногда именно усилие необходимо нам в жизни. Если бы нам позволено было</a:t>
            </a:r>
            <a:r>
              <a:rPr lang="ru-RU" sz="1600" b="1" dirty="0" smtClean="0"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жить, не встречаясь с трудностями, мы были бы обделены. Мы не смогли бы быть такими сильными, как сейчас. Мы никогда не смогли бы летать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92696"/>
            <a:ext cx="7308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 должен быть урок ?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ФГОС</a:t>
            </a:r>
            <a:r>
              <a:rPr lang="ru-RU" sz="1600"/>
              <a:t> </a:t>
            </a:r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5" name="Rectangle 1"/>
          <p:cNvSpPr>
            <a:spLocks noChangeArrowheads="1"/>
          </p:cNvSpPr>
          <p:nvPr/>
        </p:nvSpPr>
        <p:spPr bwMode="auto">
          <a:xfrm>
            <a:off x="0" y="1410355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сил, а Бог дал мне трудности, чтобы сделать меня сильным.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мудрости, а Бог дал мне проблемы для разрешения.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богатства, а Бог дал мне мозг и мускулы, чтобы я мог работать.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возможности летать, а Бог дал мне препятствия, чтобы я их преодолевал.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любви, а Бог дал мне людей, которым я мог помогать в их проблемах.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просил благ, а Бог дал мне возможности.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ничего не получил из того, о чем просил: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я получил все, что было мне нужно.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Живи без страха, смело встречай все препятствия и докажи, что ты можешь их преодолеть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260648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ЭПИЛОГ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WordArt 11"/>
          <p:cNvSpPr>
            <a:spLocks noChangeArrowheads="1" noChangeShapeType="1" noTextEdit="1"/>
          </p:cNvSpPr>
          <p:nvPr/>
        </p:nvSpPr>
        <p:spPr bwMode="auto">
          <a:xfrm>
            <a:off x="3563888" y="2134479"/>
            <a:ext cx="5143536" cy="20129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60"/>
              </a:avLst>
            </a:prstTxWarp>
          </a:bodyPr>
          <a:lstStyle/>
          <a:p>
            <a:pPr algn="ctr"/>
            <a:r>
              <a:rPr lang="ru-RU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Уважаемые коллеги,</a:t>
            </a:r>
          </a:p>
          <a:p>
            <a:pPr algn="ctr"/>
            <a:r>
              <a:rPr lang="ru-RU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желаем успехов!!!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615" y="4725144"/>
            <a:ext cx="759180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500188" y="6215063"/>
            <a:ext cx="8501062" cy="487362"/>
          </a:xfrm>
        </p:spPr>
        <p:txBody>
          <a:bodyPr/>
          <a:lstStyle/>
          <a:p>
            <a:pPr algn="l"/>
            <a:r>
              <a:rPr lang="ru-RU" sz="2400" i="1" smtClean="0"/>
              <a:t>Наберись смелости и сделай </a:t>
            </a:r>
            <a:r>
              <a:rPr lang="ru-RU" i="1" u="sng" smtClean="0"/>
              <a:t>попытку!</a:t>
            </a:r>
            <a:endParaRPr lang="ru-RU" u="sng" smtClean="0"/>
          </a:p>
        </p:txBody>
      </p:sp>
      <p:pic>
        <p:nvPicPr>
          <p:cNvPr id="7171" name="irc_mi" descr="http://www.muzcentrum.ru/img/upload/1166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"/>
            <a:ext cx="8929687" cy="5286375"/>
          </a:xfrm>
        </p:spPr>
      </p:pic>
      <p:pic>
        <p:nvPicPr>
          <p:cNvPr id="7" name="irc_mi" descr="http://img-fotki.yandex.ru/get/4601/160380679.19/0_1081f7_90c5fcd6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0"/>
            <a:ext cx="4572000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5" name="Picture 2" descr="C:\Documents and Settings\Lena\Мои документы\Загрузки\800pxPadlockN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85750"/>
            <a:ext cx="8286750" cy="6215063"/>
          </a:xfrm>
          <a:noFill/>
        </p:spPr>
      </p:pic>
      <p:pic>
        <p:nvPicPr>
          <p:cNvPr id="89092" name="Picture 4" descr="C:\Documents and Settings\Lena\Мои документы\Загрузки\middle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0"/>
            <a:ext cx="4665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Picture 2" descr="C:\Documents and Settings\Lena\Мои документы\Загрузки\642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69" r="6531"/>
          <a:stretch>
            <a:fillRect/>
          </a:stretch>
        </p:blipFill>
        <p:spPr bwMode="auto">
          <a:xfrm>
            <a:off x="285750" y="357188"/>
            <a:ext cx="8672513" cy="52149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одзаголовок 2"/>
          <p:cNvSpPr>
            <a:spLocks noGrp="1"/>
          </p:cNvSpPr>
          <p:nvPr>
            <p:ph sz="quarter" idx="1"/>
          </p:nvPr>
        </p:nvSpPr>
        <p:spPr>
          <a:xfrm>
            <a:off x="251520" y="2996952"/>
            <a:ext cx="7992888" cy="3384376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400" b="1" dirty="0" smtClean="0"/>
              <a:t>             </a:t>
            </a:r>
            <a:r>
              <a:rPr lang="ru-RU" b="1" i="1" dirty="0" smtClean="0">
                <a:latin typeface="Times New Roman" pitchFamily="18" charset="0"/>
              </a:rPr>
              <a:t>Урок есть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</a:rPr>
              <a:t>искусство</a:t>
            </a:r>
            <a:r>
              <a:rPr lang="ru-RU" b="1" i="1" dirty="0" smtClean="0">
                <a:latin typeface="Times New Roman" pitchFamily="18" charset="0"/>
              </a:rPr>
              <a:t>, его и надо доводить на уровень искусства. Бывают уроки более интересные, чем любой спектакль.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</a:rPr>
              <a:t>        В хорошем уроке есть и завязка, и кульминация, и развязка, текст и подтекст!</a:t>
            </a:r>
            <a:r>
              <a:rPr lang="ru-RU" b="1" i="1" dirty="0" smtClean="0">
                <a:solidFill>
                  <a:srgbClr val="FF3300"/>
                </a:solidFill>
                <a:latin typeface="Times New Roman" pitchFamily="18" charset="0"/>
              </a:rPr>
              <a:t>	</a:t>
            </a:r>
            <a:endParaRPr lang="ru-RU" b="1" i="1" dirty="0" smtClean="0">
              <a:latin typeface="Times New Roman" pitchFamily="18" charset="0"/>
            </a:endParaRPr>
          </a:p>
          <a:p>
            <a:pPr algn="r">
              <a:buNone/>
            </a:pPr>
            <a:r>
              <a:rPr lang="ru-RU" sz="2400" i="1" dirty="0" smtClean="0">
                <a:latin typeface="Times New Roman" pitchFamily="18" charset="0"/>
              </a:rPr>
              <a:t>С. Л. Соловейчик</a:t>
            </a:r>
          </a:p>
          <a:p>
            <a:pPr marL="0" indent="0" algn="ctr" eaLnBrk="1" hangingPunct="1">
              <a:buFont typeface="Wingdings" pitchFamily="2" charset="2"/>
              <a:buNone/>
            </a:pPr>
            <a:endParaRPr lang="ru-RU" sz="1200" dirty="0" smtClean="0">
              <a:cs typeface="Arial" pitchFamily="34" charset="0"/>
            </a:endParaRPr>
          </a:p>
          <a:p>
            <a:pPr marL="0" indent="0" algn="ctr" eaLnBrk="1" hangingPunct="1">
              <a:buFont typeface="Wingdings" pitchFamily="2" charset="2"/>
              <a:buNone/>
            </a:pPr>
            <a:endParaRPr lang="ru-RU" sz="1200" dirty="0" smtClean="0"/>
          </a:p>
        </p:txBody>
      </p:sp>
      <p:sp>
        <p:nvSpPr>
          <p:cNvPr id="4099" name="Дата 3"/>
          <p:cNvSpPr txBox="1">
            <a:spLocks noGrp="1"/>
          </p:cNvSpPr>
          <p:nvPr/>
        </p:nvSpPr>
        <p:spPr bwMode="auto">
          <a:xfrm>
            <a:off x="3492500" y="6132513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>
              <a:solidFill>
                <a:srgbClr val="17375E"/>
              </a:solidFill>
              <a:latin typeface="Calibri" pitchFamily="34" charset="0"/>
            </a:endParaRPr>
          </a:p>
        </p:txBody>
      </p:sp>
      <p:pic>
        <p:nvPicPr>
          <p:cNvPr id="4100" name="Picture 4" descr="BD2131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381750"/>
            <a:ext cx="8785225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" descr="C:\Documents and Settings\Lena\Мои документы\Загрузки\soda_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0648"/>
            <a:ext cx="6878538" cy="2797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8191500" cy="5240039"/>
          </a:xfrm>
        </p:spPr>
        <p:txBody>
          <a:bodyPr/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Современный урок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–</a:t>
            </a:r>
            <a:r>
              <a:rPr lang="ru-RU" dirty="0" smtClean="0"/>
              <a:t> это педагогическое произведение,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отвечающее требованиям своего времени помогающее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учителю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ученику самостоятельно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делать поучительные для себя выводы на будущее, извлекать полезное.</a:t>
            </a:r>
          </a:p>
          <a:p>
            <a:pPr algn="ctr">
              <a:buFont typeface="Wingdings" pitchFamily="2" charset="2"/>
              <a:buNone/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4" name="Picture 16" descr="b6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17032"/>
            <a:ext cx="2309812" cy="2852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1\Desktop\Школьные картинки\Учител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64648"/>
            <a:ext cx="2494323" cy="29047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/>
              <a:t>Новации ФГОС</a:t>
            </a:r>
            <a:endParaRPr lang="en-US" altLang="ru-RU" smtClean="0"/>
          </a:p>
        </p:txBody>
      </p:sp>
      <p:sp>
        <p:nvSpPr>
          <p:cNvPr id="48131" name="AutoShape 3"/>
          <p:cNvSpPr>
            <a:spLocks noChangeArrowheads="1"/>
          </p:cNvSpPr>
          <p:nvPr/>
        </p:nvSpPr>
        <p:spPr bwMode="ltGray">
          <a:xfrm>
            <a:off x="762000" y="1600200"/>
            <a:ext cx="5499100" cy="4495800"/>
          </a:xfrm>
          <a:prstGeom prst="rightArrow">
            <a:avLst>
              <a:gd name="adj1" fmla="val 79306"/>
              <a:gd name="adj2" fmla="val 30296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24001"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blackWhite">
          <a:xfrm>
            <a:off x="914400" y="2209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Образовательные</a:t>
            </a:r>
          </a:p>
          <a:p>
            <a:pPr algn="ctr">
              <a:defRPr/>
            </a:pPr>
            <a:r>
              <a:rPr lang="ru-RU" sz="2800" b="1" dirty="0"/>
              <a:t>результаты</a:t>
            </a:r>
            <a:endParaRPr lang="en-US" sz="2800" b="1" dirty="0"/>
          </a:p>
        </p:txBody>
      </p:sp>
      <p:sp>
        <p:nvSpPr>
          <p:cNvPr id="26630" name="AutoShape 5"/>
          <p:cNvSpPr>
            <a:spLocks noChangeArrowheads="1"/>
          </p:cNvSpPr>
          <p:nvPr/>
        </p:nvSpPr>
        <p:spPr bwMode="blackWhite">
          <a:xfrm>
            <a:off x="914400" y="3352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dirty="0" err="1"/>
              <a:t>Системно-деятельностный</a:t>
            </a:r>
            <a:endParaRPr lang="ru-RU" altLang="ru-RU" sz="2400" dirty="0"/>
          </a:p>
          <a:p>
            <a:pPr algn="ctr"/>
            <a:r>
              <a:rPr lang="ru-RU" altLang="ru-RU" sz="2400" dirty="0"/>
              <a:t>подход</a:t>
            </a:r>
            <a:endParaRPr lang="en-US" altLang="ru-RU" sz="2400" dirty="0"/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blackWhite">
          <a:xfrm>
            <a:off x="914400" y="449580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/>
              <a:t>Мотивация  учения</a:t>
            </a:r>
            <a:endParaRPr lang="en-US" sz="2800" dirty="0"/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5867400" y="3284538"/>
            <a:ext cx="3457575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Изменения в профессиональной деятельности учителя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вместнаяДеятельность_ДНВ">
  <a:themeElements>
    <a:clrScheme name="СовместнаяДеятельность_ДНВ 3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229450"/>
      </a:accent1>
      <a:accent2>
        <a:srgbClr val="E3892F"/>
      </a:accent2>
      <a:accent3>
        <a:srgbClr val="FFFFFF"/>
      </a:accent3>
      <a:accent4>
        <a:srgbClr val="000000"/>
      </a:accent4>
      <a:accent5>
        <a:srgbClr val="ABC8B3"/>
      </a:accent5>
      <a:accent6>
        <a:srgbClr val="CE7C2A"/>
      </a:accent6>
      <a:hlink>
        <a:srgbClr val="0099CC"/>
      </a:hlink>
      <a:folHlink>
        <a:srgbClr val="855ADA"/>
      </a:folHlink>
    </a:clrScheme>
    <a:fontScheme name="СовместнаяДеятельность_ДНВ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вместнаяДеятельность_ДНВ 1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64B4DC"/>
        </a:accent1>
        <a:accent2>
          <a:srgbClr val="EA4A46"/>
        </a:accent2>
        <a:accent3>
          <a:srgbClr val="FFFFFF"/>
        </a:accent3>
        <a:accent4>
          <a:srgbClr val="000000"/>
        </a:accent4>
        <a:accent5>
          <a:srgbClr val="B8D6EB"/>
        </a:accent5>
        <a:accent6>
          <a:srgbClr val="D4423F"/>
        </a:accent6>
        <a:hlink>
          <a:srgbClr val="441FCD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вместнаяДеятельность_ДНВ 2">
        <a:dk1>
          <a:srgbClr val="000000"/>
        </a:dk1>
        <a:lt1>
          <a:srgbClr val="FFFFFF"/>
        </a:lt1>
        <a:dk2>
          <a:srgbClr val="480048"/>
        </a:dk2>
        <a:lt2>
          <a:srgbClr val="C0C0C0"/>
        </a:lt2>
        <a:accent1>
          <a:srgbClr val="DE791E"/>
        </a:accent1>
        <a:accent2>
          <a:srgbClr val="38A0DA"/>
        </a:accent2>
        <a:accent3>
          <a:srgbClr val="FFFFFF"/>
        </a:accent3>
        <a:accent4>
          <a:srgbClr val="000000"/>
        </a:accent4>
        <a:accent5>
          <a:srgbClr val="ECBEAB"/>
        </a:accent5>
        <a:accent6>
          <a:srgbClr val="3291C5"/>
        </a:accent6>
        <a:hlink>
          <a:srgbClr val="009999"/>
        </a:hlink>
        <a:folHlink>
          <a:srgbClr val="66A4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вместнаяДеятельность_ДНВ 3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229450"/>
        </a:accent1>
        <a:accent2>
          <a:srgbClr val="E3892F"/>
        </a:accent2>
        <a:accent3>
          <a:srgbClr val="FFFFFF"/>
        </a:accent3>
        <a:accent4>
          <a:srgbClr val="000000"/>
        </a:accent4>
        <a:accent5>
          <a:srgbClr val="ABC8B3"/>
        </a:accent5>
        <a:accent6>
          <a:srgbClr val="CE7C2A"/>
        </a:accent6>
        <a:hlink>
          <a:srgbClr val="0099CC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СовместнаяДеятельность_ДНВ</Template>
  <TotalTime>2066</TotalTime>
  <Words>1259</Words>
  <Application>Microsoft Office PowerPoint</Application>
  <PresentationFormat>Экран (4:3)</PresentationFormat>
  <Paragraphs>230</Paragraphs>
  <Slides>35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СовместнаяДеятельность_ДНВ</vt:lpstr>
      <vt:lpstr>Image</vt:lpstr>
      <vt:lpstr>Презентация PowerPoint</vt:lpstr>
      <vt:lpstr>Презентация PowerPoint</vt:lpstr>
      <vt:lpstr>Презентация PowerPoint</vt:lpstr>
      <vt:lpstr>Наберись смелости и сделай попытку!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Новации ФГОС</vt:lpstr>
      <vt:lpstr>Презентация PowerPoint</vt:lpstr>
      <vt:lpstr>Образовательные результаты</vt:lpstr>
      <vt:lpstr>Презентация PowerPoint</vt:lpstr>
      <vt:lpstr>Ресурсы, необходимые для  организации современного урока </vt:lpstr>
      <vt:lpstr>Презентация PowerPoint</vt:lpstr>
      <vt:lpstr>Методические ресурсы</vt:lpstr>
      <vt:lpstr> </vt:lpstr>
      <vt:lpstr>Ресурсы современного урока</vt:lpstr>
      <vt:lpstr>Три постулата современного урока:</vt:lpstr>
      <vt:lpstr>Требования к современному уроку:</vt:lpstr>
      <vt:lpstr>Основные составляющие урока</vt:lpstr>
      <vt:lpstr>Презентация PowerPoint</vt:lpstr>
      <vt:lpstr>Презентация PowerPoint</vt:lpstr>
      <vt:lpstr>Требования к структуре современного урока говорят о необходимости:  </vt:lpstr>
      <vt:lpstr>Презентация PowerPoint</vt:lpstr>
      <vt:lpstr>Презентация PowerPoint</vt:lpstr>
      <vt:lpstr>Экспресс-анкета для педагогов  (ответы «да» или «нет») </vt:lpstr>
      <vt:lpstr>Экспресс-анкета для педагогов  (ответы «да» или «нет») </vt:lpstr>
      <vt:lpstr> В основе ФГОС –  системно-деятельностный подход </vt:lpstr>
      <vt:lpstr>Презентация PowerPoint</vt:lpstr>
      <vt:lpstr>    </vt:lpstr>
      <vt:lpstr>    </vt:lpstr>
      <vt:lpstr>          Технологическая карта урока - современная форма планирования педагогического взаимодействия учителя и учащихся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деятельность школы, семьи и общественности по духовно-нравственному развитию и воспитанию учащихся</dc:title>
  <dc:creator>User</dc:creator>
  <cp:lastModifiedBy>user</cp:lastModifiedBy>
  <cp:revision>216</cp:revision>
  <cp:lastPrinted>2014-05-26T13:03:48Z</cp:lastPrinted>
  <dcterms:created xsi:type="dcterms:W3CDTF">2012-02-20T18:51:12Z</dcterms:created>
  <dcterms:modified xsi:type="dcterms:W3CDTF">2020-11-06T06:07:57Z</dcterms:modified>
</cp:coreProperties>
</file>