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04" autoAdjust="0"/>
    <p:restoredTop sz="94660"/>
  </p:normalViewPr>
  <p:slideViewPr>
    <p:cSldViewPr>
      <p:cViewPr varScale="1">
        <p:scale>
          <a:sx n="70" d="100"/>
          <a:sy n="70" d="100"/>
        </p:scale>
        <p:origin x="-13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2F0B11B-FDF6-4E28-A600-D0D5891C2A3C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E84543-A093-44DA-BBD5-44053899F5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2F0B11B-FDF6-4E28-A600-D0D5891C2A3C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E84543-A093-44DA-BBD5-44053899F5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2F0B11B-FDF6-4E28-A600-D0D5891C2A3C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E84543-A093-44DA-BBD5-44053899F5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2F0B11B-FDF6-4E28-A600-D0D5891C2A3C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E84543-A093-44DA-BBD5-44053899F5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2F0B11B-FDF6-4E28-A600-D0D5891C2A3C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E84543-A093-44DA-BBD5-44053899F5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2F0B11B-FDF6-4E28-A600-D0D5891C2A3C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E84543-A093-44DA-BBD5-44053899F5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2F0B11B-FDF6-4E28-A600-D0D5891C2A3C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E84543-A093-44DA-BBD5-44053899F5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2F0B11B-FDF6-4E28-A600-D0D5891C2A3C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E84543-A093-44DA-BBD5-44053899F5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2F0B11B-FDF6-4E28-A600-D0D5891C2A3C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E84543-A093-44DA-BBD5-44053899F5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2F0B11B-FDF6-4E28-A600-D0D5891C2A3C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E84543-A093-44DA-BBD5-44053899F5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2F0B11B-FDF6-4E28-A600-D0D5891C2A3C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E84543-A093-44DA-BBD5-44053899F5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D2F0B11B-FDF6-4E28-A600-D0D5891C2A3C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CE84543-A093-44DA-BBD5-44053899F5A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jpeg"/><Relationship Id="rId9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64705"/>
            <a:ext cx="7772400" cy="2376263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Мастер-класс  (соревнование) для родителей</a:t>
            </a:r>
            <a:b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</a:br>
            <a:r>
              <a:rPr lang="ru-RU" b="1" i="1" dirty="0" smtClean="0">
                <a:solidFill>
                  <a:srgbClr val="7030A0"/>
                </a:solidFill>
                <a:latin typeface="Monotype Corsiva" pitchFamily="66" charset="0"/>
              </a:rPr>
              <a:t>«Использование логопедических игр по обучению грамоте в подготовительной к школе группе».</a:t>
            </a:r>
            <a:r>
              <a:rPr lang="ru-RU" b="1" dirty="0" smtClean="0">
                <a:solidFill>
                  <a:srgbClr val="7030A0"/>
                </a:solidFill>
              </a:rPr>
              <a:t/>
            </a:r>
            <a:br>
              <a:rPr lang="ru-RU" b="1" dirty="0" smtClean="0">
                <a:solidFill>
                  <a:srgbClr val="7030A0"/>
                </a:solidFill>
              </a:rPr>
            </a:b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592888" cy="1752600"/>
          </a:xfrm>
        </p:spPr>
        <p:txBody>
          <a:bodyPr/>
          <a:lstStyle/>
          <a:p>
            <a:pPr indent="3671888" algn="l"/>
            <a:r>
              <a:rPr lang="ru-RU" sz="2000" dirty="0" smtClean="0">
                <a:solidFill>
                  <a:srgbClr val="0070C0"/>
                </a:solidFill>
                <a:latin typeface="Monotype Corsiva" pitchFamily="66" charset="0"/>
              </a:rPr>
              <a:t>Подготовила: </a:t>
            </a:r>
          </a:p>
          <a:p>
            <a:pPr indent="3671888" algn="l"/>
            <a:r>
              <a:rPr lang="ru-RU" sz="2000" dirty="0" smtClean="0">
                <a:solidFill>
                  <a:srgbClr val="0070C0"/>
                </a:solidFill>
                <a:latin typeface="Monotype Corsiva" pitchFamily="66" charset="0"/>
              </a:rPr>
              <a:t>Учитель-логопед МБДОУ </a:t>
            </a:r>
            <a:r>
              <a:rPr lang="ru-RU" sz="2000" dirty="0" err="1" smtClean="0">
                <a:solidFill>
                  <a:srgbClr val="0070C0"/>
                </a:solidFill>
                <a:latin typeface="Monotype Corsiva" pitchFamily="66" charset="0"/>
              </a:rPr>
              <a:t>д</a:t>
            </a:r>
            <a:r>
              <a:rPr lang="ru-RU" sz="2000" dirty="0" smtClean="0">
                <a:solidFill>
                  <a:srgbClr val="0070C0"/>
                </a:solidFill>
                <a:latin typeface="Monotype Corsiva" pitchFamily="66" charset="0"/>
              </a:rPr>
              <a:t>/с №16</a:t>
            </a:r>
            <a:endParaRPr lang="ru-RU" sz="2000" dirty="0" smtClean="0">
              <a:solidFill>
                <a:srgbClr val="0070C0"/>
              </a:solidFill>
              <a:latin typeface="Monotype Corsiva" pitchFamily="66" charset="0"/>
            </a:endParaRPr>
          </a:p>
          <a:p>
            <a:pPr indent="3671888" algn="l"/>
            <a:r>
              <a:rPr lang="ru-RU" sz="2000" dirty="0" smtClean="0">
                <a:solidFill>
                  <a:srgbClr val="0070C0"/>
                </a:solidFill>
                <a:latin typeface="Monotype Corsiva" pitchFamily="66" charset="0"/>
              </a:rPr>
              <a:t>г.Кропоткин</a:t>
            </a:r>
          </a:p>
          <a:p>
            <a:pPr indent="3671888" algn="l"/>
            <a:r>
              <a:rPr lang="ru-RU" sz="2000" dirty="0" err="1" smtClean="0">
                <a:solidFill>
                  <a:srgbClr val="0070C0"/>
                </a:solidFill>
                <a:latin typeface="Monotype Corsiva" pitchFamily="66" charset="0"/>
              </a:rPr>
              <a:t>Драбыч</a:t>
            </a:r>
            <a:r>
              <a:rPr lang="ru-RU" sz="2000" dirty="0" smtClean="0">
                <a:solidFill>
                  <a:srgbClr val="0070C0"/>
                </a:solidFill>
                <a:latin typeface="Monotype Corsiva" pitchFamily="66" charset="0"/>
              </a:rPr>
              <a:t> Анна Александровна</a:t>
            </a:r>
            <a:endParaRPr lang="ru-RU" sz="2000" dirty="0">
              <a:solidFill>
                <a:srgbClr val="0070C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ped-kopilka.ru/images/photos/medium/article5826.jpg"/>
          <p:cNvPicPr>
            <a:picLocks noChangeAspect="1" noChangeArrowheads="1"/>
          </p:cNvPicPr>
          <p:nvPr/>
        </p:nvPicPr>
        <p:blipFill>
          <a:blip r:embed="rId2" cstate="print"/>
          <a:srcRect l="3533" b="4961"/>
          <a:stretch>
            <a:fillRect/>
          </a:stretch>
        </p:blipFill>
        <p:spPr bwMode="auto">
          <a:xfrm>
            <a:off x="4932040" y="4941168"/>
            <a:ext cx="1966342" cy="1584176"/>
          </a:xfrm>
          <a:prstGeom prst="rect">
            <a:avLst/>
          </a:prstGeom>
          <a:noFill/>
        </p:spPr>
      </p:pic>
      <p:pic>
        <p:nvPicPr>
          <p:cNvPr id="22532" name="Picture 4" descr="http://www.clipartbest.com/cliparts/bcy/o9o/bcyo9o6Ri.jpeg"/>
          <p:cNvPicPr>
            <a:picLocks noChangeAspect="1" noChangeArrowheads="1"/>
          </p:cNvPicPr>
          <p:nvPr/>
        </p:nvPicPr>
        <p:blipFill>
          <a:blip r:embed="rId3" cstate="print"/>
          <a:srcRect l="7560"/>
          <a:stretch>
            <a:fillRect/>
          </a:stretch>
        </p:blipFill>
        <p:spPr bwMode="auto">
          <a:xfrm>
            <a:off x="2267744" y="4781550"/>
            <a:ext cx="2641476" cy="2076450"/>
          </a:xfrm>
          <a:prstGeom prst="rect">
            <a:avLst/>
          </a:prstGeom>
          <a:noFill/>
        </p:spPr>
      </p:pic>
      <p:pic>
        <p:nvPicPr>
          <p:cNvPr id="22534" name="Picture 6" descr="http://www.malvorlagen-fensterbilder.de/bilder-bunt/Regenschirm.jpg"/>
          <p:cNvPicPr>
            <a:picLocks noChangeAspect="1" noChangeArrowheads="1"/>
          </p:cNvPicPr>
          <p:nvPr/>
        </p:nvPicPr>
        <p:blipFill>
          <a:blip r:embed="rId4" cstate="print"/>
          <a:srcRect l="9703" t="6612" r="9742" b="7277"/>
          <a:stretch>
            <a:fillRect/>
          </a:stretch>
        </p:blipFill>
        <p:spPr bwMode="auto">
          <a:xfrm>
            <a:off x="251520" y="4437112"/>
            <a:ext cx="2088232" cy="2232248"/>
          </a:xfrm>
          <a:prstGeom prst="rect">
            <a:avLst/>
          </a:prstGeom>
          <a:noFill/>
        </p:spPr>
      </p:pic>
      <p:pic>
        <p:nvPicPr>
          <p:cNvPr id="22536" name="Picture 8" descr="http://hutorok.org/wp-content/uploads/2014/12/indeyka_hutorok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7744" y="3212976"/>
            <a:ext cx="2049016" cy="2049016"/>
          </a:xfrm>
          <a:prstGeom prst="rect">
            <a:avLst/>
          </a:prstGeom>
          <a:noFill/>
        </p:spPr>
      </p:pic>
      <p:pic>
        <p:nvPicPr>
          <p:cNvPr id="22538" name="Picture 10" descr="http://fs00.infourok.ru/images/doc/271/276684/2/img10.jpg"/>
          <p:cNvPicPr>
            <a:picLocks noChangeAspect="1" noChangeArrowheads="1"/>
          </p:cNvPicPr>
          <p:nvPr/>
        </p:nvPicPr>
        <p:blipFill>
          <a:blip r:embed="rId6" cstate="print"/>
          <a:srcRect l="16589" r="16080"/>
          <a:stretch>
            <a:fillRect/>
          </a:stretch>
        </p:blipFill>
        <p:spPr bwMode="auto">
          <a:xfrm>
            <a:off x="7092280" y="5013176"/>
            <a:ext cx="1656184" cy="1844824"/>
          </a:xfrm>
          <a:prstGeom prst="rect">
            <a:avLst/>
          </a:prstGeom>
          <a:noFill/>
        </p:spPr>
      </p:pic>
      <p:pic>
        <p:nvPicPr>
          <p:cNvPr id="22540" name="Picture 12" descr="http://magiableska.com.ua/published/publicdata/YOZZMAGIA/attachments/SC/products_pictures/NT-050-2012-09_enl.JPG"/>
          <p:cNvPicPr>
            <a:picLocks noChangeAspect="1" noChangeArrowheads="1"/>
          </p:cNvPicPr>
          <p:nvPr/>
        </p:nvPicPr>
        <p:blipFill>
          <a:blip r:embed="rId7" cstate="print"/>
          <a:srcRect l="4211" t="5263" r="-1053"/>
          <a:stretch>
            <a:fillRect/>
          </a:stretch>
        </p:blipFill>
        <p:spPr bwMode="auto">
          <a:xfrm>
            <a:off x="5868144" y="3789040"/>
            <a:ext cx="1656184" cy="1296144"/>
          </a:xfrm>
          <a:prstGeom prst="rect">
            <a:avLst/>
          </a:prstGeom>
          <a:noFill/>
        </p:spPr>
      </p:pic>
      <p:pic>
        <p:nvPicPr>
          <p:cNvPr id="22542" name="Picture 14" descr="http://ekladata.com/_1-jHVheTSBckwNiJZKuPfck1KA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20272" y="260648"/>
            <a:ext cx="1728192" cy="3584398"/>
          </a:xfrm>
          <a:prstGeom prst="rect">
            <a:avLst/>
          </a:prstGeom>
          <a:noFill/>
        </p:spPr>
      </p:pic>
      <p:pic>
        <p:nvPicPr>
          <p:cNvPr id="22544" name="Picture 16" descr="http://img-fotki.yandex.ru/get/5302/valenta-mog.51/0_60efd_72c6613a_orig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27585" y="0"/>
            <a:ext cx="2088232" cy="3645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87283E-6 L -0.004 -0.2150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1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7341E-7 L 0.36823 -0.5056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" y="-2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42 -0.05457 L -0.0184 -0.411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" y="-1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77457E-6 L 0.00399 -0.2832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4.50867E-6 L -0.24409 -0.6922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-3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32948E-6 L -0.00382 -0.1868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www.malvorlagen-fensterbilder.de/bilder-bunt/Regenschirm.jpg"/>
          <p:cNvPicPr>
            <a:picLocks noChangeAspect="1" noChangeArrowheads="1"/>
          </p:cNvPicPr>
          <p:nvPr/>
        </p:nvPicPr>
        <p:blipFill>
          <a:blip r:embed="rId2" cstate="print"/>
          <a:srcRect l="9703" t="6612" r="9742" b="7277"/>
          <a:stretch>
            <a:fillRect/>
          </a:stretch>
        </p:blipFill>
        <p:spPr bwMode="auto">
          <a:xfrm>
            <a:off x="1475656" y="230852"/>
            <a:ext cx="3168352" cy="2694092"/>
          </a:xfrm>
          <a:prstGeom prst="rect">
            <a:avLst/>
          </a:prstGeom>
          <a:noFill/>
        </p:spPr>
      </p:pic>
      <p:pic>
        <p:nvPicPr>
          <p:cNvPr id="3" name="Picture 4" descr="http://www.clipartbest.com/cliparts/bcy/o9o/bcyo9o6Ri.jpeg"/>
          <p:cNvPicPr>
            <a:picLocks noChangeAspect="1" noChangeArrowheads="1"/>
          </p:cNvPicPr>
          <p:nvPr/>
        </p:nvPicPr>
        <p:blipFill>
          <a:blip r:embed="rId3" cstate="print"/>
          <a:srcRect l="7560"/>
          <a:stretch>
            <a:fillRect/>
          </a:stretch>
        </p:blipFill>
        <p:spPr bwMode="auto">
          <a:xfrm>
            <a:off x="4644008" y="1916832"/>
            <a:ext cx="4009140" cy="3444602"/>
          </a:xfrm>
          <a:prstGeom prst="rect">
            <a:avLst/>
          </a:prstGeom>
          <a:noFill/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1403648" y="4221088"/>
            <a:ext cx="273630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5004048" y="5877272"/>
            <a:ext cx="273630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1403648" y="5085184"/>
            <a:ext cx="576064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131840" y="5085184"/>
            <a:ext cx="576064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555776" y="5085184"/>
            <a:ext cx="576064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979712" y="5085184"/>
            <a:ext cx="576064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588224" y="6165304"/>
            <a:ext cx="576064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6012160" y="6165304"/>
            <a:ext cx="576064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436096" y="6165304"/>
            <a:ext cx="576064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4860032" y="6165304"/>
            <a:ext cx="576064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www.vseodetyah.com/editorfiles/kak-narisovat-sobaku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332656"/>
            <a:ext cx="4248472" cy="2973288"/>
          </a:xfrm>
          <a:prstGeom prst="rect">
            <a:avLst/>
          </a:prstGeom>
          <a:noFill/>
        </p:spPr>
      </p:pic>
      <p:pic>
        <p:nvPicPr>
          <p:cNvPr id="23556" name="Picture 4" descr="http://doc4web.ru/uploads/files/58/58475/hello_html_53cd5d0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260648"/>
            <a:ext cx="3346723" cy="3346724"/>
          </a:xfrm>
          <a:prstGeom prst="rect">
            <a:avLst/>
          </a:prstGeom>
          <a:noFill/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1358678" y="4206097"/>
            <a:ext cx="273630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5364088" y="4221088"/>
            <a:ext cx="273630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2123728" y="3789040"/>
            <a:ext cx="0" cy="8640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915816" y="3789040"/>
            <a:ext cx="0" cy="8640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6804248" y="3789040"/>
            <a:ext cx="0" cy="8640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1043608" y="5301208"/>
            <a:ext cx="576064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619672" y="5301208"/>
            <a:ext cx="576064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195736" y="5301208"/>
            <a:ext cx="576064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923928" y="5301208"/>
            <a:ext cx="576064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347864" y="5301208"/>
            <a:ext cx="576064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771800" y="5301208"/>
            <a:ext cx="576064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7596336" y="5517232"/>
            <a:ext cx="576064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7020272" y="5517232"/>
            <a:ext cx="576064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6444208" y="5517232"/>
            <a:ext cx="576064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868144" y="5517232"/>
            <a:ext cx="576064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292080" y="5517232"/>
            <a:ext cx="576064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9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9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9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0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russianpoetry.ru/upload/comments/e325a096c647294bf4c048ce31922826.jp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476672"/>
            <a:ext cx="5328592" cy="57331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971600" y="763033"/>
            <a:ext cx="7200800" cy="4811732"/>
          </a:xfrm>
          <a:prstGeom prst="snip2Diag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Цель: 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познакомить родителей с дидактическими играми, направленными на развитие речи и обучение грамоте дошкольников старшей и подготовительной группы.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Мастер-класс проводится в форме развлечения «Весёлые соревнования» между двумя командами.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img0.liveinternet.ru/images/attach/c/0/119/380/119380398_large_M36gzw_L2O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332656"/>
            <a:ext cx="7488832" cy="6142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www.playing-field.ru/img/2015/051818/37541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332656"/>
            <a:ext cx="7200800" cy="554461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411760" y="5733256"/>
            <a:ext cx="6120680" cy="43204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Monotype Corsiva" pitchFamily="66" charset="0"/>
              </a:rPr>
              <a:t>Машинка</a:t>
            </a:r>
            <a:endParaRPr lang="ru-RU" sz="4000" b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638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s27.postimg.org/543376q3n/chair_sandalye_png_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188640"/>
            <a:ext cx="4320480" cy="666936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23728" y="692696"/>
            <a:ext cx="4464496" cy="7920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Monotype Corsiva" pitchFamily="66" charset="0"/>
              </a:rPr>
              <a:t>Стульчик</a:t>
            </a:r>
            <a:endParaRPr lang="ru-RU" sz="4000" b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://galerey-room.ru/images/224741_141167086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404664"/>
            <a:ext cx="5328592" cy="583264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91680" y="0"/>
            <a:ext cx="6768752" cy="112474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Monotype Corsiva" pitchFamily="66" charset="0"/>
              </a:rPr>
              <a:t>Шарик</a:t>
            </a:r>
            <a:endParaRPr lang="ru-RU" sz="4000" b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://orig14.deviantart.net/8d15/f/2015/207/5/8/table2_by_fatimah_al_khaldi-d92zbu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476672"/>
            <a:ext cx="6408712" cy="54006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91680" y="5661248"/>
            <a:ext cx="6552728" cy="864096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Monotype Corsiva" pitchFamily="66" charset="0"/>
              </a:rPr>
              <a:t>Столик</a:t>
            </a:r>
            <a:endParaRPr lang="ru-RU" sz="4000" b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img-fotki.yandex.ru/get/6601/47407354.6d7/0_e4cd7_1bbf7a7f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0"/>
            <a:ext cx="3705919" cy="3360997"/>
          </a:xfrm>
          <a:prstGeom prst="rect">
            <a:avLst/>
          </a:prstGeom>
          <a:noFill/>
        </p:spPr>
      </p:pic>
      <p:pic>
        <p:nvPicPr>
          <p:cNvPr id="17414" name="Picture 6" descr="https://lh6.ggpht.com/TT-zPn8YESfxw8_57RXzi0r2z9BPnwE0HdO-SCSByAFIBM6Qpi8aeKoF8560Q6qxLQ=w300"/>
          <p:cNvPicPr>
            <a:picLocks noChangeAspect="1" noChangeArrowheads="1"/>
          </p:cNvPicPr>
          <p:nvPr/>
        </p:nvPicPr>
        <p:blipFill>
          <a:blip r:embed="rId3" cstate="print"/>
          <a:srcRect t="24561"/>
          <a:stretch>
            <a:fillRect/>
          </a:stretch>
        </p:blipFill>
        <p:spPr bwMode="auto">
          <a:xfrm>
            <a:off x="4427984" y="404663"/>
            <a:ext cx="4392488" cy="331363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43608" y="4221088"/>
            <a:ext cx="864096" cy="7920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771800" y="4221088"/>
            <a:ext cx="864096" cy="7920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28184" y="3789040"/>
            <a:ext cx="864096" cy="7920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907704" y="4221088"/>
            <a:ext cx="864096" cy="7920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956376" y="3789040"/>
            <a:ext cx="864096" cy="7920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092280" y="3789040"/>
            <a:ext cx="864096" cy="7920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davaiknam.ru/texts/1041/1040342/1040342_html_m34aec25c.jpg"/>
          <p:cNvPicPr>
            <a:picLocks noChangeAspect="1" noChangeArrowheads="1"/>
          </p:cNvPicPr>
          <p:nvPr/>
        </p:nvPicPr>
        <p:blipFill>
          <a:blip r:embed="rId2" cstate="print"/>
          <a:srcRect b="22595"/>
          <a:stretch>
            <a:fillRect/>
          </a:stretch>
        </p:blipFill>
        <p:spPr bwMode="auto">
          <a:xfrm>
            <a:off x="1547664" y="692696"/>
            <a:ext cx="2448272" cy="2088232"/>
          </a:xfrm>
          <a:prstGeom prst="rect">
            <a:avLst/>
          </a:prstGeom>
          <a:noFill/>
        </p:spPr>
      </p:pic>
      <p:pic>
        <p:nvPicPr>
          <p:cNvPr id="21508" name="Picture 4" descr="http://www.boltun-spb.ru/exe_images/simbl_y.gif"/>
          <p:cNvPicPr>
            <a:picLocks noChangeAspect="1" noChangeArrowheads="1"/>
          </p:cNvPicPr>
          <p:nvPr/>
        </p:nvPicPr>
        <p:blipFill>
          <a:blip r:embed="rId3" cstate="print"/>
          <a:srcRect b="25251"/>
          <a:stretch>
            <a:fillRect/>
          </a:stretch>
        </p:blipFill>
        <p:spPr bwMode="auto">
          <a:xfrm>
            <a:off x="5364088" y="548680"/>
            <a:ext cx="2736304" cy="2304256"/>
          </a:xfrm>
          <a:prstGeom prst="rect">
            <a:avLst/>
          </a:prstGeom>
          <a:noFill/>
        </p:spPr>
      </p:pic>
      <p:pic>
        <p:nvPicPr>
          <p:cNvPr id="21510" name="Picture 6" descr="http://logoped18.ru/images/konspekt-puteshestviye-v-mir-professiy-04.gif"/>
          <p:cNvPicPr>
            <a:picLocks noChangeAspect="1" noChangeArrowheads="1"/>
          </p:cNvPicPr>
          <p:nvPr/>
        </p:nvPicPr>
        <p:blipFill>
          <a:blip r:embed="rId4" cstate="print"/>
          <a:srcRect b="24401"/>
          <a:stretch>
            <a:fillRect/>
          </a:stretch>
        </p:blipFill>
        <p:spPr bwMode="auto">
          <a:xfrm>
            <a:off x="1619672" y="3429000"/>
            <a:ext cx="2580878" cy="2304256"/>
          </a:xfrm>
          <a:prstGeom prst="rect">
            <a:avLst/>
          </a:prstGeom>
          <a:noFill/>
        </p:spPr>
      </p:pic>
      <p:pic>
        <p:nvPicPr>
          <p:cNvPr id="21512" name="Picture 8" descr="https://im2-tub-ru.yandex.net/i?id=72b0d1cf841ee6cfd9ceb71aedae39cc&amp;n=33&amp;h=190&amp;w=158"/>
          <p:cNvPicPr>
            <a:picLocks noChangeAspect="1" noChangeArrowheads="1"/>
          </p:cNvPicPr>
          <p:nvPr/>
        </p:nvPicPr>
        <p:blipFill>
          <a:blip r:embed="rId5" cstate="print"/>
          <a:srcRect b="24401"/>
          <a:stretch>
            <a:fillRect/>
          </a:stretch>
        </p:blipFill>
        <p:spPr bwMode="auto">
          <a:xfrm>
            <a:off x="5220072" y="3645024"/>
            <a:ext cx="2952328" cy="230425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8172400" y="5877272"/>
            <a:ext cx="720080" cy="648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rgbClr val="FF0000"/>
                </a:solidFill>
              </a:rPr>
              <a:t>И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172400" y="260648"/>
            <a:ext cx="720080" cy="648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rgbClr val="FF0000"/>
                </a:solidFill>
              </a:rPr>
              <a:t>У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91880" y="188640"/>
            <a:ext cx="720080" cy="648072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rgbClr val="FF0000"/>
                </a:solidFill>
                <a:latin typeface="+mj-lt"/>
              </a:rPr>
              <a:t>А</a:t>
            </a:r>
            <a:endParaRPr lang="ru-RU" sz="60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635896" y="5805264"/>
            <a:ext cx="720080" cy="648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rgbClr val="FF0000"/>
                </a:solidFill>
              </a:rPr>
              <a:t>О</a:t>
            </a:r>
            <a:endParaRPr lang="ru-RU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Цветные карандаши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Cvetnye-karandashi</Template>
  <TotalTime>91</TotalTime>
  <Words>59</Words>
  <Application>Microsoft Office PowerPoint</Application>
  <PresentationFormat>Экран (4:3)</PresentationFormat>
  <Paragraphs>15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Цветные карандаши</vt:lpstr>
      <vt:lpstr>Мастер-класс  (соревнование) для родителей «Использование логопедических игр по обучению грамоте в подготовительной к школе группе».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Krokoz™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Мастер-класс для родителей «Использование логопедических игр по обучению грамоте в подготовительной к школе группе».</dc:title>
  <dc:creator>Admin</dc:creator>
  <cp:lastModifiedBy>Admin</cp:lastModifiedBy>
  <cp:revision>12</cp:revision>
  <dcterms:created xsi:type="dcterms:W3CDTF">2016-01-31T18:30:31Z</dcterms:created>
  <dcterms:modified xsi:type="dcterms:W3CDTF">2021-02-23T08:08:13Z</dcterms:modified>
</cp:coreProperties>
</file>