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  <p:sldId id="263" r:id="rId6"/>
    <p:sldId id="260" r:id="rId7"/>
    <p:sldId id="261" r:id="rId8"/>
    <p:sldId id="262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73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00C713-4458-4D1D-A7AC-1C1F7D9283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0D89ECD-D372-4CBE-A073-032CD3AF0F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ABEB97-6D0F-4111-BE68-985261DA3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0906-B807-4696-AC48-02BC2E8221F3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C4AD02-79FE-4399-B80A-1697F24DC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A956EC-C868-4C86-BCFB-7D9B17368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A4A15-AEA0-42C5-9CCF-B3BE9952C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741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878450-E660-4548-9354-BB21D675C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4E46552-B342-40D4-82EF-3D72E195D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48E8BE4-A861-4406-8041-39A10C4F3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0906-B807-4696-AC48-02BC2E8221F3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13328B-9828-4720-94E8-D64F92744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E84BA1-1A25-4C2F-AD35-BF88CE3A3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A4A15-AEA0-42C5-9CCF-B3BE9952C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933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8AFE269-B686-432C-99A6-D5B55DAE62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F3A3D9C-74CE-44BD-8B86-BD143B1AF9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2BA72C-E1B1-4C3B-AA34-1D2A08DFD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0906-B807-4696-AC48-02BC2E8221F3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343644F-E8CE-431C-A607-66C2F17FF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997BA3-C959-42FC-8DA9-57087F0FA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A4A15-AEA0-42C5-9CCF-B3BE9952C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445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97ED71-4B1A-4C7B-A979-C34DFE173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BF5E1E-5313-4D15-920E-71AAB57C02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79857A-DB30-46D2-A8FF-AE5D70601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0906-B807-4696-AC48-02BC2E8221F3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67C48D-7425-4E10-B1A8-65C2AD805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428A4C-C94C-4128-9328-E57289E46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A4A15-AEA0-42C5-9CCF-B3BE9952C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586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7C469C-4FA7-4BA2-BC5F-D4EB7E15B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DE9E95C-1BE3-4141-853A-74DC0093E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B839C3-1DD3-4D2C-BBA8-B8E944FA0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0906-B807-4696-AC48-02BC2E8221F3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287A43-5946-4D1A-B575-012365C2B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7F74583-B3E9-48DA-9816-F65144DC6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A4A15-AEA0-42C5-9CCF-B3BE9952C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984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14F287-5805-48CF-9437-1CBBC887D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D3FC8A-A450-4BC6-9EB6-F4DDBEFC7E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747CF77-9806-4C1D-81EF-95AE2B89E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C1E23F-34AD-4AB4-86F0-E3425BD87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0906-B807-4696-AC48-02BC2E8221F3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CA940E1-A0ED-4212-9D4E-502819400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781946C-1075-41A4-BC65-4CFA5F2D8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A4A15-AEA0-42C5-9CCF-B3BE9952C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987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B0DD70-7C19-4A99-9EAC-2D81962A0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FCF4B16-ED91-4F7A-A23E-479A399942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49C37D5-BA2F-43D9-994A-11ACDB2454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7485BD1-BB1D-408B-AA63-031C8E4D32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5E4146-C796-404F-A173-993E5D1250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B885A83-2DF9-4D2B-B345-003EE29C9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0906-B807-4696-AC48-02BC2E8221F3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F24E32A-E7A0-4869-9537-D204C2D51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20F0B0D-BA3E-4552-BA46-6175288E7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A4A15-AEA0-42C5-9CCF-B3BE9952C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36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97BA95-E0A8-420D-BD00-19EAF2693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C35A094-A107-498E-B76D-9676CA929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0906-B807-4696-AC48-02BC2E8221F3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0DDB02C-821D-4CBE-AE6C-15A7873E1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3DB80B7-3806-47E3-9236-43EF1D471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A4A15-AEA0-42C5-9CCF-B3BE9952C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472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A543A0A-7BFF-4B4C-8D88-9671EC2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0906-B807-4696-AC48-02BC2E8221F3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B0A0544-32EA-48F9-95D0-360A6BE99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F8199B9-87C8-44D1-9BD5-29546076F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A4A15-AEA0-42C5-9CCF-B3BE9952C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806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83DF78-BE68-48CD-B68F-354703BC9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4C517F-5C8A-4973-9C13-733CB757C6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A51375B-5A17-43CD-9857-03CCF9DA96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91BCB1F-8262-4BA5-A985-B80D4B7CE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0906-B807-4696-AC48-02BC2E8221F3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4782FDA-4CCA-41AF-A3C5-9BA199B77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B15BA8F-A327-4989-B8EF-C08386A0D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A4A15-AEA0-42C5-9CCF-B3BE9952C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224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EF9A79-6703-48F5-8C1D-EAFC813A2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8C878B7-7E9B-4301-A482-803FDDE1F9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CB17F0C-96FB-4B40-B976-BD87DC3EEB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D0776DC-B616-4A66-A20F-7DECC60D3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0906-B807-4696-AC48-02BC2E8221F3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5B1C325-7A3C-4825-A2C6-AAA4B7A5D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225034A-193D-42A9-BE43-DA5BB3F20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A4A15-AEA0-42C5-9CCF-B3BE9952C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231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4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618974-3C6D-4501-802E-4050494C6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2716065-6A99-4EE4-870D-6D5E530C5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C89E75-AF7F-4AC8-89E4-23AC75BA7B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A0906-B807-4696-AC48-02BC2E8221F3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7CD2853-90AA-4A85-9126-DC374BFCB1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EA3464-6B80-42F2-9EBD-BBED54C096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A4A15-AEA0-42C5-9CCF-B3BE9952CA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299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10" Type="http://schemas.openxmlformats.org/officeDocument/2006/relationships/image" Target="../media/image11.jpg"/><Relationship Id="rId4" Type="http://schemas.openxmlformats.org/officeDocument/2006/relationships/image" Target="../media/image5.jpg"/><Relationship Id="rId9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FD91CF-C549-433A-A61A-FDCDBC2F17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705" y="460713"/>
            <a:ext cx="10894589" cy="402238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7200" b="1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«Удивительное рядом</a:t>
            </a:r>
            <a:br>
              <a:rPr lang="ru-RU" sz="7200" b="1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эндемики озера Байкал»</a:t>
            </a:r>
          </a:p>
        </p:txBody>
      </p:sp>
    </p:spTree>
    <p:extLst>
      <p:ext uri="{BB962C8B-B14F-4D97-AF65-F5344CB8AC3E}">
        <p14:creationId xmlns:p14="http://schemas.microsoft.com/office/powerpoint/2010/main" val="27440620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250BEA-EFDE-4974-9271-E2CBDDA1E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5263" y="545150"/>
            <a:ext cx="4624139" cy="1519414"/>
          </a:xfrm>
        </p:spPr>
        <p:txBody>
          <a:bodyPr>
            <a:normAutofit/>
          </a:bodyPr>
          <a:lstStyle/>
          <a:p>
            <a:r>
              <a:rPr lang="ru-RU" sz="5400" b="1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Желтокрылка</a:t>
            </a:r>
          </a:p>
        </p:txBody>
      </p:sp>
      <p:pic>
        <p:nvPicPr>
          <p:cNvPr id="6146" name="Picture 2" descr="Новый Байкал-2. Бычок и омуль: beregarossiyi — LiveJournal">
            <a:extLst>
              <a:ext uri="{FF2B5EF4-FFF2-40B4-BE49-F238E27FC236}">
                <a16:creationId xmlns:a16="http://schemas.microsoft.com/office/drawing/2014/main" id="{B40E4AE0-74E9-43F1-855F-5748FCCD29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13" y="2574888"/>
            <a:ext cx="5809539" cy="3865933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Желтокрылка - Cottocomephorus grewingki">
            <a:extLst>
              <a:ext uri="{FF2B5EF4-FFF2-40B4-BE49-F238E27FC236}">
                <a16:creationId xmlns:a16="http://schemas.microsoft.com/office/drawing/2014/main" id="{D585EE37-0E86-4943-8A77-1C9C7DB62E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263" y="2825372"/>
            <a:ext cx="4876800" cy="3276600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Желтокрылка Cottocomephorus grewingki">
            <a:extLst>
              <a:ext uri="{FF2B5EF4-FFF2-40B4-BE49-F238E27FC236}">
                <a16:creationId xmlns:a16="http://schemas.microsoft.com/office/drawing/2014/main" id="{C0082532-BF2A-4953-9B62-976245F64D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2" y="539749"/>
            <a:ext cx="3657601" cy="2571751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9601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162B05-1030-497D-A63E-0FA07995F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9233" y="406644"/>
            <a:ext cx="10515600" cy="1325563"/>
          </a:xfrm>
        </p:spPr>
        <p:txBody>
          <a:bodyPr/>
          <a:lstStyle/>
          <a:p>
            <a:r>
              <a:rPr lang="ru-RU" dirty="0"/>
              <a:t>окунь, елец, карась, щука, плотва</a:t>
            </a:r>
          </a:p>
        </p:txBody>
      </p:sp>
      <p:pic>
        <p:nvPicPr>
          <p:cNvPr id="7170" name="Picture 2" descr="Щука-промысловые рыбы Байкала">
            <a:extLst>
              <a:ext uri="{FF2B5EF4-FFF2-40B4-BE49-F238E27FC236}">
                <a16:creationId xmlns:a16="http://schemas.microsoft.com/office/drawing/2014/main" id="{4D5CA7B1-C423-4991-8594-722ECE586F8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332" y="476096"/>
            <a:ext cx="3611335" cy="2287179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Плотва-промысловые рыбы Байкала">
            <a:extLst>
              <a:ext uri="{FF2B5EF4-FFF2-40B4-BE49-F238E27FC236}">
                <a16:creationId xmlns:a16="http://schemas.microsoft.com/office/drawing/2014/main" id="{A0689244-E4B7-4A24-BFCF-964573BF56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2766" y="2278639"/>
            <a:ext cx="3611335" cy="2278939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Окунь Байкальский - 52 фото - картинки: смотреть онлайн">
            <a:extLst>
              <a:ext uri="{FF2B5EF4-FFF2-40B4-BE49-F238E27FC236}">
                <a16:creationId xmlns:a16="http://schemas.microsoft.com/office/drawing/2014/main" id="{E2ADDAA4-0BCC-46FD-8BF5-9AE7671CE1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51" y="406644"/>
            <a:ext cx="2813441" cy="1875917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Елец: фото, приготовление, польза и вред">
            <a:extLst>
              <a:ext uri="{FF2B5EF4-FFF2-40B4-BE49-F238E27FC236}">
                <a16:creationId xmlns:a16="http://schemas.microsoft.com/office/drawing/2014/main" id="{EE467BB0-05D3-41EA-9AA0-655A7B35F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87" y="3151578"/>
            <a:ext cx="3154018" cy="2005955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Природа Байкала | Карась">
            <a:extLst>
              <a:ext uri="{FF2B5EF4-FFF2-40B4-BE49-F238E27FC236}">
                <a16:creationId xmlns:a16="http://schemas.microsoft.com/office/drawing/2014/main" id="{5EBFB23B-417B-44F9-8842-576FD655E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233" y="3686398"/>
            <a:ext cx="3600357" cy="2400238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F3B3FAE-9676-411F-A6F1-51161D3B83D0}"/>
              </a:ext>
            </a:extLst>
          </p:cNvPr>
          <p:cNvSpPr txBox="1"/>
          <p:nvPr/>
        </p:nvSpPr>
        <p:spPr>
          <a:xfrm flipH="1">
            <a:off x="647221" y="2278639"/>
            <a:ext cx="211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Окунь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BBF76F-1A2C-407C-BFFD-A93D4918E90B}"/>
              </a:ext>
            </a:extLst>
          </p:cNvPr>
          <p:cNvSpPr txBox="1"/>
          <p:nvPr/>
        </p:nvSpPr>
        <p:spPr>
          <a:xfrm flipH="1">
            <a:off x="974046" y="5094813"/>
            <a:ext cx="211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F135B3-9384-4260-BE38-EC2E4EE61A7B}"/>
              </a:ext>
            </a:extLst>
          </p:cNvPr>
          <p:cNvSpPr txBox="1"/>
          <p:nvPr/>
        </p:nvSpPr>
        <p:spPr>
          <a:xfrm flipH="1">
            <a:off x="4769661" y="6086636"/>
            <a:ext cx="211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Карась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4BF4AD-6C2B-413E-9121-A0AF998F434F}"/>
              </a:ext>
            </a:extLst>
          </p:cNvPr>
          <p:cNvSpPr txBox="1"/>
          <p:nvPr/>
        </p:nvSpPr>
        <p:spPr>
          <a:xfrm flipH="1">
            <a:off x="8579204" y="4610150"/>
            <a:ext cx="211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Плотва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41A21B2-BACF-43EE-968C-8A4F6FB6A45C}"/>
              </a:ext>
            </a:extLst>
          </p:cNvPr>
          <p:cNvSpPr txBox="1"/>
          <p:nvPr/>
        </p:nvSpPr>
        <p:spPr>
          <a:xfrm flipH="1">
            <a:off x="4769661" y="2765692"/>
            <a:ext cx="211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Щука</a:t>
            </a:r>
          </a:p>
        </p:txBody>
      </p:sp>
    </p:spTree>
    <p:extLst>
      <p:ext uri="{BB962C8B-B14F-4D97-AF65-F5344CB8AC3E}">
        <p14:creationId xmlns:p14="http://schemas.microsoft.com/office/powerpoint/2010/main" val="2379447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926E59-3DA7-4BA6-B537-5F5E6B2A9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«Глубины Байкала»</a:t>
            </a:r>
          </a:p>
        </p:txBody>
      </p:sp>
      <p:pic>
        <p:nvPicPr>
          <p:cNvPr id="8194" name="Picture 2" descr="Дно озера байкал – что скрывают глубины самого чистого озера в мире •  Путешествия без гида — путеводитель airinsail.ru — Stoppanic — Как жить в  эпоху терроризма">
            <a:extLst>
              <a:ext uri="{FF2B5EF4-FFF2-40B4-BE49-F238E27FC236}">
                <a16:creationId xmlns:a16="http://schemas.microsoft.com/office/drawing/2014/main" id="{C5C150C7-BB25-4F0D-896C-5BD6223A12A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934369"/>
            <a:ext cx="7620000" cy="4133850"/>
          </a:xfrm>
          <a:prstGeom prst="rect">
            <a:avLst/>
          </a:prstGeom>
          <a:noFill/>
          <a:ln w="762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52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E9FBF7-1E07-44A7-9483-E4B271FEE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Байкальские губки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D36B23F-011A-407D-93CE-B1178822CB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880" y="1540350"/>
            <a:ext cx="6862240" cy="3777300"/>
          </a:xfrm>
          <a:ln w="57150">
            <a:solidFill>
              <a:srgbClr val="0000CC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3CBFDCC-9F6E-480E-B418-6B9542104EB2}"/>
              </a:ext>
            </a:extLst>
          </p:cNvPr>
          <p:cNvSpPr txBox="1"/>
          <p:nvPr/>
        </p:nvSpPr>
        <p:spPr>
          <a:xfrm>
            <a:off x="736600" y="5269141"/>
            <a:ext cx="1087120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этих беспозвоночных животных организмов – более 3 миллионов лет.</a:t>
            </a:r>
          </a:p>
          <a:p>
            <a:pPr marL="342900" indent="-342900" algn="just"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 очищают воду Байкала: за 20 секунд пропускают через себя объем воды, равный объему тела.</a:t>
            </a:r>
          </a:p>
        </p:txBody>
      </p:sp>
    </p:spTree>
    <p:extLst>
      <p:ext uri="{BB962C8B-B14F-4D97-AF65-F5344CB8AC3E}">
        <p14:creationId xmlns:p14="http://schemas.microsoft.com/office/powerpoint/2010/main" val="605419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8E9BF6-AA2E-4755-B3E4-4D1692D77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0428" y="1834748"/>
            <a:ext cx="10515600" cy="4212236"/>
          </a:xfrm>
        </p:spPr>
        <p:txBody>
          <a:bodyPr>
            <a:normAutofit fontScale="90000"/>
          </a:bodyPr>
          <a:lstStyle/>
          <a:p>
            <a:pPr indent="457200" algn="just"/>
            <a:r>
              <a:rPr lang="ru-RU" sz="4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греч. </a:t>
            </a:r>
            <a:r>
              <a:rPr lang="ru-RU" sz="40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ἔνδημος</a:t>
            </a:r>
            <a:r>
              <a:rPr lang="ru-RU" sz="4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местный — специфическая составная часть какой-либо флоры, фауны. </a:t>
            </a:r>
            <a:br>
              <a:rPr lang="ru-RU" sz="4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Представители которых обитают на относительно ограниченном ареале с ограниченной численностью часто заносятся в Красные книги как (от редкие или исчезающие виды.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FCFCEE-19AC-4CD4-B043-826AB9B9D7BC}"/>
              </a:ext>
            </a:extLst>
          </p:cNvPr>
          <p:cNvSpPr txBox="1"/>
          <p:nvPr/>
        </p:nvSpPr>
        <p:spPr>
          <a:xfrm>
            <a:off x="3629743" y="811016"/>
            <a:ext cx="49325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Эндемики</a:t>
            </a:r>
          </a:p>
        </p:txBody>
      </p:sp>
    </p:spTree>
    <p:extLst>
      <p:ext uri="{BB962C8B-B14F-4D97-AF65-F5344CB8AC3E}">
        <p14:creationId xmlns:p14="http://schemas.microsoft.com/office/powerpoint/2010/main" val="1464504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D56869-40FD-41A9-AB0A-1FE8F66EA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9232" y="2481389"/>
            <a:ext cx="5039291" cy="259175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Флора и фауна</a:t>
            </a:r>
            <a:br>
              <a:rPr lang="ru-RU" sz="5400" b="1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Байкала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D030E64-94BD-4539-A242-FE12213666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737" y="184067"/>
            <a:ext cx="2641600" cy="1981200"/>
          </a:xfrm>
          <a:ln w="38100">
            <a:solidFill>
              <a:srgbClr val="0000CC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9FE2FA6-A0F9-4766-BDB2-75320B76BA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2635" y="1981027"/>
            <a:ext cx="2056422" cy="2056422"/>
          </a:xfrm>
          <a:prstGeom prst="rect">
            <a:avLst/>
          </a:prstGeom>
          <a:ln w="38100">
            <a:solidFill>
              <a:srgbClr val="0000CC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7777E6E-EF49-4D5A-9E25-95A27B8D7C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2635" y="4159414"/>
            <a:ext cx="2195702" cy="2441911"/>
          </a:xfrm>
          <a:prstGeom prst="rect">
            <a:avLst/>
          </a:prstGeom>
          <a:ln w="38100">
            <a:solidFill>
              <a:srgbClr val="0000CC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D979902-A681-4A45-827C-88B4AB0905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43" y="2165267"/>
            <a:ext cx="3320099" cy="1994147"/>
          </a:xfrm>
          <a:prstGeom prst="rect">
            <a:avLst/>
          </a:prstGeom>
          <a:ln w="38100">
            <a:solidFill>
              <a:srgbClr val="0000CC"/>
            </a:solidFill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D866290-148D-4CF2-8766-7108DAA915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650" y="317432"/>
            <a:ext cx="3247485" cy="218190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095B0DC-B58F-4CEC-A20F-66D4E7F491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8749" y="4628504"/>
            <a:ext cx="2869987" cy="1582042"/>
          </a:xfrm>
          <a:prstGeom prst="rect">
            <a:avLst/>
          </a:prstGeom>
          <a:ln w="38100">
            <a:solidFill>
              <a:srgbClr val="0000CC"/>
            </a:solidFill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CE459D62-4B5D-418D-AB97-F349D12760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051" y="210398"/>
            <a:ext cx="3402087" cy="1875355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49F6F6C1-5251-476C-9D1F-AE77AC09B4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877" y="4813245"/>
            <a:ext cx="3243758" cy="1788079"/>
          </a:xfrm>
          <a:prstGeom prst="rect">
            <a:avLst/>
          </a:prstGeom>
          <a:ln w="38100">
            <a:solidFill>
              <a:srgbClr val="0000CC"/>
            </a:solidFill>
          </a:ln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7C148575-5E79-4363-A1F3-9E3C8221F59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91" y="4689440"/>
            <a:ext cx="2869987" cy="1582042"/>
          </a:xfrm>
          <a:prstGeom prst="rect">
            <a:avLst/>
          </a:prstGeom>
          <a:ln w="38100">
            <a:solidFill>
              <a:srgbClr val="0000CC"/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1230789-3E59-4D18-B335-8775498BD3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650" y="259375"/>
            <a:ext cx="3247485" cy="2181904"/>
          </a:xfrm>
          <a:prstGeom prst="rect">
            <a:avLst/>
          </a:prstGeom>
          <a:ln w="38100">
            <a:solidFill>
              <a:srgbClr val="0000CC"/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3302F30-1046-44BC-8FBC-F33C1B28C3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051" y="152341"/>
            <a:ext cx="3402087" cy="1875355"/>
          </a:xfrm>
          <a:prstGeom prst="rect">
            <a:avLst/>
          </a:prstGeom>
          <a:ln w="38100">
            <a:solidFill>
              <a:srgbClr val="0000CC"/>
            </a:solidFill>
          </a:ln>
        </p:spPr>
      </p:pic>
    </p:spTree>
    <p:extLst>
      <p:ext uri="{BB962C8B-B14F-4D97-AF65-F5344CB8AC3E}">
        <p14:creationId xmlns:p14="http://schemas.microsoft.com/office/powerpoint/2010/main" val="1962662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C69925-F9D8-41F3-9554-5773BDFBD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414" y="1105354"/>
            <a:ext cx="52578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Омуль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3D4CD8C-99C6-4159-B785-83B8C14495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57" y="3424201"/>
            <a:ext cx="5712543" cy="3148964"/>
          </a:xfrm>
          <a:ln w="38100">
            <a:solidFill>
              <a:srgbClr val="0000CC"/>
            </a:solidFill>
          </a:ln>
        </p:spPr>
      </p:pic>
      <p:pic>
        <p:nvPicPr>
          <p:cNvPr id="1026" name="Picture 2" descr="Рыба омуль фото и описание">
            <a:extLst>
              <a:ext uri="{FF2B5EF4-FFF2-40B4-BE49-F238E27FC236}">
                <a16:creationId xmlns:a16="http://schemas.microsoft.com/office/drawing/2014/main" id="{F5C051DA-C150-4928-AF6A-1B023DA72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787" y="666419"/>
            <a:ext cx="5303427" cy="2757782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ыба омуль с Байкала описание вида, фото, википедия, икра">
            <a:extLst>
              <a:ext uri="{FF2B5EF4-FFF2-40B4-BE49-F238E27FC236}">
                <a16:creationId xmlns:a16="http://schemas.microsoft.com/office/drawing/2014/main" id="{04EDF6C9-8781-471A-BBF0-6827A3334C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578" y="3684700"/>
            <a:ext cx="3856636" cy="2888465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888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E666EC-5DB1-4B35-B906-3DAD5D20E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2350"/>
            <a:ext cx="5098143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Хариус</a:t>
            </a:r>
          </a:p>
        </p:txBody>
      </p:sp>
      <p:pic>
        <p:nvPicPr>
          <p:cNvPr id="2050" name="Picture 2" descr="Хариус байкальский: (подробное описание белого и черного подвидов)">
            <a:extLst>
              <a:ext uri="{FF2B5EF4-FFF2-40B4-BE49-F238E27FC236}">
                <a16:creationId xmlns:a16="http://schemas.microsoft.com/office/drawing/2014/main" id="{1FE5FEBC-D5B2-4891-9978-3B6C52DE7B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296" y="511410"/>
            <a:ext cx="4811352" cy="3193515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Хариус — Царская рыба, Хариус царская рыба.">
            <a:extLst>
              <a:ext uri="{FF2B5EF4-FFF2-40B4-BE49-F238E27FC236}">
                <a16:creationId xmlns:a16="http://schemas.microsoft.com/office/drawing/2014/main" id="{1C9EE2B7-AF01-4E2F-92BC-338E10F7E3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52" y="2826091"/>
            <a:ext cx="3810000" cy="3295650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Байкальский хариус / Особенности ловли рыб">
            <a:extLst>
              <a:ext uri="{FF2B5EF4-FFF2-40B4-BE49-F238E27FC236}">
                <a16:creationId xmlns:a16="http://schemas.microsoft.com/office/drawing/2014/main" id="{7E75454B-AC89-43E7-9A45-726134F737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371" y="3558875"/>
            <a:ext cx="3367492" cy="2934000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174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E5AD26-CFBB-4056-A632-55FC826B9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908049"/>
            <a:ext cx="52578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Таймень</a:t>
            </a:r>
          </a:p>
        </p:txBody>
      </p:sp>
      <p:pic>
        <p:nvPicPr>
          <p:cNvPr id="3074" name="Picture 2" descr="Таймень обыкновенный - Всё про озеро Байкал">
            <a:extLst>
              <a:ext uri="{FF2B5EF4-FFF2-40B4-BE49-F238E27FC236}">
                <a16:creationId xmlns:a16="http://schemas.microsoft.com/office/drawing/2014/main" id="{407AC12A-3CDD-4186-9FE6-4FD9902BD8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92"/>
          <a:stretch/>
        </p:blipFill>
        <p:spPr bwMode="auto">
          <a:xfrm>
            <a:off x="8683777" y="2641600"/>
            <a:ext cx="2974823" cy="3851275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Таймень — Байкал">
            <a:extLst>
              <a:ext uri="{FF2B5EF4-FFF2-40B4-BE49-F238E27FC236}">
                <a16:creationId xmlns:a16="http://schemas.microsoft.com/office/drawing/2014/main" id="{13E89B52-CD67-4CE0-B7A4-970783FF7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66" y="681037"/>
            <a:ext cx="4981575" cy="3105150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Таймень - рыба России, рыбалка и фото">
            <a:extLst>
              <a:ext uri="{FF2B5EF4-FFF2-40B4-BE49-F238E27FC236}">
                <a16:creationId xmlns:a16="http://schemas.microsoft.com/office/drawing/2014/main" id="{33EC44AD-05BD-4EBE-9B6E-F780931A47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460" y="3379390"/>
            <a:ext cx="4981576" cy="3113485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172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CE9572-C5F1-43CE-87C4-575343DB7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5651" y="780085"/>
            <a:ext cx="4700337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Осетр</a:t>
            </a:r>
          </a:p>
        </p:txBody>
      </p:sp>
      <p:pic>
        <p:nvPicPr>
          <p:cNvPr id="4098" name="Picture 2" descr="Осетр - красная рыба Байкала — Байкал">
            <a:extLst>
              <a:ext uri="{FF2B5EF4-FFF2-40B4-BE49-F238E27FC236}">
                <a16:creationId xmlns:a16="http://schemas.microsoft.com/office/drawing/2014/main" id="{5CC8AB71-68D1-424B-BB03-D92DC888D5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914" y="365125"/>
            <a:ext cx="5715000" cy="3810000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Байкальских осетров возьмут под дополнительную охрану | Новости Иркутска:  экономика, спорт, медицина, культура, происшествия">
            <a:extLst>
              <a:ext uri="{FF2B5EF4-FFF2-40B4-BE49-F238E27FC236}">
                <a16:creationId xmlns:a16="http://schemas.microsoft.com/office/drawing/2014/main" id="{385B0DEE-1C81-462C-8FCE-86D7D01748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895032"/>
            <a:ext cx="4455886" cy="3341915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Славный Байкал – омулевая бочка: esmarhov_ss — LiveJournal">
            <a:extLst>
              <a:ext uri="{FF2B5EF4-FFF2-40B4-BE49-F238E27FC236}">
                <a16:creationId xmlns:a16="http://schemas.microsoft.com/office/drawing/2014/main" id="{E6E9D6C3-DE8C-47FA-B24F-D22B6E285A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0" y="3846172"/>
            <a:ext cx="4876800" cy="2390775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32988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F02D73-7296-4475-8DA2-C4772372C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848" y="1014989"/>
            <a:ext cx="5876499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ln>
                  <a:solidFill>
                    <a:srgbClr val="000066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Голомянка</a:t>
            </a:r>
          </a:p>
        </p:txBody>
      </p:sp>
      <p:pic>
        <p:nvPicPr>
          <p:cNvPr id="5122" name="Picture 2" descr="Голомянка байкальская: фото, интересные факты, где водится, чем питается">
            <a:extLst>
              <a:ext uri="{FF2B5EF4-FFF2-40B4-BE49-F238E27FC236}">
                <a16:creationId xmlns:a16="http://schemas.microsoft.com/office/drawing/2014/main" id="{EFB421AD-8F92-46B3-9E46-548567EE72A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59" y="3002507"/>
            <a:ext cx="5576539" cy="2744012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Что такое голомянка? Байкало-Иркутские зарисовки | Животные | ШколаЖизни.ру">
            <a:extLst>
              <a:ext uri="{FF2B5EF4-FFF2-40B4-BE49-F238E27FC236}">
                <a16:creationId xmlns:a16="http://schemas.microsoft.com/office/drawing/2014/main" id="{1A8B9265-96A5-4D67-8EA9-BCB9FEE537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058" y="1014989"/>
            <a:ext cx="3727783" cy="2609448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Рыба Голомянка: описание, виды, фото, места обитания, размножение">
            <a:extLst>
              <a:ext uri="{FF2B5EF4-FFF2-40B4-BE49-F238E27FC236}">
                <a16:creationId xmlns:a16="http://schemas.microsoft.com/office/drawing/2014/main" id="{6183A407-B25A-4736-836A-A17CD3A8B4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058" y="3429000"/>
            <a:ext cx="4148891" cy="3111669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4308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109</Words>
  <Application>Microsoft Office PowerPoint</Application>
  <PresentationFormat>Широкоэкранный</PresentationFormat>
  <Paragraphs>20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Wingdings</vt:lpstr>
      <vt:lpstr>Тема Office</vt:lpstr>
      <vt:lpstr>«Удивительное рядом   эндемики озера Байкал»</vt:lpstr>
      <vt:lpstr>Байкальские губки</vt:lpstr>
      <vt:lpstr>От греч. ἔνδημος — местный — специфическая составная часть какой-либо флоры, фауны.  Представители которых обитают на относительно ограниченном ареале с ограниченной численностью часто заносятся в Красные книги как (от редкие или исчезающие виды.</vt:lpstr>
      <vt:lpstr>Флора и фауна Байкала</vt:lpstr>
      <vt:lpstr>Омуль</vt:lpstr>
      <vt:lpstr>Хариус</vt:lpstr>
      <vt:lpstr>Таймень</vt:lpstr>
      <vt:lpstr>Осетр</vt:lpstr>
      <vt:lpstr>Голомянка</vt:lpstr>
      <vt:lpstr>Желтокрылка</vt:lpstr>
      <vt:lpstr>окунь, елец, карась, щука, плотва</vt:lpstr>
      <vt:lpstr>«Глубины Байкала»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«Удивительное рядом - эндемики озера Байкал»</dc:title>
  <dc:creator>Acer</dc:creator>
  <cp:lastModifiedBy>Acer</cp:lastModifiedBy>
  <cp:revision>12</cp:revision>
  <dcterms:created xsi:type="dcterms:W3CDTF">2021-09-30T01:39:15Z</dcterms:created>
  <dcterms:modified xsi:type="dcterms:W3CDTF">2021-09-30T05:54:07Z</dcterms:modified>
</cp:coreProperties>
</file>