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2" r:id="rId2"/>
    <p:sldId id="256" r:id="rId3"/>
    <p:sldId id="257" r:id="rId4"/>
    <p:sldId id="258" r:id="rId5"/>
    <p:sldId id="259" r:id="rId6"/>
    <p:sldId id="260" r:id="rId7"/>
    <p:sldId id="261" r:id="rId8"/>
    <p:sldId id="262" r:id="rId9"/>
    <p:sldId id="264" r:id="rId10"/>
    <p:sldId id="271" r:id="rId11"/>
    <p:sldId id="265" r:id="rId12"/>
    <p:sldId id="266" r:id="rId13"/>
    <p:sldId id="273" r:id="rId14"/>
    <p:sldId id="270" r:id="rId15"/>
    <p:sldId id="274" r:id="rId16"/>
    <p:sldId id="275" r:id="rId17"/>
    <p:sldId id="276" r:id="rId18"/>
    <p:sldId id="277"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3195A857-D076-408E-B313-FF8FBAC4861D}">
          <p14:sldIdLst>
            <p14:sldId id="272"/>
            <p14:sldId id="256"/>
            <p14:sldId id="257"/>
            <p14:sldId id="258"/>
            <p14:sldId id="259"/>
            <p14:sldId id="260"/>
            <p14:sldId id="261"/>
            <p14:sldId id="262"/>
            <p14:sldId id="264"/>
            <p14:sldId id="271"/>
            <p14:sldId id="265"/>
            <p14:sldId id="266"/>
            <p14:sldId id="273"/>
            <p14:sldId id="270"/>
            <p14:sldId id="274"/>
            <p14:sldId id="275"/>
            <p14:sldId id="276"/>
            <p14:sldId id="277"/>
          </p14:sldIdLst>
        </p14:section>
        <p14:section name="Раздел без заголовка" id="{03EFA417-8996-4B3F-B4E0-86AB39692B7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26.02.2022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26.02.2022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26.02.2022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26.02.2022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26.02.2022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26.02.2022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26.02.2022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26.02.2022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26.02.2022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26.02.2022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26.02.2022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26.02.2022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dir="u"/>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hyperlink" Target="https://grammarway.com/ru/indirect-speech"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grammarway.com/ru/conditionals"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grammarway.com/ru/conjunctions#sochinitelnye-soiuzy"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grammarway.com/ru/secondary-parts-of-the-sentence#dopolneni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grammarway.com/ru/compound-and-complex-sentences#pridatochnoe-opredelenie"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548681"/>
            <a:ext cx="7772400" cy="3051770"/>
          </a:xfrm>
        </p:spPr>
        <p:txBody>
          <a:bodyPr/>
          <a:lstStyle/>
          <a:p>
            <a:r>
              <a:rPr lang="ru-RU" b="1" i="1" dirty="0"/>
              <a:t>Особенности пунктуации в </a:t>
            </a:r>
            <a:r>
              <a:rPr lang="ru-RU" b="1" i="1" dirty="0" smtClean="0"/>
              <a:t>английском языке.</a:t>
            </a:r>
            <a:br>
              <a:rPr lang="ru-RU" b="1" i="1" dirty="0" smtClean="0"/>
            </a:br>
            <a:r>
              <a:rPr lang="ru-RU" b="1" dirty="0">
                <a:solidFill>
                  <a:schemeClr val="tx2">
                    <a:lumMod val="60000"/>
                    <a:lumOff val="40000"/>
                  </a:schemeClr>
                </a:solidFill>
              </a:rPr>
              <a:t>И</a:t>
            </a:r>
            <a:r>
              <a:rPr lang="ru-RU" b="1" dirty="0" smtClean="0">
                <a:solidFill>
                  <a:schemeClr val="tx2">
                    <a:lumMod val="60000"/>
                    <a:lumOff val="40000"/>
                  </a:schemeClr>
                </a:solidFill>
              </a:rPr>
              <a:t>спользование запятой.</a:t>
            </a:r>
            <a:r>
              <a:rPr lang="ru-RU" b="1" dirty="0">
                <a:solidFill>
                  <a:schemeClr val="tx2">
                    <a:lumMod val="60000"/>
                    <a:lumOff val="40000"/>
                  </a:schemeClr>
                </a:solidFill>
              </a:rPr>
              <a:t/>
            </a:r>
            <a:br>
              <a:rPr lang="ru-RU" b="1" dirty="0">
                <a:solidFill>
                  <a:schemeClr val="tx2">
                    <a:lumMod val="60000"/>
                    <a:lumOff val="40000"/>
                  </a:schemeClr>
                </a:solidFill>
              </a:rPr>
            </a:br>
            <a:endParaRPr lang="ru-RU" b="1" dirty="0">
              <a:solidFill>
                <a:schemeClr val="tx2">
                  <a:lumMod val="60000"/>
                  <a:lumOff val="40000"/>
                </a:schemeClr>
              </a:solidFill>
            </a:endParaRPr>
          </a:p>
        </p:txBody>
      </p:sp>
      <p:sp>
        <p:nvSpPr>
          <p:cNvPr id="3" name="Подзаголовок 2"/>
          <p:cNvSpPr>
            <a:spLocks noGrp="1"/>
          </p:cNvSpPr>
          <p:nvPr>
            <p:ph type="subTitle" idx="1"/>
          </p:nvPr>
        </p:nvSpPr>
        <p:spPr>
          <a:xfrm>
            <a:off x="1371600" y="3140968"/>
            <a:ext cx="7088832" cy="2497832"/>
          </a:xfrm>
        </p:spPr>
        <p:txBody>
          <a:bodyPr>
            <a:normAutofit/>
          </a:bodyPr>
          <a:lstStyle/>
          <a:p>
            <a:r>
              <a:rPr lang="ru-RU" sz="2800" dirty="0" smtClean="0">
                <a:solidFill>
                  <a:schemeClr val="tx1"/>
                </a:solidFill>
              </a:rPr>
              <a:t>                </a:t>
            </a:r>
          </a:p>
          <a:p>
            <a:r>
              <a:rPr lang="ru-RU" sz="2800" i="1" dirty="0">
                <a:solidFill>
                  <a:schemeClr val="tx1"/>
                </a:solidFill>
              </a:rPr>
              <a:t> </a:t>
            </a:r>
            <a:r>
              <a:rPr lang="ru-RU" sz="2800" i="1" dirty="0" smtClean="0">
                <a:solidFill>
                  <a:schemeClr val="tx1"/>
                </a:solidFill>
              </a:rPr>
              <a:t>               </a:t>
            </a:r>
            <a:r>
              <a:rPr lang="ru-RU" sz="2400" b="1" i="1" dirty="0" smtClean="0">
                <a:solidFill>
                  <a:schemeClr val="accent6">
                    <a:lumMod val="50000"/>
                  </a:schemeClr>
                </a:solidFill>
              </a:rPr>
              <a:t>Автор</a:t>
            </a:r>
            <a:r>
              <a:rPr lang="ru-RU" sz="2400" i="1" dirty="0" smtClean="0">
                <a:solidFill>
                  <a:schemeClr val="accent6">
                    <a:lumMod val="50000"/>
                  </a:schemeClr>
                </a:solidFill>
              </a:rPr>
              <a:t>:</a:t>
            </a:r>
            <a:r>
              <a:rPr lang="ru-RU" sz="2800" dirty="0" smtClean="0">
                <a:solidFill>
                  <a:schemeClr val="accent6">
                    <a:lumMod val="50000"/>
                  </a:schemeClr>
                </a:solidFill>
              </a:rPr>
              <a:t> </a:t>
            </a:r>
            <a:r>
              <a:rPr lang="ru-RU" sz="2000" i="1" dirty="0" smtClean="0">
                <a:solidFill>
                  <a:schemeClr val="accent6">
                    <a:lumMod val="50000"/>
                  </a:schemeClr>
                </a:solidFill>
              </a:rPr>
              <a:t> учитель английского языка </a:t>
            </a:r>
          </a:p>
          <a:p>
            <a:r>
              <a:rPr lang="ru-RU" sz="2000" i="1" dirty="0" smtClean="0">
                <a:solidFill>
                  <a:schemeClr val="accent6">
                    <a:lumMod val="50000"/>
                  </a:schemeClr>
                </a:solidFill>
              </a:rPr>
              <a:t>                                 МОУ СОШ № 3 им. В. Н. Щеголева</a:t>
            </a:r>
          </a:p>
          <a:p>
            <a:r>
              <a:rPr lang="ru-RU" sz="2000" i="1" dirty="0" smtClean="0">
                <a:solidFill>
                  <a:schemeClr val="accent6">
                    <a:lumMod val="50000"/>
                  </a:schemeClr>
                </a:solidFill>
              </a:rPr>
              <a:t>                           ЗАТО Светлый Саратовской области</a:t>
            </a:r>
          </a:p>
          <a:p>
            <a:r>
              <a:rPr lang="ru-RU" sz="2400" i="1" dirty="0" smtClean="0">
                <a:solidFill>
                  <a:schemeClr val="accent6">
                    <a:lumMod val="50000"/>
                  </a:schemeClr>
                </a:solidFill>
              </a:rPr>
              <a:t>                           </a:t>
            </a:r>
            <a:r>
              <a:rPr lang="ru-RU" sz="2400" b="1" i="1" dirty="0" smtClean="0">
                <a:solidFill>
                  <a:schemeClr val="accent6">
                    <a:lumMod val="50000"/>
                  </a:schemeClr>
                </a:solidFill>
              </a:rPr>
              <a:t>Галушко Ирина Михайловна</a:t>
            </a:r>
          </a:p>
          <a:p>
            <a:endParaRPr lang="ru-RU" sz="2800" dirty="0">
              <a:solidFill>
                <a:schemeClr val="tx1"/>
              </a:solidFill>
            </a:endParaRPr>
          </a:p>
        </p:txBody>
      </p:sp>
    </p:spTree>
    <p:extLst>
      <p:ext uri="{BB962C8B-B14F-4D97-AF65-F5344CB8AC3E}">
        <p14:creationId xmlns:p14="http://schemas.microsoft.com/office/powerpoint/2010/main" val="2561527151"/>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188640"/>
            <a:ext cx="8229600" cy="5544616"/>
          </a:xfrm>
        </p:spPr>
        <p:txBody>
          <a:bodyPr>
            <a:normAutofit/>
          </a:bodyPr>
          <a:lstStyle/>
          <a:p>
            <a:r>
              <a:rPr lang="ru-RU" i="1" dirty="0" err="1"/>
              <a:t>In</a:t>
            </a:r>
            <a:r>
              <a:rPr lang="ru-RU" i="1" dirty="0"/>
              <a:t> </a:t>
            </a:r>
            <a:r>
              <a:rPr lang="ru-RU" i="1" dirty="0" err="1"/>
              <a:t>fact</a:t>
            </a:r>
            <a:r>
              <a:rPr lang="ru-RU" i="1" dirty="0">
                <a:solidFill>
                  <a:srgbClr val="00B0F0"/>
                </a:solidFill>
              </a:rPr>
              <a:t>,</a:t>
            </a:r>
            <a:r>
              <a:rPr lang="ru-RU" i="1" dirty="0"/>
              <a:t> </a:t>
            </a:r>
            <a:r>
              <a:rPr lang="ru-RU" i="1" dirty="0" err="1"/>
              <a:t>she</a:t>
            </a:r>
            <a:r>
              <a:rPr lang="ru-RU" i="1" dirty="0"/>
              <a:t> </a:t>
            </a:r>
            <a:r>
              <a:rPr lang="ru-RU" i="1" dirty="0" err="1"/>
              <a:t>knew</a:t>
            </a:r>
            <a:r>
              <a:rPr lang="ru-RU" i="1" dirty="0"/>
              <a:t> </a:t>
            </a:r>
            <a:r>
              <a:rPr lang="ru-RU" i="1" dirty="0" err="1"/>
              <a:t>everything</a:t>
            </a:r>
            <a:r>
              <a:rPr lang="ru-RU" i="1" dirty="0"/>
              <a:t>. </a:t>
            </a:r>
            <a:r>
              <a:rPr lang="ru-RU" i="1" dirty="0" smtClean="0"/>
              <a:t/>
            </a:r>
            <a:br>
              <a:rPr lang="ru-RU" i="1" dirty="0" smtClean="0"/>
            </a:br>
            <a:r>
              <a:rPr lang="ru-RU" i="1" dirty="0" err="1"/>
              <a:t>Frankly</a:t>
            </a:r>
            <a:r>
              <a:rPr lang="ru-RU" i="1" dirty="0"/>
              <a:t> </a:t>
            </a:r>
            <a:r>
              <a:rPr lang="ru-RU" i="1" dirty="0" err="1"/>
              <a:t>speaking</a:t>
            </a:r>
            <a:r>
              <a:rPr lang="ru-RU" i="1" dirty="0">
                <a:solidFill>
                  <a:srgbClr val="00B0F0"/>
                </a:solidFill>
              </a:rPr>
              <a:t>,</a:t>
            </a:r>
            <a:r>
              <a:rPr lang="ru-RU" i="1" dirty="0"/>
              <a:t> I </a:t>
            </a:r>
            <a:r>
              <a:rPr lang="ru-RU" i="1" dirty="0" err="1"/>
              <a:t>don’t</a:t>
            </a:r>
            <a:r>
              <a:rPr lang="ru-RU" i="1" dirty="0"/>
              <a:t> </a:t>
            </a:r>
            <a:r>
              <a:rPr lang="ru-RU" i="1" dirty="0" err="1"/>
              <a:t>care</a:t>
            </a:r>
            <a:r>
              <a:rPr lang="ru-RU" i="1" dirty="0"/>
              <a:t> </a:t>
            </a:r>
            <a:r>
              <a:rPr lang="ru-RU" i="1" dirty="0" err="1"/>
              <a:t>about</a:t>
            </a:r>
            <a:r>
              <a:rPr lang="ru-RU" i="1" dirty="0"/>
              <a:t> </a:t>
            </a:r>
            <a:r>
              <a:rPr lang="ru-RU" i="1" dirty="0" err="1"/>
              <a:t>it</a:t>
            </a:r>
            <a:r>
              <a:rPr lang="ru-RU" i="1" dirty="0" smtClean="0"/>
              <a:t>.</a:t>
            </a:r>
            <a:br>
              <a:rPr lang="ru-RU" i="1" dirty="0" smtClean="0"/>
            </a:br>
            <a:r>
              <a:rPr lang="ru-RU" i="1" dirty="0" err="1"/>
              <a:t>You</a:t>
            </a:r>
            <a:r>
              <a:rPr lang="ru-RU" i="1" dirty="0"/>
              <a:t> </a:t>
            </a:r>
            <a:r>
              <a:rPr lang="ru-RU" i="1" dirty="0" err="1"/>
              <a:t>say</a:t>
            </a:r>
            <a:r>
              <a:rPr lang="ru-RU" i="1" dirty="0"/>
              <a:t> </a:t>
            </a:r>
            <a:r>
              <a:rPr lang="ru-RU" i="1" dirty="0" err="1"/>
              <a:t>you</a:t>
            </a:r>
            <a:r>
              <a:rPr lang="ru-RU" i="1" dirty="0"/>
              <a:t> </a:t>
            </a:r>
            <a:r>
              <a:rPr lang="ru-RU" i="1" dirty="0" err="1"/>
              <a:t>want</a:t>
            </a:r>
            <a:r>
              <a:rPr lang="ru-RU" i="1" dirty="0"/>
              <a:t> </a:t>
            </a:r>
            <a:r>
              <a:rPr lang="ru-RU" i="1" dirty="0" err="1"/>
              <a:t>to</a:t>
            </a:r>
            <a:r>
              <a:rPr lang="ru-RU" i="1" dirty="0"/>
              <a:t> </a:t>
            </a:r>
            <a:r>
              <a:rPr lang="ru-RU" i="1" dirty="0" err="1"/>
              <a:t>lose</a:t>
            </a:r>
            <a:r>
              <a:rPr lang="ru-RU" i="1" dirty="0"/>
              <a:t> </a:t>
            </a:r>
            <a:r>
              <a:rPr lang="ru-RU" i="1" dirty="0" err="1"/>
              <a:t>weight</a:t>
            </a:r>
            <a:r>
              <a:rPr lang="ru-RU" i="1" dirty="0">
                <a:solidFill>
                  <a:srgbClr val="00B0F0"/>
                </a:solidFill>
              </a:rPr>
              <a:t>,</a:t>
            </a:r>
            <a:r>
              <a:rPr lang="ru-RU" i="1" dirty="0"/>
              <a:t> </a:t>
            </a:r>
            <a:r>
              <a:rPr lang="ru-RU" i="1" dirty="0" err="1"/>
              <a:t>but</a:t>
            </a:r>
            <a:r>
              <a:rPr lang="ru-RU" i="1" dirty="0"/>
              <a:t> </a:t>
            </a:r>
            <a:r>
              <a:rPr lang="ru-RU" i="1" dirty="0" err="1"/>
              <a:t>however</a:t>
            </a:r>
            <a:r>
              <a:rPr lang="ru-RU" i="1" dirty="0">
                <a:solidFill>
                  <a:srgbClr val="00B0F0"/>
                </a:solidFill>
              </a:rPr>
              <a:t>,</a:t>
            </a:r>
            <a:r>
              <a:rPr lang="ru-RU" i="1" dirty="0"/>
              <a:t> </a:t>
            </a:r>
            <a:r>
              <a:rPr lang="ru-RU" i="1" dirty="0" err="1"/>
              <a:t>you</a:t>
            </a:r>
            <a:r>
              <a:rPr lang="ru-RU" i="1" dirty="0"/>
              <a:t> </a:t>
            </a:r>
            <a:r>
              <a:rPr lang="ru-RU" i="1" dirty="0" err="1"/>
              <a:t>do</a:t>
            </a:r>
            <a:r>
              <a:rPr lang="ru-RU" i="1" dirty="0"/>
              <a:t> </a:t>
            </a:r>
            <a:r>
              <a:rPr lang="ru-RU" i="1" dirty="0" err="1"/>
              <a:t>nothing</a:t>
            </a:r>
            <a:r>
              <a:rPr lang="ru-RU" i="1" dirty="0"/>
              <a:t> </a:t>
            </a:r>
            <a:r>
              <a:rPr lang="ru-RU" i="1" dirty="0" err="1"/>
              <a:t>for</a:t>
            </a:r>
            <a:r>
              <a:rPr lang="ru-RU" i="1" dirty="0"/>
              <a:t> </a:t>
            </a:r>
            <a:r>
              <a:rPr lang="ru-RU" i="1" dirty="0" err="1" smtClean="0"/>
              <a:t>it</a:t>
            </a:r>
            <a:r>
              <a:rPr lang="ru-RU" i="1" dirty="0" smtClean="0"/>
              <a:t>.</a:t>
            </a:r>
            <a:br>
              <a:rPr lang="ru-RU" i="1" dirty="0" smtClean="0"/>
            </a:br>
            <a:r>
              <a:rPr lang="en-US" i="1" dirty="0" smtClean="0"/>
              <a:t>Clearly</a:t>
            </a:r>
            <a:r>
              <a:rPr lang="en-US" i="1" dirty="0" smtClean="0">
                <a:solidFill>
                  <a:srgbClr val="00B0F0"/>
                </a:solidFill>
              </a:rPr>
              <a:t>,</a:t>
            </a:r>
            <a:r>
              <a:rPr lang="en-US" i="1" dirty="0" smtClean="0"/>
              <a:t> he is out of his mind.</a:t>
            </a:r>
            <a:r>
              <a:rPr lang="ru-RU" i="1" dirty="0" smtClean="0"/>
              <a:t/>
            </a:r>
            <a:br>
              <a:rPr lang="ru-RU" i="1" dirty="0" smtClean="0"/>
            </a:br>
            <a:r>
              <a:rPr lang="ru-RU" i="1" dirty="0"/>
              <a:t> </a:t>
            </a:r>
            <a:endParaRPr lang="ru-RU" dirty="0"/>
          </a:p>
        </p:txBody>
      </p:sp>
    </p:spTree>
    <p:extLst>
      <p:ext uri="{BB962C8B-B14F-4D97-AF65-F5344CB8AC3E}">
        <p14:creationId xmlns:p14="http://schemas.microsoft.com/office/powerpoint/2010/main" val="3780077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570186"/>
          </a:xfrm>
        </p:spPr>
        <p:txBody>
          <a:bodyPr>
            <a:normAutofit fontScale="90000"/>
          </a:bodyPr>
          <a:lstStyle/>
          <a:p>
            <a:r>
              <a:rPr lang="ru-RU" sz="3100" dirty="0" smtClean="0"/>
              <a:t/>
            </a:r>
            <a:br>
              <a:rPr lang="ru-RU" sz="3100" dirty="0" smtClean="0"/>
            </a:br>
            <a:r>
              <a:rPr lang="ru-RU" sz="3100" dirty="0"/>
              <a:t/>
            </a:r>
            <a:br>
              <a:rPr lang="ru-RU" sz="3100" dirty="0"/>
            </a:br>
            <a:r>
              <a:rPr lang="ru-RU" sz="3100" dirty="0" smtClean="0"/>
              <a:t/>
            </a:r>
            <a:br>
              <a:rPr lang="ru-RU" sz="3100" dirty="0" smtClean="0"/>
            </a:br>
            <a:r>
              <a:rPr lang="ru-RU" sz="3100" dirty="0" smtClean="0"/>
              <a:t>В </a:t>
            </a:r>
            <a:r>
              <a:rPr lang="ru-RU" sz="3100" b="1" dirty="0" smtClean="0">
                <a:solidFill>
                  <a:schemeClr val="tx2">
                    <a:lumMod val="60000"/>
                    <a:lumOff val="40000"/>
                  </a:schemeClr>
                </a:solidFill>
              </a:rPr>
              <a:t>отличие от русского языка </a:t>
            </a:r>
            <a:r>
              <a:rPr lang="ru-RU" sz="3100" dirty="0" smtClean="0"/>
              <a:t>запятая</a:t>
            </a:r>
            <a:r>
              <a:rPr lang="ru-RU" sz="3100" dirty="0"/>
              <a:t> </a:t>
            </a:r>
            <a:r>
              <a:rPr lang="ru-RU" sz="3100" dirty="0" smtClean="0"/>
              <a:t> </a:t>
            </a:r>
            <a:r>
              <a:rPr lang="ru-RU" sz="3100" dirty="0"/>
              <a:t>ставится в </a:t>
            </a:r>
            <a:r>
              <a:rPr lang="ru-RU" sz="3100" b="1" dirty="0">
                <a:solidFill>
                  <a:srgbClr val="0070C0"/>
                </a:solidFill>
              </a:rPr>
              <a:t>датах</a:t>
            </a:r>
            <a:r>
              <a:rPr lang="ru-RU" sz="3100" dirty="0"/>
              <a:t> между числом и годом. После года также ставится </a:t>
            </a:r>
            <a:r>
              <a:rPr lang="ru-RU" sz="3100" dirty="0" smtClean="0"/>
              <a:t>запятая</a:t>
            </a:r>
            <a:r>
              <a:rPr lang="en-US" sz="3100" dirty="0" smtClean="0"/>
              <a:t>:</a:t>
            </a:r>
            <a:br>
              <a:rPr lang="en-US" sz="3100" dirty="0" smtClean="0"/>
            </a:br>
            <a:r>
              <a:rPr lang="en-US" sz="3600" dirty="0" smtClean="0"/>
              <a:t/>
            </a:r>
            <a:br>
              <a:rPr lang="en-US" sz="3600" dirty="0" smtClean="0"/>
            </a:br>
            <a:r>
              <a:rPr lang="ru-RU" sz="3600" dirty="0"/>
              <a:t/>
            </a:r>
            <a:br>
              <a:rPr lang="ru-RU" sz="3600" dirty="0"/>
            </a:br>
            <a:endParaRPr lang="ru-RU" sz="3600" dirty="0"/>
          </a:p>
        </p:txBody>
      </p:sp>
      <p:sp>
        <p:nvSpPr>
          <p:cNvPr id="3" name="Объект 2"/>
          <p:cNvSpPr>
            <a:spLocks noGrp="1"/>
          </p:cNvSpPr>
          <p:nvPr>
            <p:ph idx="1"/>
          </p:nvPr>
        </p:nvSpPr>
        <p:spPr>
          <a:xfrm>
            <a:off x="457200" y="2060848"/>
            <a:ext cx="8229600" cy="4065315"/>
          </a:xfrm>
        </p:spPr>
        <p:txBody>
          <a:bodyPr>
            <a:normAutofit lnSpcReduction="10000"/>
          </a:bodyPr>
          <a:lstStyle/>
          <a:p>
            <a:pPr marL="0" indent="0">
              <a:buNone/>
            </a:pPr>
            <a:r>
              <a:rPr lang="en-US" sz="3600" i="1" dirty="0"/>
              <a:t>July 4</a:t>
            </a:r>
            <a:r>
              <a:rPr lang="en-US" sz="3600" b="1" i="1" dirty="0">
                <a:solidFill>
                  <a:srgbClr val="0070C0"/>
                </a:solidFill>
              </a:rPr>
              <a:t>,</a:t>
            </a:r>
            <a:r>
              <a:rPr lang="en-US" sz="3600" i="1" dirty="0"/>
              <a:t> 1776</a:t>
            </a:r>
            <a:r>
              <a:rPr lang="en-US" sz="3600" b="1" i="1" dirty="0">
                <a:solidFill>
                  <a:srgbClr val="0070C0"/>
                </a:solidFill>
              </a:rPr>
              <a:t>,</a:t>
            </a:r>
            <a:r>
              <a:rPr lang="en-US" sz="3600" i="1" dirty="0"/>
              <a:t> is believed to be the birth date of American liberty</a:t>
            </a:r>
            <a:r>
              <a:rPr lang="ru-RU" sz="3600" i="1" dirty="0" smtClean="0"/>
              <a:t>.</a:t>
            </a:r>
            <a:r>
              <a:rPr lang="ru-RU" sz="3600" i="1" dirty="0"/>
              <a:t/>
            </a:r>
            <a:br>
              <a:rPr lang="ru-RU" sz="3600" i="1" dirty="0"/>
            </a:br>
            <a:r>
              <a:rPr lang="ru-RU" b="1" dirty="0"/>
              <a:t>Запятыми</a:t>
            </a:r>
            <a:r>
              <a:rPr lang="en-US" dirty="0"/>
              <a:t> </a:t>
            </a:r>
            <a:r>
              <a:rPr lang="ru-RU" dirty="0"/>
              <a:t>выделяется</a:t>
            </a:r>
            <a:r>
              <a:rPr lang="en-US" dirty="0"/>
              <a:t> </a:t>
            </a:r>
            <a:r>
              <a:rPr lang="ru-RU" dirty="0">
                <a:hlinkClick r:id="rId2"/>
              </a:rPr>
              <a:t>прямая речь</a:t>
            </a:r>
            <a:r>
              <a:rPr lang="ru-RU" dirty="0"/>
              <a:t>:</a:t>
            </a:r>
            <a:br>
              <a:rPr lang="ru-RU" dirty="0"/>
            </a:br>
            <a:r>
              <a:rPr lang="en-US" i="1" dirty="0"/>
              <a:t>She said</a:t>
            </a:r>
            <a:r>
              <a:rPr lang="en-US" b="1" i="1" dirty="0">
                <a:solidFill>
                  <a:srgbClr val="0070C0"/>
                </a:solidFill>
              </a:rPr>
              <a:t>,</a:t>
            </a:r>
            <a:r>
              <a:rPr lang="en-US" i="1" dirty="0"/>
              <a:t> “Calm down, baby, everything will be alright.” </a:t>
            </a:r>
            <a:r>
              <a:rPr lang="ru-RU" i="1" dirty="0"/>
              <a:t/>
            </a:r>
            <a:br>
              <a:rPr lang="ru-RU" i="1" dirty="0"/>
            </a:br>
            <a:r>
              <a:rPr lang="en-US" i="1" dirty="0"/>
              <a:t>“Calm down, baby</a:t>
            </a:r>
            <a:r>
              <a:rPr lang="en-US" b="1" i="1" dirty="0">
                <a:solidFill>
                  <a:srgbClr val="0070C0"/>
                </a:solidFill>
              </a:rPr>
              <a:t>,</a:t>
            </a:r>
            <a:r>
              <a:rPr lang="en-US" i="1" dirty="0"/>
              <a:t>” she said</a:t>
            </a:r>
            <a:r>
              <a:rPr lang="en-US" b="1" i="1" dirty="0">
                <a:solidFill>
                  <a:srgbClr val="0070C0"/>
                </a:solidFill>
              </a:rPr>
              <a:t>,</a:t>
            </a:r>
            <a:r>
              <a:rPr lang="en-US" i="1" dirty="0"/>
              <a:t> “everything will be alright.” </a:t>
            </a:r>
            <a:r>
              <a:rPr lang="ru-RU" dirty="0"/>
              <a:t/>
            </a:r>
            <a:br>
              <a:rPr lang="ru-RU" dirty="0"/>
            </a:br>
            <a:endParaRPr lang="ru-RU" dirty="0"/>
          </a:p>
        </p:txBody>
      </p:sp>
    </p:spTree>
    <p:extLst>
      <p:ext uri="{BB962C8B-B14F-4D97-AF65-F5344CB8AC3E}">
        <p14:creationId xmlns:p14="http://schemas.microsoft.com/office/powerpoint/2010/main" val="1059595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5328592"/>
          </a:xfrm>
        </p:spPr>
        <p:txBody>
          <a:bodyPr>
            <a:normAutofit fontScale="90000"/>
          </a:bodyPr>
          <a:lstStyle/>
          <a:p>
            <a:r>
              <a:rPr lang="ru-RU" sz="2800" b="1" dirty="0" smtClean="0"/>
              <a:t/>
            </a:r>
            <a:br>
              <a:rPr lang="ru-RU" sz="2800" b="1" dirty="0" smtClean="0"/>
            </a:br>
            <a:r>
              <a:rPr lang="ru-RU" sz="2800" b="1" dirty="0" smtClean="0"/>
              <a:t>Запятая</a:t>
            </a:r>
            <a:r>
              <a:rPr lang="ru-RU" sz="2800" dirty="0"/>
              <a:t> ставится после </a:t>
            </a:r>
            <a:r>
              <a:rPr lang="ru-RU" sz="2800" dirty="0">
                <a:hlinkClick r:id="rId2"/>
              </a:rPr>
              <a:t>условного предложения</a:t>
            </a:r>
            <a:r>
              <a:rPr lang="ru-RU" sz="2800" dirty="0"/>
              <a:t> с </a:t>
            </a:r>
            <a:r>
              <a:rPr lang="ru-RU" sz="2800" b="1" dirty="0" err="1"/>
              <a:t>if</a:t>
            </a:r>
            <a:r>
              <a:rPr lang="ru-RU" sz="2800" b="1" dirty="0"/>
              <a:t> </a:t>
            </a:r>
            <a:r>
              <a:rPr lang="ru-RU" sz="2800" dirty="0"/>
              <a:t>и придаточного времени с </a:t>
            </a:r>
            <a:r>
              <a:rPr lang="ru-RU" sz="2800" b="1" dirty="0" err="1"/>
              <a:t>when</a:t>
            </a:r>
            <a:r>
              <a:rPr lang="ru-RU" sz="2800" dirty="0"/>
              <a:t>, если они стоят перед главным предложением. Если главное предложение стоит перед условным </a:t>
            </a:r>
            <a:r>
              <a:rPr lang="ru-RU" sz="2800" b="1" dirty="0" err="1"/>
              <a:t>if</a:t>
            </a:r>
            <a:r>
              <a:rPr lang="ru-RU" sz="2800" b="1" dirty="0"/>
              <a:t>-предложением </a:t>
            </a:r>
            <a:r>
              <a:rPr lang="ru-RU" sz="2800" dirty="0"/>
              <a:t>или </a:t>
            </a:r>
            <a:r>
              <a:rPr lang="ru-RU" sz="2800" b="1" dirty="0" err="1"/>
              <a:t>when</a:t>
            </a:r>
            <a:r>
              <a:rPr lang="ru-RU" sz="2800" b="1" dirty="0"/>
              <a:t>-предложением</a:t>
            </a:r>
            <a:r>
              <a:rPr lang="ru-RU" sz="2800" dirty="0"/>
              <a:t>, то они не разделяются запятыми</a:t>
            </a:r>
            <a:r>
              <a:rPr lang="ru-RU" sz="2800" dirty="0" smtClean="0"/>
              <a:t>.</a:t>
            </a:r>
            <a:r>
              <a:rPr lang="ru-RU" sz="3100" dirty="0" smtClean="0"/>
              <a:t/>
            </a:r>
            <a:br>
              <a:rPr lang="ru-RU" sz="3100" dirty="0" smtClean="0"/>
            </a:br>
            <a:r>
              <a:rPr lang="ru-RU" sz="3100" dirty="0" smtClean="0"/>
              <a:t/>
            </a:r>
            <a:br>
              <a:rPr lang="ru-RU" sz="3100" dirty="0" smtClean="0"/>
            </a:br>
            <a:r>
              <a:rPr lang="en-US" sz="4000" i="1" dirty="0" smtClean="0"/>
              <a:t>If</a:t>
            </a:r>
            <a:r>
              <a:rPr lang="en-US" sz="4000" i="1" dirty="0"/>
              <a:t>  you need help</a:t>
            </a:r>
            <a:r>
              <a:rPr lang="en-US" sz="4000" i="1" dirty="0">
                <a:solidFill>
                  <a:srgbClr val="00B0F0"/>
                </a:solidFill>
              </a:rPr>
              <a:t>,</a:t>
            </a:r>
            <a:r>
              <a:rPr lang="en-US" sz="4000" i="1" dirty="0"/>
              <a:t> just let me </a:t>
            </a:r>
            <a:r>
              <a:rPr lang="en-US" sz="4000" i="1" dirty="0" smtClean="0"/>
              <a:t>know</a:t>
            </a:r>
            <a:r>
              <a:rPr lang="ru-RU" sz="4000" i="1" dirty="0" smtClean="0"/>
              <a:t>.</a:t>
            </a:r>
            <a:br>
              <a:rPr lang="ru-RU" sz="4000" i="1" dirty="0" smtClean="0"/>
            </a:br>
            <a:r>
              <a:rPr lang="en-US" sz="4000" i="1" dirty="0"/>
              <a:t>When you feel lonely</a:t>
            </a:r>
            <a:r>
              <a:rPr lang="en-US" sz="4000" i="1" dirty="0">
                <a:solidFill>
                  <a:srgbClr val="00B0F0"/>
                </a:solidFill>
              </a:rPr>
              <a:t>,</a:t>
            </a:r>
            <a:r>
              <a:rPr lang="en-US" sz="4000" i="1" dirty="0"/>
              <a:t> just call me! </a:t>
            </a:r>
            <a:r>
              <a:rPr lang="ru-RU" sz="4000" i="1" dirty="0" smtClean="0"/>
              <a:t/>
            </a:r>
            <a:br>
              <a:rPr lang="ru-RU" sz="4000" i="1" dirty="0" smtClean="0"/>
            </a:br>
            <a:r>
              <a:rPr lang="ru-RU" sz="3200" i="1" dirty="0" smtClean="0">
                <a:solidFill>
                  <a:srgbClr val="0070C0"/>
                </a:solidFill>
              </a:rPr>
              <a:t>Сравните:</a:t>
            </a:r>
            <a:br>
              <a:rPr lang="ru-RU" sz="3200" i="1" dirty="0" smtClean="0">
                <a:solidFill>
                  <a:srgbClr val="0070C0"/>
                </a:solidFill>
              </a:rPr>
            </a:br>
            <a:r>
              <a:rPr lang="en-US" sz="4000" i="1" dirty="0"/>
              <a:t>Take some rest if you are </a:t>
            </a:r>
            <a:r>
              <a:rPr lang="en-US" sz="4000" i="1" dirty="0" smtClean="0"/>
              <a:t>tired</a:t>
            </a:r>
            <a:r>
              <a:rPr lang="ru-RU" sz="4000" i="1" dirty="0" smtClean="0"/>
              <a:t>.</a:t>
            </a:r>
            <a:br>
              <a:rPr lang="ru-RU" sz="4000" i="1" dirty="0" smtClean="0"/>
            </a:br>
            <a:r>
              <a:rPr lang="ru-RU" sz="4000" i="1" dirty="0" err="1"/>
              <a:t>Call</a:t>
            </a:r>
            <a:r>
              <a:rPr lang="ru-RU" sz="4000" i="1" dirty="0"/>
              <a:t> </a:t>
            </a:r>
            <a:r>
              <a:rPr lang="ru-RU" sz="4000" i="1" dirty="0" err="1"/>
              <a:t>me</a:t>
            </a:r>
            <a:r>
              <a:rPr lang="ru-RU" sz="4000" i="1" dirty="0"/>
              <a:t> </a:t>
            </a:r>
            <a:r>
              <a:rPr lang="ru-RU" sz="4000" i="1" dirty="0" err="1"/>
              <a:t>when</a:t>
            </a:r>
            <a:r>
              <a:rPr lang="ru-RU" sz="4000" i="1" dirty="0"/>
              <a:t> </a:t>
            </a:r>
            <a:r>
              <a:rPr lang="ru-RU" sz="4000" i="1" dirty="0" err="1"/>
              <a:t>you</a:t>
            </a:r>
            <a:r>
              <a:rPr lang="ru-RU" sz="4000" i="1" dirty="0"/>
              <a:t> </a:t>
            </a:r>
            <a:r>
              <a:rPr lang="ru-RU" sz="4000" i="1" dirty="0" err="1"/>
              <a:t>are</a:t>
            </a:r>
            <a:r>
              <a:rPr lang="ru-RU" sz="4000" i="1" dirty="0"/>
              <a:t> </a:t>
            </a:r>
            <a:r>
              <a:rPr lang="ru-RU" sz="4000" i="1" dirty="0" err="1"/>
              <a:t>home</a:t>
            </a:r>
            <a:r>
              <a:rPr lang="ru-RU" sz="4000" i="1" dirty="0"/>
              <a:t>. </a:t>
            </a:r>
            <a:r>
              <a:rPr lang="ru-RU" sz="4000" dirty="0"/>
              <a:t/>
            </a:r>
            <a:br>
              <a:rPr lang="ru-RU" sz="4000" dirty="0"/>
            </a:br>
            <a:endParaRPr lang="ru-RU" sz="4000" dirty="0"/>
          </a:p>
        </p:txBody>
      </p:sp>
    </p:spTree>
    <p:extLst>
      <p:ext uri="{BB962C8B-B14F-4D97-AF65-F5344CB8AC3E}">
        <p14:creationId xmlns:p14="http://schemas.microsoft.com/office/powerpoint/2010/main" val="3108039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60649"/>
            <a:ext cx="7772400" cy="3339802"/>
          </a:xfrm>
        </p:spPr>
        <p:txBody>
          <a:bodyPr>
            <a:normAutofit/>
          </a:bodyPr>
          <a:lstStyle/>
          <a:p>
            <a:r>
              <a:rPr lang="ru-RU" sz="2700" dirty="0"/>
              <a:t>З</a:t>
            </a:r>
            <a:r>
              <a:rPr lang="ru-RU" sz="2700" dirty="0" smtClean="0"/>
              <a:t>апятые </a:t>
            </a:r>
            <a:r>
              <a:rPr lang="ru-RU" sz="2700" dirty="0"/>
              <a:t>используются в числах, состоящих из </a:t>
            </a:r>
            <a:r>
              <a:rPr lang="ru-RU" sz="2700" b="1" dirty="0">
                <a:solidFill>
                  <a:schemeClr val="tx2">
                    <a:lumMod val="60000"/>
                    <a:lumOff val="40000"/>
                  </a:schemeClr>
                </a:solidFill>
              </a:rPr>
              <a:t>более чем четырех </a:t>
            </a:r>
            <a:r>
              <a:rPr lang="ru-RU" sz="2700" dirty="0"/>
              <a:t>цифр.</a:t>
            </a:r>
            <a:r>
              <a:rPr lang="ru-RU" sz="2700" b="1" dirty="0"/>
              <a:t/>
            </a:r>
            <a:br>
              <a:rPr lang="ru-RU" sz="2700" b="1" dirty="0"/>
            </a:br>
            <a:r>
              <a:rPr lang="ru-RU" sz="2700" dirty="0"/>
              <a:t>Если </a:t>
            </a:r>
            <a:r>
              <a:rPr lang="ru-RU" sz="2700" dirty="0" smtClean="0"/>
              <a:t>нужно </a:t>
            </a:r>
            <a:r>
              <a:rPr lang="ru-RU" sz="2700" dirty="0"/>
              <a:t>записать число, состоящее более чем из четырех цифр, то запятыми нужно разбить его на группы из трех цифр. Отсчет ведется справа налево.</a:t>
            </a:r>
            <a:br>
              <a:rPr lang="ru-RU" sz="2700" dirty="0"/>
            </a:br>
            <a:endParaRPr lang="ru-RU" sz="2700" dirty="0"/>
          </a:p>
        </p:txBody>
      </p:sp>
      <p:sp>
        <p:nvSpPr>
          <p:cNvPr id="3" name="Подзаголовок 2"/>
          <p:cNvSpPr>
            <a:spLocks noGrp="1"/>
          </p:cNvSpPr>
          <p:nvPr>
            <p:ph type="subTitle" idx="1"/>
          </p:nvPr>
        </p:nvSpPr>
        <p:spPr>
          <a:xfrm>
            <a:off x="1371600" y="3284984"/>
            <a:ext cx="6400800" cy="2353816"/>
          </a:xfrm>
        </p:spPr>
        <p:txBody>
          <a:bodyPr/>
          <a:lstStyle/>
          <a:p>
            <a:r>
              <a:rPr lang="ru-RU" b="1" dirty="0">
                <a:solidFill>
                  <a:schemeClr val="tx1"/>
                </a:solidFill>
              </a:rPr>
              <a:t>Верно</a:t>
            </a:r>
            <a:r>
              <a:rPr lang="ru-RU" dirty="0">
                <a:solidFill>
                  <a:schemeClr val="tx1"/>
                </a:solidFill>
              </a:rPr>
              <a:t>: </a:t>
            </a:r>
            <a:r>
              <a:rPr lang="ru-RU" dirty="0" smtClean="0">
                <a:solidFill>
                  <a:schemeClr val="tx1"/>
                </a:solidFill>
              </a:rPr>
              <a:t>50,000</a:t>
            </a:r>
          </a:p>
          <a:p>
            <a:r>
              <a:rPr lang="ru-RU" b="1" dirty="0" smtClean="0">
                <a:solidFill>
                  <a:schemeClr val="tx1"/>
                </a:solidFill>
              </a:rPr>
              <a:t>Неверно</a:t>
            </a:r>
            <a:r>
              <a:rPr lang="ru-RU" dirty="0">
                <a:solidFill>
                  <a:schemeClr val="tx1"/>
                </a:solidFill>
              </a:rPr>
              <a:t>: 55,000,00</a:t>
            </a:r>
          </a:p>
          <a:p>
            <a:endParaRPr lang="ru-RU" dirty="0"/>
          </a:p>
        </p:txBody>
      </p:sp>
    </p:spTree>
    <p:extLst>
      <p:ext uri="{BB962C8B-B14F-4D97-AF65-F5344CB8AC3E}">
        <p14:creationId xmlns:p14="http://schemas.microsoft.com/office/powerpoint/2010/main" val="19625917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8229600" cy="1008112"/>
          </a:xfrm>
        </p:spPr>
        <p:txBody>
          <a:bodyPr>
            <a:noAutofit/>
          </a:bodyPr>
          <a:lstStyle/>
          <a:p>
            <a:r>
              <a:rPr lang="ru-RU" sz="3600" dirty="0" smtClean="0"/>
              <a:t>В отличие от русского</a:t>
            </a:r>
            <a:r>
              <a:rPr lang="en-US" sz="3600" dirty="0" smtClean="0"/>
              <a:t> </a:t>
            </a:r>
            <a:r>
              <a:rPr lang="ru-RU" sz="3600" dirty="0" smtClean="0"/>
              <a:t>языка, в английском запятая </a:t>
            </a:r>
            <a:r>
              <a:rPr lang="ru-RU" sz="3600" b="1" dirty="0" smtClean="0">
                <a:solidFill>
                  <a:srgbClr val="C00000"/>
                </a:solidFill>
              </a:rPr>
              <a:t>не</a:t>
            </a:r>
            <a:r>
              <a:rPr lang="ru-RU" sz="3600" b="1" dirty="0" smtClean="0"/>
              <a:t> </a:t>
            </a:r>
            <a:r>
              <a:rPr lang="ru-RU" sz="3600" dirty="0" smtClean="0"/>
              <a:t>ставится:</a:t>
            </a:r>
            <a:br>
              <a:rPr lang="ru-RU" sz="3600" dirty="0" smtClean="0"/>
            </a:br>
            <a:r>
              <a:rPr lang="ru-RU" sz="3600" dirty="0" smtClean="0"/>
              <a:t/>
            </a:r>
            <a:br>
              <a:rPr lang="ru-RU" sz="3600" dirty="0" smtClean="0"/>
            </a:br>
            <a:endParaRPr lang="ru-RU" sz="3600" dirty="0"/>
          </a:p>
        </p:txBody>
      </p:sp>
      <p:sp>
        <p:nvSpPr>
          <p:cNvPr id="5" name="Объект 4"/>
          <p:cNvSpPr>
            <a:spLocks noGrp="1"/>
          </p:cNvSpPr>
          <p:nvPr>
            <p:ph idx="1"/>
          </p:nvPr>
        </p:nvSpPr>
        <p:spPr>
          <a:xfrm>
            <a:off x="457200" y="1268760"/>
            <a:ext cx="8229600" cy="5040560"/>
          </a:xfrm>
        </p:spPr>
        <p:txBody>
          <a:bodyPr>
            <a:normAutofit/>
          </a:bodyPr>
          <a:lstStyle/>
          <a:p>
            <a:pPr marL="0" lvl="0" indent="0">
              <a:buNone/>
            </a:pPr>
            <a:r>
              <a:rPr lang="ru-RU" dirty="0"/>
              <a:t>Перед </a:t>
            </a:r>
            <a:r>
              <a:rPr lang="ru-RU" b="1" u="sng" dirty="0" err="1">
                <a:solidFill>
                  <a:srgbClr val="0070C0"/>
                </a:solidFill>
              </a:rPr>
              <a:t>than</a:t>
            </a:r>
            <a:r>
              <a:rPr lang="ru-RU" b="1" dirty="0">
                <a:solidFill>
                  <a:srgbClr val="0070C0"/>
                </a:solidFill>
              </a:rPr>
              <a:t>:</a:t>
            </a:r>
          </a:p>
          <a:p>
            <a:pPr marL="0" lvl="0" indent="0">
              <a:buNone/>
            </a:pPr>
            <a:r>
              <a:rPr lang="en-US" i="1" dirty="0"/>
              <a:t>I run better </a:t>
            </a:r>
            <a:r>
              <a:rPr lang="en-US" i="1" u="sng" dirty="0"/>
              <a:t>than</a:t>
            </a:r>
            <a:r>
              <a:rPr lang="en-US" i="1" dirty="0"/>
              <a:t> you.</a:t>
            </a:r>
          </a:p>
          <a:p>
            <a:pPr marL="0" lvl="0" indent="0">
              <a:buNone/>
            </a:pPr>
            <a:r>
              <a:rPr lang="ru-RU" dirty="0"/>
              <a:t>Перед союзом </a:t>
            </a:r>
            <a:r>
              <a:rPr lang="en-US" b="1" dirty="0">
                <a:solidFill>
                  <a:srgbClr val="0070C0"/>
                </a:solidFill>
              </a:rPr>
              <a:t>that </a:t>
            </a:r>
            <a:r>
              <a:rPr lang="ru-RU" dirty="0"/>
              <a:t>в сложноподчиненном предложении </a:t>
            </a:r>
            <a:r>
              <a:rPr lang="en-US" b="1" dirty="0"/>
              <a:t>:</a:t>
            </a:r>
          </a:p>
          <a:p>
            <a:pPr marL="0" lvl="0" indent="0">
              <a:buNone/>
            </a:pPr>
            <a:r>
              <a:rPr lang="en-US" i="1" dirty="0"/>
              <a:t>He said </a:t>
            </a:r>
            <a:r>
              <a:rPr lang="en-US" i="1" u="sng" dirty="0"/>
              <a:t>that</a:t>
            </a:r>
            <a:r>
              <a:rPr lang="en-US" i="1" dirty="0"/>
              <a:t> he was going to quit.</a:t>
            </a:r>
          </a:p>
          <a:p>
            <a:pPr marL="0" indent="0">
              <a:buNone/>
            </a:pPr>
            <a:r>
              <a:rPr lang="ru-RU" sz="2800" dirty="0"/>
              <a:t>В предложениях с </a:t>
            </a:r>
            <a:r>
              <a:rPr lang="ru-RU" sz="2800" b="1" dirty="0">
                <a:solidFill>
                  <a:srgbClr val="0070C0"/>
                </a:solidFill>
              </a:rPr>
              <a:t>причастием I</a:t>
            </a:r>
            <a:r>
              <a:rPr lang="ru-RU" sz="2800" dirty="0"/>
              <a:t>, которое   соответствует русскому  деепричастию: </a:t>
            </a:r>
          </a:p>
          <a:p>
            <a:pPr marL="0" indent="0">
              <a:buNone/>
            </a:pPr>
            <a:r>
              <a:rPr lang="en-US" i="1" dirty="0"/>
              <a:t>He was telling this story laughing and joking</a:t>
            </a:r>
            <a:r>
              <a:rPr lang="ru-RU" i="1" dirty="0"/>
              <a:t>.</a:t>
            </a:r>
          </a:p>
          <a:p>
            <a:pPr marL="0" indent="0">
              <a:buNone/>
            </a:pPr>
            <a:r>
              <a:rPr lang="en-US" i="1" dirty="0"/>
              <a:t>Smiling he held out his hand</a:t>
            </a:r>
            <a:r>
              <a:rPr lang="ru-RU" i="1" dirty="0"/>
              <a:t>.</a:t>
            </a:r>
          </a:p>
          <a:p>
            <a:pPr marL="0" indent="0">
              <a:buNone/>
            </a:pPr>
            <a:endParaRPr lang="en-US" b="1" i="1" dirty="0"/>
          </a:p>
          <a:p>
            <a:endParaRPr lang="ru-RU" dirty="0"/>
          </a:p>
        </p:txBody>
      </p:sp>
    </p:spTree>
    <p:extLst>
      <p:ext uri="{BB962C8B-B14F-4D97-AF65-F5344CB8AC3E}">
        <p14:creationId xmlns:p14="http://schemas.microsoft.com/office/powerpoint/2010/main" val="777705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circle(in)">
                                      <p:cBhvr>
                                        <p:cTn id="7" dur="2000"/>
                                        <p:tgtEl>
                                          <p:spTgt spid="5">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circle(in)">
                                      <p:cBhvr>
                                        <p:cTn id="10" dur="2000"/>
                                        <p:tgtEl>
                                          <p:spTgt spid="5">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circle(in)">
                                      <p:cBhvr>
                                        <p:cTn id="15" dur="2000"/>
                                        <p:tgtEl>
                                          <p:spTgt spid="5">
                                            <p:txEl>
                                              <p:pRg st="2" end="2"/>
                                            </p:txEl>
                                          </p:spTgt>
                                        </p:tgtEl>
                                      </p:cBhvr>
                                    </p:animEffect>
                                  </p:childTnLst>
                                </p:cTn>
                              </p:par>
                              <p:par>
                                <p:cTn id="16" presetID="6" presetClass="entr" presetSubtype="16" fill="hold" nodeType="with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circle(in)">
                                      <p:cBhvr>
                                        <p:cTn id="18" dur="2000"/>
                                        <p:tgtEl>
                                          <p:spTgt spid="5">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circle(in)">
                                      <p:cBhvr>
                                        <p:cTn id="23" dur="2000"/>
                                        <p:tgtEl>
                                          <p:spTgt spid="5">
                                            <p:txEl>
                                              <p:pRg st="4" end="4"/>
                                            </p:txEl>
                                          </p:spTgt>
                                        </p:tgtEl>
                                      </p:cBhvr>
                                    </p:animEffect>
                                  </p:childTnLst>
                                </p:cTn>
                              </p:par>
                              <p:par>
                                <p:cTn id="24" presetID="6" presetClass="entr" presetSubtype="16" fill="hold" nodeType="with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circle(in)">
                                      <p:cBhvr>
                                        <p:cTn id="26" dur="2000"/>
                                        <p:tgtEl>
                                          <p:spTgt spid="5">
                                            <p:txEl>
                                              <p:pRg st="5" end="5"/>
                                            </p:txEl>
                                          </p:spTgt>
                                        </p:tgtEl>
                                      </p:cBhvr>
                                    </p:animEffect>
                                  </p:childTnLst>
                                </p:cTn>
                              </p:par>
                              <p:par>
                                <p:cTn id="27" presetID="6" presetClass="entr" presetSubtype="16" fill="hold" nodeType="with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Effect transition="in" filter="circle(in)">
                                      <p:cBhvr>
                                        <p:cTn id="29" dur="20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
            </a:r>
            <a:br>
              <a:rPr lang="en-US" sz="2800" dirty="0" smtClean="0"/>
            </a:br>
            <a:r>
              <a:rPr lang="en-US" sz="2800" b="1" dirty="0" smtClean="0">
                <a:solidFill>
                  <a:srgbClr val="C00000"/>
                </a:solidFill>
              </a:rPr>
              <a:t>Test Yourself</a:t>
            </a:r>
            <a:r>
              <a:rPr lang="en-US" sz="2800" dirty="0" smtClean="0">
                <a:solidFill>
                  <a:srgbClr val="C00000"/>
                </a:solidFill>
              </a:rPr>
              <a:t/>
            </a:r>
            <a:br>
              <a:rPr lang="en-US" sz="2800" dirty="0" smtClean="0">
                <a:solidFill>
                  <a:srgbClr val="C00000"/>
                </a:solidFill>
              </a:rPr>
            </a:br>
            <a:r>
              <a:rPr lang="en-US" sz="2800" b="1" dirty="0" smtClean="0"/>
              <a:t> </a:t>
            </a:r>
            <a:r>
              <a:rPr lang="en-US" sz="2800" b="1" dirty="0">
                <a:solidFill>
                  <a:schemeClr val="tx2">
                    <a:lumMod val="60000"/>
                    <a:lumOff val="40000"/>
                  </a:schemeClr>
                </a:solidFill>
              </a:rPr>
              <a:t>Use commas where and if necessary to complete the </a:t>
            </a:r>
            <a:r>
              <a:rPr lang="en-US" sz="2800" b="1" dirty="0" smtClean="0">
                <a:solidFill>
                  <a:schemeClr val="tx2">
                    <a:lumMod val="60000"/>
                    <a:lumOff val="40000"/>
                  </a:schemeClr>
                </a:solidFill>
              </a:rPr>
              <a:t>sentences.</a:t>
            </a:r>
            <a:r>
              <a:rPr lang="ru-RU" sz="2800" dirty="0">
                <a:solidFill>
                  <a:schemeClr val="tx2">
                    <a:lumMod val="60000"/>
                    <a:lumOff val="40000"/>
                  </a:schemeClr>
                </a:solidFill>
              </a:rPr>
              <a:t/>
            </a:r>
            <a:br>
              <a:rPr lang="ru-RU" sz="2800" dirty="0">
                <a:solidFill>
                  <a:schemeClr val="tx2">
                    <a:lumMod val="60000"/>
                    <a:lumOff val="40000"/>
                  </a:schemeClr>
                </a:solidFill>
              </a:rPr>
            </a:br>
            <a:endParaRPr lang="ru-RU" sz="2800" dirty="0">
              <a:solidFill>
                <a:schemeClr val="tx2">
                  <a:lumMod val="60000"/>
                  <a:lumOff val="40000"/>
                </a:schemeClr>
              </a:solidFill>
            </a:endParaRPr>
          </a:p>
        </p:txBody>
      </p:sp>
      <p:sp>
        <p:nvSpPr>
          <p:cNvPr id="3" name="Объект 2"/>
          <p:cNvSpPr>
            <a:spLocks noGrp="1"/>
          </p:cNvSpPr>
          <p:nvPr>
            <p:ph idx="1"/>
          </p:nvPr>
        </p:nvSpPr>
        <p:spPr/>
        <p:txBody>
          <a:bodyPr>
            <a:normAutofit/>
          </a:bodyPr>
          <a:lstStyle/>
          <a:p>
            <a:pPr marL="0" indent="0">
              <a:buNone/>
            </a:pPr>
            <a:r>
              <a:rPr lang="en-US" sz="2800" dirty="0" smtClean="0"/>
              <a:t>1. This </a:t>
            </a:r>
            <a:r>
              <a:rPr lang="en-US" sz="2800" dirty="0"/>
              <a:t>is the problem which we’re solving at the moment. </a:t>
            </a:r>
            <a:endParaRPr lang="en-US" sz="2800" dirty="0" smtClean="0"/>
          </a:p>
          <a:p>
            <a:pPr marL="0" indent="0">
              <a:buNone/>
            </a:pPr>
            <a:r>
              <a:rPr lang="en-US" sz="2800" dirty="0" smtClean="0"/>
              <a:t>2</a:t>
            </a:r>
            <a:r>
              <a:rPr lang="en-US" sz="2800" dirty="0"/>
              <a:t>. Tell him about it when he comes. </a:t>
            </a:r>
            <a:endParaRPr lang="en-US" sz="2800" dirty="0" smtClean="0"/>
          </a:p>
          <a:p>
            <a:pPr marL="0" indent="0">
              <a:buNone/>
            </a:pPr>
            <a:r>
              <a:rPr lang="en-US" sz="2800" dirty="0" smtClean="0"/>
              <a:t>3</a:t>
            </a:r>
            <a:r>
              <a:rPr lang="en-US" sz="2800" dirty="0"/>
              <a:t>. If they arrive early they will be able to have a short tour of the city. </a:t>
            </a:r>
            <a:endParaRPr lang="en-US" sz="2800" dirty="0" smtClean="0"/>
          </a:p>
          <a:p>
            <a:pPr marL="0" indent="0">
              <a:buNone/>
            </a:pPr>
            <a:r>
              <a:rPr lang="en-US" sz="2800" dirty="0" smtClean="0"/>
              <a:t>4</a:t>
            </a:r>
            <a:r>
              <a:rPr lang="en-US" sz="2800" dirty="0"/>
              <a:t>. The man whose face seems familiar to you is our principal. </a:t>
            </a:r>
            <a:endParaRPr lang="en-US" sz="2800" dirty="0" smtClean="0"/>
          </a:p>
          <a:p>
            <a:pPr marL="0" indent="0">
              <a:buNone/>
            </a:pPr>
            <a:r>
              <a:rPr lang="en-US" sz="2800" dirty="0" smtClean="0"/>
              <a:t>5</a:t>
            </a:r>
            <a:r>
              <a:rPr lang="en-US" sz="2800" dirty="0"/>
              <a:t>. I have been to Rhodes Crete and some other islands of the Mediterranean. </a:t>
            </a:r>
            <a:endParaRPr lang="ru-RU" sz="2800" dirty="0"/>
          </a:p>
        </p:txBody>
      </p:sp>
    </p:spTree>
    <p:extLst>
      <p:ext uri="{BB962C8B-B14F-4D97-AF65-F5344CB8AC3E}">
        <p14:creationId xmlns:p14="http://schemas.microsoft.com/office/powerpoint/2010/main" val="325139178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ircle(in)">
                                      <p:cBhvr>
                                        <p:cTn id="16" dur="2000"/>
                                        <p:tgtEl>
                                          <p:spTgt spid="3">
                                            <p:txEl>
                                              <p:pRg st="3" end="3"/>
                                            </p:txEl>
                                          </p:spTgt>
                                        </p:tgtEl>
                                      </p:cBhvr>
                                    </p:animEffect>
                                  </p:childTnLst>
                                </p:cTn>
                              </p:par>
                              <p:par>
                                <p:cTn id="17" presetID="6" presetClass="entr" presetSubtype="16"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ircle(in)">
                                      <p:cBhvr>
                                        <p:cTn id="19"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457200" y="274638"/>
            <a:ext cx="8229600" cy="5890666"/>
          </a:xfrm>
        </p:spPr>
        <p:txBody>
          <a:bodyPr>
            <a:normAutofit fontScale="90000"/>
          </a:bodyPr>
          <a:lstStyle/>
          <a:p>
            <a:r>
              <a:rPr lang="en-US" sz="3200" dirty="0"/>
              <a:t>6. They passed the </a:t>
            </a:r>
            <a:r>
              <a:rPr lang="en-US" sz="3200" dirty="0" smtClean="0"/>
              <a:t>greengrocer </a:t>
            </a:r>
            <a:r>
              <a:rPr lang="en-US" sz="3200" dirty="0"/>
              <a:t>and then they came out at the other side of the village.</a:t>
            </a:r>
            <a:br>
              <a:rPr lang="en-US" sz="3200" dirty="0"/>
            </a:br>
            <a:r>
              <a:rPr lang="en-US" sz="3200" dirty="0"/>
              <a:t>7. It is quite possible that you are a phenomenon</a:t>
            </a:r>
            <a:r>
              <a:rPr lang="en-US" sz="3200" dirty="0">
                <a:solidFill>
                  <a:srgbClr val="C00000"/>
                </a:solidFill>
              </a:rPr>
              <a:t>,</a:t>
            </a:r>
            <a:r>
              <a:rPr lang="en-US" sz="3200" dirty="0"/>
              <a:t> but I’d rather you didn’t think about yourself like that.</a:t>
            </a:r>
            <a:br>
              <a:rPr lang="en-US" sz="3200" dirty="0"/>
            </a:br>
            <a:r>
              <a:rPr lang="en-US" sz="3200" dirty="0"/>
              <a:t>8. “By the way</a:t>
            </a:r>
            <a:r>
              <a:rPr lang="en-US" sz="3200" dirty="0" smtClean="0"/>
              <a:t>” </a:t>
            </a:r>
            <a:r>
              <a:rPr lang="en-US" sz="3200" dirty="0"/>
              <a:t>May said </a:t>
            </a:r>
            <a:r>
              <a:rPr lang="en-US" sz="3200" dirty="0" smtClean="0"/>
              <a:t>“</a:t>
            </a:r>
            <a:r>
              <a:rPr lang="en-US" sz="3200" dirty="0"/>
              <a:t>did you do anything </a:t>
            </a:r>
            <a:br>
              <a:rPr lang="en-US" sz="3200" dirty="0"/>
            </a:br>
            <a:r>
              <a:rPr lang="en-US" sz="3200" dirty="0"/>
              <a:t>about the car?” </a:t>
            </a:r>
            <a:br>
              <a:rPr lang="en-US" sz="3200" dirty="0"/>
            </a:br>
            <a:r>
              <a:rPr lang="en-US" sz="3200" dirty="0"/>
              <a:t>9. It was </a:t>
            </a:r>
            <a:r>
              <a:rPr lang="en-US" sz="3200" dirty="0" smtClean="0"/>
              <a:t>cool </a:t>
            </a:r>
            <a:r>
              <a:rPr lang="en-US" sz="3200" dirty="0"/>
              <a:t>dark and very unpleasant down stairs. </a:t>
            </a:r>
            <a:br>
              <a:rPr lang="en-US" sz="3200" dirty="0"/>
            </a:br>
            <a:r>
              <a:rPr lang="en-US" sz="3200" dirty="0"/>
              <a:t>10. This is a politician with his famous pipe which he smoked all the time.</a:t>
            </a:r>
            <a:br>
              <a:rPr lang="en-US" sz="3200" dirty="0"/>
            </a:br>
            <a:r>
              <a:rPr lang="en-US" sz="3200" dirty="0"/>
              <a:t>11. That’s the woman whom everybody loved.</a:t>
            </a:r>
            <a:br>
              <a:rPr lang="en-US" sz="3200" dirty="0"/>
            </a:br>
            <a:r>
              <a:rPr lang="en-US" sz="3200" dirty="0"/>
              <a:t>12. </a:t>
            </a:r>
            <a:r>
              <a:rPr lang="en-US" sz="3200" dirty="0" smtClean="0"/>
              <a:t>In addition we ordered some food.</a:t>
            </a:r>
            <a:endParaRPr lang="ru-RU" sz="3200" dirty="0"/>
          </a:p>
        </p:txBody>
      </p:sp>
    </p:spTree>
    <p:extLst>
      <p:ext uri="{BB962C8B-B14F-4D97-AF65-F5344CB8AC3E}">
        <p14:creationId xmlns:p14="http://schemas.microsoft.com/office/powerpoint/2010/main" val="26208405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a:solidFill>
                  <a:srgbClr val="C00000"/>
                </a:solidFill>
              </a:rPr>
              <a:t>Check </a:t>
            </a:r>
            <a:r>
              <a:rPr lang="en-US" dirty="0" smtClean="0">
                <a:solidFill>
                  <a:srgbClr val="C00000"/>
                </a:solidFill>
              </a:rPr>
              <a:t>Yourself</a:t>
            </a:r>
            <a:endParaRPr lang="ru-RU" dirty="0">
              <a:solidFill>
                <a:srgbClr val="C00000"/>
              </a:solidFill>
            </a:endParaRPr>
          </a:p>
        </p:txBody>
      </p:sp>
      <p:sp>
        <p:nvSpPr>
          <p:cNvPr id="3" name="Объект 2"/>
          <p:cNvSpPr>
            <a:spLocks noGrp="1"/>
          </p:cNvSpPr>
          <p:nvPr>
            <p:ph idx="1"/>
          </p:nvPr>
        </p:nvSpPr>
        <p:spPr/>
        <p:txBody>
          <a:bodyPr>
            <a:normAutofit fontScale="92500" lnSpcReduction="10000"/>
          </a:bodyPr>
          <a:lstStyle/>
          <a:p>
            <a:pPr marL="0" indent="0">
              <a:buNone/>
            </a:pPr>
            <a:r>
              <a:rPr lang="en-US" dirty="0"/>
              <a:t>1. This is the </a:t>
            </a:r>
            <a:r>
              <a:rPr lang="en-US" dirty="0" smtClean="0"/>
              <a:t>problem  </a:t>
            </a:r>
            <a:r>
              <a:rPr lang="en-US" dirty="0"/>
              <a:t>which we’re solving at the moment. </a:t>
            </a:r>
          </a:p>
          <a:p>
            <a:pPr marL="0" indent="0">
              <a:buNone/>
            </a:pPr>
            <a:r>
              <a:rPr lang="en-US" dirty="0"/>
              <a:t>2. Tell him about it when he comes. </a:t>
            </a:r>
          </a:p>
          <a:p>
            <a:pPr marL="0" indent="0">
              <a:buNone/>
            </a:pPr>
            <a:r>
              <a:rPr lang="en-US" dirty="0"/>
              <a:t>3. If they arrive </a:t>
            </a:r>
            <a:r>
              <a:rPr lang="en-US" dirty="0" smtClean="0"/>
              <a:t>early </a:t>
            </a:r>
            <a:r>
              <a:rPr lang="en-US" sz="4000" dirty="0" smtClean="0">
                <a:solidFill>
                  <a:srgbClr val="C00000"/>
                </a:solidFill>
              </a:rPr>
              <a:t>,</a:t>
            </a:r>
            <a:r>
              <a:rPr lang="en-US" sz="3600" dirty="0" smtClean="0">
                <a:solidFill>
                  <a:srgbClr val="C00000"/>
                </a:solidFill>
              </a:rPr>
              <a:t> </a:t>
            </a:r>
            <a:r>
              <a:rPr lang="en-US" dirty="0" smtClean="0"/>
              <a:t>they </a:t>
            </a:r>
            <a:r>
              <a:rPr lang="en-US" dirty="0"/>
              <a:t>will be able to have a short tour of the city. </a:t>
            </a:r>
          </a:p>
          <a:p>
            <a:pPr marL="0" indent="0">
              <a:buNone/>
            </a:pPr>
            <a:r>
              <a:rPr lang="en-US" dirty="0"/>
              <a:t>4. The </a:t>
            </a:r>
            <a:r>
              <a:rPr lang="en-US" dirty="0" smtClean="0"/>
              <a:t>man </a:t>
            </a:r>
            <a:r>
              <a:rPr lang="en-US" dirty="0" smtClean="0">
                <a:solidFill>
                  <a:srgbClr val="C00000"/>
                </a:solidFill>
              </a:rPr>
              <a:t>,</a:t>
            </a:r>
            <a:r>
              <a:rPr lang="en-US" dirty="0" smtClean="0"/>
              <a:t> </a:t>
            </a:r>
            <a:r>
              <a:rPr lang="en-US" dirty="0"/>
              <a:t>whose face seems familiar to </a:t>
            </a:r>
            <a:r>
              <a:rPr lang="en-US" dirty="0" smtClean="0"/>
              <a:t>you </a:t>
            </a:r>
            <a:r>
              <a:rPr lang="en-US" dirty="0" smtClean="0">
                <a:solidFill>
                  <a:srgbClr val="C00000"/>
                </a:solidFill>
              </a:rPr>
              <a:t>,</a:t>
            </a:r>
            <a:r>
              <a:rPr lang="en-US" dirty="0" smtClean="0"/>
              <a:t> </a:t>
            </a:r>
            <a:r>
              <a:rPr lang="en-US" dirty="0"/>
              <a:t>is our principal. </a:t>
            </a:r>
          </a:p>
          <a:p>
            <a:pPr marL="0" indent="0">
              <a:buNone/>
            </a:pPr>
            <a:r>
              <a:rPr lang="en-US" dirty="0"/>
              <a:t>5. I have been to Rhodes </a:t>
            </a:r>
            <a:r>
              <a:rPr lang="en-US" dirty="0" smtClean="0"/>
              <a:t>Crete and </a:t>
            </a:r>
            <a:r>
              <a:rPr lang="en-US" dirty="0"/>
              <a:t>some other islands of the Mediterranean.</a:t>
            </a:r>
            <a:endParaRPr lang="ru-RU" dirty="0"/>
          </a:p>
        </p:txBody>
      </p:sp>
    </p:spTree>
    <p:extLst>
      <p:ext uri="{BB962C8B-B14F-4D97-AF65-F5344CB8AC3E}">
        <p14:creationId xmlns:p14="http://schemas.microsoft.com/office/powerpoint/2010/main" val="13239444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par>
                                <p:cTn id="13" presetID="6" presetClass="entr" presetSubtype="16"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circle(in)">
                                      <p:cBhvr>
                                        <p:cTn id="15" dur="2000"/>
                                        <p:tgtEl>
                                          <p:spTgt spid="3">
                                            <p:txEl>
                                              <p:pRg st="1" end="1"/>
                                            </p:txEl>
                                          </p:spTgt>
                                        </p:tgtEl>
                                      </p:cBhvr>
                                    </p:animEffect>
                                  </p:childTnLst>
                                </p:cTn>
                              </p:par>
                              <p:par>
                                <p:cTn id="16" presetID="6" presetClass="entr" presetSubtype="16"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circle(in)">
                                      <p:cBhvr>
                                        <p:cTn id="18" dur="2000"/>
                                        <p:tgtEl>
                                          <p:spTgt spid="3">
                                            <p:txEl>
                                              <p:pRg st="2" end="2"/>
                                            </p:txEl>
                                          </p:spTgt>
                                        </p:tgtEl>
                                      </p:cBhvr>
                                    </p:animEffect>
                                  </p:childTnLst>
                                </p:cTn>
                              </p:par>
                              <p:par>
                                <p:cTn id="19" presetID="6" presetClass="entr" presetSubtype="16"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circle(in)">
                                      <p:cBhvr>
                                        <p:cTn id="21" dur="2000"/>
                                        <p:tgtEl>
                                          <p:spTgt spid="3">
                                            <p:txEl>
                                              <p:pRg st="3" end="3"/>
                                            </p:txEl>
                                          </p:spTgt>
                                        </p:tgtEl>
                                      </p:cBhvr>
                                    </p:animEffect>
                                  </p:childTnLst>
                                </p:cTn>
                              </p:par>
                              <p:par>
                                <p:cTn id="22" presetID="6" presetClass="entr" presetSubtype="16"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circle(in)">
                                      <p:cBhvr>
                                        <p:cTn id="24"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332656"/>
            <a:ext cx="8229600" cy="5616624"/>
          </a:xfrm>
        </p:spPr>
        <p:txBody>
          <a:bodyPr>
            <a:noAutofit/>
          </a:bodyPr>
          <a:lstStyle/>
          <a:p>
            <a:r>
              <a:rPr lang="en-US" sz="2800" dirty="0"/>
              <a:t>6. </a:t>
            </a:r>
            <a:r>
              <a:rPr lang="en-US" sz="2800" dirty="0"/>
              <a:t>They passed the </a:t>
            </a:r>
            <a:r>
              <a:rPr lang="en-US" sz="2800" dirty="0" smtClean="0"/>
              <a:t>greengrocer</a:t>
            </a:r>
            <a:r>
              <a:rPr lang="en-US" sz="4000" dirty="0" smtClean="0">
                <a:solidFill>
                  <a:srgbClr val="C00000"/>
                </a:solidFill>
              </a:rPr>
              <a:t>,</a:t>
            </a:r>
            <a:r>
              <a:rPr lang="en-US" sz="2800" dirty="0" smtClean="0"/>
              <a:t> </a:t>
            </a:r>
            <a:r>
              <a:rPr lang="en-US" sz="2800" dirty="0"/>
              <a:t>and then they came out at the other side of the village</a:t>
            </a:r>
            <a:r>
              <a:rPr lang="en-US" sz="2800" dirty="0" smtClean="0"/>
              <a:t>.</a:t>
            </a:r>
            <a:br>
              <a:rPr lang="en-US" sz="2800" dirty="0" smtClean="0"/>
            </a:br>
            <a:r>
              <a:rPr lang="en-US" sz="2800" dirty="0" smtClean="0"/>
              <a:t>7.</a:t>
            </a:r>
            <a:r>
              <a:rPr lang="en-US" sz="2800" dirty="0"/>
              <a:t> It is quite possible that you are a </a:t>
            </a:r>
            <a:r>
              <a:rPr lang="en-US" sz="2800" dirty="0" smtClean="0"/>
              <a:t>phenomenon</a:t>
            </a:r>
            <a:r>
              <a:rPr lang="en-US" sz="4000" dirty="0" smtClean="0">
                <a:solidFill>
                  <a:srgbClr val="C00000"/>
                </a:solidFill>
              </a:rPr>
              <a:t>,</a:t>
            </a:r>
            <a:r>
              <a:rPr lang="en-US" sz="2800" dirty="0" smtClean="0"/>
              <a:t> </a:t>
            </a:r>
            <a:r>
              <a:rPr lang="en-US" sz="2800" dirty="0"/>
              <a:t>but I’d rather you didn’t think about yourself like </a:t>
            </a:r>
            <a:r>
              <a:rPr lang="en-US" sz="2800" dirty="0" smtClean="0"/>
              <a:t>that.</a:t>
            </a:r>
            <a:br>
              <a:rPr lang="en-US" sz="2800" dirty="0" smtClean="0"/>
            </a:br>
            <a:r>
              <a:rPr lang="en-US" sz="2800" dirty="0" smtClean="0"/>
              <a:t>8.</a:t>
            </a:r>
            <a:r>
              <a:rPr lang="en-US" sz="2800" dirty="0"/>
              <a:t> “By the way</a:t>
            </a:r>
            <a:r>
              <a:rPr lang="en-US" sz="2800" dirty="0" smtClean="0"/>
              <a:t>”</a:t>
            </a:r>
            <a:r>
              <a:rPr lang="en-US" sz="4000" dirty="0" smtClean="0">
                <a:solidFill>
                  <a:srgbClr val="C00000"/>
                </a:solidFill>
              </a:rPr>
              <a:t>,</a:t>
            </a:r>
            <a:r>
              <a:rPr lang="en-US" sz="2800" dirty="0" smtClean="0"/>
              <a:t> May </a:t>
            </a:r>
            <a:r>
              <a:rPr lang="en-US" sz="2800" dirty="0"/>
              <a:t>said </a:t>
            </a:r>
            <a:r>
              <a:rPr lang="en-US" sz="4000" dirty="0" smtClean="0">
                <a:solidFill>
                  <a:srgbClr val="C00000"/>
                </a:solidFill>
              </a:rPr>
              <a:t>,</a:t>
            </a:r>
            <a:r>
              <a:rPr lang="en-US" sz="2800" dirty="0" smtClean="0"/>
              <a:t>“</a:t>
            </a:r>
            <a:r>
              <a:rPr lang="en-US" sz="2800" dirty="0"/>
              <a:t>did you do anything </a:t>
            </a:r>
            <a:r>
              <a:rPr lang="en-US" sz="2800" dirty="0" smtClean="0"/>
              <a:t/>
            </a:r>
            <a:br>
              <a:rPr lang="en-US" sz="2800" dirty="0" smtClean="0"/>
            </a:br>
            <a:r>
              <a:rPr lang="en-US" sz="2800" dirty="0" smtClean="0"/>
              <a:t>about </a:t>
            </a:r>
            <a:r>
              <a:rPr lang="en-US" sz="2800" dirty="0"/>
              <a:t>the car?” </a:t>
            </a:r>
            <a:r>
              <a:rPr lang="en-US" sz="2800" dirty="0" smtClean="0"/>
              <a:t/>
            </a:r>
            <a:br>
              <a:rPr lang="en-US" sz="2800" dirty="0" smtClean="0"/>
            </a:br>
            <a:r>
              <a:rPr lang="en-US" sz="2800" dirty="0" smtClean="0"/>
              <a:t>9.</a:t>
            </a:r>
            <a:r>
              <a:rPr lang="en-US" sz="2800" dirty="0"/>
              <a:t> It was </a:t>
            </a:r>
            <a:r>
              <a:rPr lang="en-US" sz="2800" dirty="0" smtClean="0"/>
              <a:t>cool</a:t>
            </a:r>
            <a:r>
              <a:rPr lang="en-US" sz="4000" dirty="0" smtClean="0">
                <a:solidFill>
                  <a:srgbClr val="C00000"/>
                </a:solidFill>
              </a:rPr>
              <a:t>,</a:t>
            </a:r>
            <a:r>
              <a:rPr lang="en-US" sz="2800" dirty="0" smtClean="0"/>
              <a:t> </a:t>
            </a:r>
            <a:r>
              <a:rPr lang="en-US" sz="2800" dirty="0"/>
              <a:t>dark and very unpleasant down stairs. </a:t>
            </a:r>
            <a:r>
              <a:rPr lang="en-US" sz="2800" dirty="0" smtClean="0"/>
              <a:t/>
            </a:r>
            <a:br>
              <a:rPr lang="en-US" sz="2800" dirty="0" smtClean="0"/>
            </a:br>
            <a:r>
              <a:rPr lang="en-US" sz="2800" dirty="0" smtClean="0"/>
              <a:t>10.</a:t>
            </a:r>
            <a:r>
              <a:rPr lang="en-US" sz="2800" dirty="0"/>
              <a:t> This is a politician with his famous pipe which he smoked all the time</a:t>
            </a:r>
            <a:r>
              <a:rPr lang="en-US" sz="2800" dirty="0" smtClean="0"/>
              <a:t>.</a:t>
            </a:r>
            <a:br>
              <a:rPr lang="en-US" sz="2800" dirty="0" smtClean="0"/>
            </a:br>
            <a:r>
              <a:rPr lang="en-US" sz="2800" dirty="0" smtClean="0"/>
              <a:t>11.</a:t>
            </a:r>
            <a:r>
              <a:rPr lang="en-US" sz="2800" dirty="0"/>
              <a:t> That’s the woman whom everybody loved</a:t>
            </a:r>
            <a:r>
              <a:rPr lang="en-US" sz="2800" dirty="0" smtClean="0"/>
              <a:t>.</a:t>
            </a:r>
            <a:br>
              <a:rPr lang="en-US" sz="2800" dirty="0" smtClean="0"/>
            </a:br>
            <a:r>
              <a:rPr lang="en-US" sz="2800" dirty="0" smtClean="0"/>
              <a:t>12. In addition</a:t>
            </a:r>
            <a:r>
              <a:rPr lang="en-US" sz="4000" dirty="0" smtClean="0">
                <a:solidFill>
                  <a:srgbClr val="C00000"/>
                </a:solidFill>
              </a:rPr>
              <a:t>,</a:t>
            </a:r>
            <a:r>
              <a:rPr lang="en-US" sz="2800" dirty="0" smtClean="0"/>
              <a:t> we ordered some food.</a:t>
            </a:r>
            <a:endParaRPr lang="ru-RU" sz="2800" dirty="0"/>
          </a:p>
        </p:txBody>
      </p:sp>
    </p:spTree>
    <p:extLst>
      <p:ext uri="{BB962C8B-B14F-4D97-AF65-F5344CB8AC3E}">
        <p14:creationId xmlns:p14="http://schemas.microsoft.com/office/powerpoint/2010/main" val="13595072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332656"/>
            <a:ext cx="8229600" cy="2160240"/>
          </a:xfrm>
        </p:spPr>
        <p:txBody>
          <a:bodyPr>
            <a:normAutofit fontScale="90000"/>
          </a:bodyPr>
          <a:lstStyle/>
          <a:p>
            <a:r>
              <a:rPr lang="en-US" b="1" dirty="0" smtClean="0">
                <a:solidFill>
                  <a:schemeClr val="accent4">
                    <a:lumMod val="75000"/>
                  </a:schemeClr>
                </a:solidFill>
              </a:rPr>
              <a:t/>
            </a:r>
            <a:br>
              <a:rPr lang="en-US" b="1" dirty="0" smtClean="0">
                <a:solidFill>
                  <a:schemeClr val="accent4">
                    <a:lumMod val="75000"/>
                  </a:schemeClr>
                </a:solidFill>
              </a:rPr>
            </a:br>
            <a:r>
              <a:rPr lang="en-US" b="1" dirty="0">
                <a:solidFill>
                  <a:schemeClr val="accent4">
                    <a:lumMod val="75000"/>
                  </a:schemeClr>
                </a:solidFill>
              </a:rPr>
              <a:t/>
            </a:r>
            <a:br>
              <a:rPr lang="en-US" b="1" dirty="0">
                <a:solidFill>
                  <a:schemeClr val="accent4">
                    <a:lumMod val="75000"/>
                  </a:schemeClr>
                </a:solidFill>
              </a:rPr>
            </a:br>
            <a:r>
              <a:rPr lang="en-US" b="1" dirty="0" smtClean="0">
                <a:solidFill>
                  <a:schemeClr val="accent4">
                    <a:lumMod val="75000"/>
                  </a:schemeClr>
                </a:solidFill>
              </a:rPr>
              <a:t>Comma Usage in English</a:t>
            </a:r>
            <a:br>
              <a:rPr lang="en-US" b="1" dirty="0" smtClean="0">
                <a:solidFill>
                  <a:schemeClr val="accent4">
                    <a:lumMod val="75000"/>
                  </a:schemeClr>
                </a:solidFill>
              </a:rPr>
            </a:br>
            <a:r>
              <a:rPr lang="en-US" b="1" dirty="0" smtClean="0">
                <a:solidFill>
                  <a:schemeClr val="accent3">
                    <a:lumMod val="75000"/>
                  </a:schemeClr>
                </a:solidFill>
              </a:rPr>
              <a:t>(Controversial Points)</a:t>
            </a:r>
            <a:br>
              <a:rPr lang="en-US" b="1" dirty="0" smtClean="0">
                <a:solidFill>
                  <a:schemeClr val="accent3">
                    <a:lumMod val="75000"/>
                  </a:schemeClr>
                </a:solidFill>
              </a:rPr>
            </a:br>
            <a:r>
              <a:rPr lang="en-US" b="1" dirty="0" smtClean="0">
                <a:solidFill>
                  <a:srgbClr val="C00000"/>
                </a:solidFill>
              </a:rPr>
              <a:t>To </a:t>
            </a:r>
            <a:r>
              <a:rPr lang="en-US" b="1" dirty="0">
                <a:solidFill>
                  <a:srgbClr val="C00000"/>
                </a:solidFill>
              </a:rPr>
              <a:t>put or not to put?</a:t>
            </a:r>
            <a:br>
              <a:rPr lang="en-US" b="1" dirty="0">
                <a:solidFill>
                  <a:srgbClr val="C00000"/>
                </a:solidFill>
              </a:rPr>
            </a:br>
            <a:r>
              <a:rPr lang="en-US" b="1" dirty="0" smtClean="0">
                <a:solidFill>
                  <a:schemeClr val="accent3">
                    <a:lumMod val="75000"/>
                  </a:schemeClr>
                </a:solidFill>
              </a:rPr>
              <a:t/>
            </a:r>
            <a:br>
              <a:rPr lang="en-US" b="1" dirty="0" smtClean="0">
                <a:solidFill>
                  <a:schemeClr val="accent3">
                    <a:lumMod val="75000"/>
                  </a:schemeClr>
                </a:solidFill>
              </a:rPr>
            </a:br>
            <a:r>
              <a:rPr lang="ru-RU" b="1" dirty="0">
                <a:solidFill>
                  <a:schemeClr val="accent3">
                    <a:lumMod val="75000"/>
                  </a:schemeClr>
                </a:solidFill>
              </a:rPr>
              <a:t/>
            </a:r>
            <a:br>
              <a:rPr lang="ru-RU" b="1" dirty="0">
                <a:solidFill>
                  <a:schemeClr val="accent3">
                    <a:lumMod val="75000"/>
                  </a:schemeClr>
                </a:solidFill>
              </a:rPr>
            </a:br>
            <a:endParaRPr lang="ru-RU" b="1" dirty="0">
              <a:solidFill>
                <a:schemeClr val="accent4">
                  <a:lumMod val="75000"/>
                </a:schemeClr>
              </a:solidFill>
            </a:endParaRPr>
          </a:p>
        </p:txBody>
      </p:sp>
      <p:sp>
        <p:nvSpPr>
          <p:cNvPr id="5" name="Подзаголовок 4"/>
          <p:cNvSpPr>
            <a:spLocks noGrp="1"/>
          </p:cNvSpPr>
          <p:nvPr>
            <p:ph sz="half" idx="1"/>
          </p:nvPr>
        </p:nvSpPr>
        <p:spPr/>
        <p:txBody>
          <a:bodyPr>
            <a:normAutofit/>
          </a:bodyPr>
          <a:lstStyle/>
          <a:p>
            <a:endParaRPr lang="en-US" sz="4400" b="1" dirty="0">
              <a:solidFill>
                <a:srgbClr val="C00000"/>
              </a:solidFill>
            </a:endParaRPr>
          </a:p>
          <a:p>
            <a:endParaRPr lang="ru-RU" sz="4400" b="1" dirty="0">
              <a:solidFill>
                <a:srgbClr val="C00000"/>
              </a:solidFill>
            </a:endParaRPr>
          </a:p>
        </p:txBody>
      </p:sp>
      <p:pic>
        <p:nvPicPr>
          <p:cNvPr id="1027" name="Picture 3" descr="C:\Users\User\Desktop\думающий.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2292084" y="2636912"/>
            <a:ext cx="4431996" cy="3528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27640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2000"/>
                                        <p:tgtEl>
                                          <p:spTgt spid="1027"/>
                                        </p:tgtEl>
                                      </p:cBhvr>
                                    </p:animEffect>
                                    <p:anim calcmode="lin" valueType="num">
                                      <p:cBhvr>
                                        <p:cTn id="8" dur="2000" fill="hold"/>
                                        <p:tgtEl>
                                          <p:spTgt spid="1027"/>
                                        </p:tgtEl>
                                        <p:attrNameLst>
                                          <p:attrName>ppt_w</p:attrName>
                                        </p:attrNameLst>
                                      </p:cBhvr>
                                      <p:tavLst>
                                        <p:tav tm="0" fmla="#ppt_w*sin(2.5*pi*$)">
                                          <p:val>
                                            <p:fltVal val="0"/>
                                          </p:val>
                                        </p:tav>
                                        <p:tav tm="100000">
                                          <p:val>
                                            <p:fltVal val="1"/>
                                          </p:val>
                                        </p:tav>
                                      </p:tavLst>
                                    </p:anim>
                                    <p:anim calcmode="lin" valueType="num">
                                      <p:cBhvr>
                                        <p:cTn id="9" dur="2000" fill="hold"/>
                                        <p:tgtEl>
                                          <p:spTgt spid="102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229600" cy="1224136"/>
          </a:xfrm>
        </p:spPr>
        <p:txBody>
          <a:bodyPr>
            <a:noAutofit/>
          </a:bodyPr>
          <a:lstStyle/>
          <a:p>
            <a:r>
              <a:rPr lang="ru-RU" sz="3600" dirty="0"/>
              <a:t>Запятая используется для разделения </a:t>
            </a:r>
            <a:r>
              <a:rPr lang="ru-RU" sz="3600" b="1" dirty="0">
                <a:solidFill>
                  <a:schemeClr val="tx2">
                    <a:lumMod val="60000"/>
                    <a:lumOff val="40000"/>
                  </a:schemeClr>
                </a:solidFill>
              </a:rPr>
              <a:t>однородных</a:t>
            </a:r>
            <a:r>
              <a:rPr lang="ru-RU" sz="3600" dirty="0"/>
              <a:t> членов предложения при их перечислении.</a:t>
            </a:r>
            <a:br>
              <a:rPr lang="ru-RU" sz="3600" dirty="0"/>
            </a:br>
            <a:endParaRPr lang="ru-RU" sz="3600" b="1" dirty="0">
              <a:solidFill>
                <a:srgbClr val="7030A0"/>
              </a:solidFill>
            </a:endParaRPr>
          </a:p>
        </p:txBody>
      </p:sp>
      <p:sp>
        <p:nvSpPr>
          <p:cNvPr id="3" name="Объект 2"/>
          <p:cNvSpPr>
            <a:spLocks noGrp="1"/>
          </p:cNvSpPr>
          <p:nvPr>
            <p:ph idx="1"/>
          </p:nvPr>
        </p:nvSpPr>
        <p:spPr>
          <a:xfrm>
            <a:off x="457200" y="2348880"/>
            <a:ext cx="8229600" cy="3777283"/>
          </a:xfrm>
        </p:spPr>
        <p:txBody>
          <a:bodyPr/>
          <a:lstStyle/>
          <a:p>
            <a:pPr marL="0" indent="0">
              <a:buNone/>
            </a:pPr>
            <a:r>
              <a:rPr lang="en-US" i="1" dirty="0"/>
              <a:t>Ann came home</a:t>
            </a:r>
            <a:r>
              <a:rPr lang="en-US" i="1" dirty="0">
                <a:solidFill>
                  <a:srgbClr val="00B0F0"/>
                </a:solidFill>
              </a:rPr>
              <a:t>,</a:t>
            </a:r>
            <a:r>
              <a:rPr lang="en-US" i="1" dirty="0"/>
              <a:t> took off her shoes</a:t>
            </a:r>
            <a:r>
              <a:rPr lang="en-US" i="1" dirty="0">
                <a:solidFill>
                  <a:srgbClr val="00B0F0"/>
                </a:solidFill>
              </a:rPr>
              <a:t>,</a:t>
            </a:r>
            <a:r>
              <a:rPr lang="en-US" i="1" dirty="0"/>
              <a:t> lied on the sofa. </a:t>
            </a:r>
            <a:endParaRPr lang="en-US" i="1" dirty="0" smtClean="0"/>
          </a:p>
          <a:p>
            <a:pPr marL="0" indent="0">
              <a:buNone/>
            </a:pPr>
            <a:r>
              <a:rPr lang="en-US" i="1" dirty="0"/>
              <a:t>The Constitution establishes the legislative</a:t>
            </a:r>
            <a:r>
              <a:rPr lang="en-US" i="1" dirty="0">
                <a:solidFill>
                  <a:srgbClr val="00B0F0"/>
                </a:solidFill>
              </a:rPr>
              <a:t>,</a:t>
            </a:r>
            <a:r>
              <a:rPr lang="en-US" i="1" dirty="0"/>
              <a:t> executive</a:t>
            </a:r>
            <a:r>
              <a:rPr lang="en-US" i="1" dirty="0">
                <a:solidFill>
                  <a:srgbClr val="00B0F0"/>
                </a:solidFill>
              </a:rPr>
              <a:t>,</a:t>
            </a:r>
            <a:r>
              <a:rPr lang="en-US" i="1" dirty="0"/>
              <a:t> and judicial branches of government.</a:t>
            </a:r>
            <a:endParaRPr lang="ru-RU" b="1" i="1" dirty="0"/>
          </a:p>
        </p:txBody>
      </p:sp>
    </p:spTree>
    <p:extLst>
      <p:ext uri="{BB962C8B-B14F-4D97-AF65-F5344CB8AC3E}">
        <p14:creationId xmlns:p14="http://schemas.microsoft.com/office/powerpoint/2010/main" val="20837501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434282"/>
          </a:xfrm>
        </p:spPr>
        <p:txBody>
          <a:bodyPr>
            <a:noAutofit/>
          </a:bodyPr>
          <a:lstStyle/>
          <a:p>
            <a:r>
              <a:rPr lang="ru-RU" sz="2800" dirty="0"/>
              <a:t>Запятая также ставится в длинном перечислении перед </a:t>
            </a:r>
            <a:r>
              <a:rPr lang="ru-RU" sz="2800" dirty="0">
                <a:hlinkClick r:id="rId2"/>
              </a:rPr>
              <a:t>союзом</a:t>
            </a:r>
            <a:r>
              <a:rPr lang="ru-RU" sz="2800" dirty="0"/>
              <a:t> </a:t>
            </a:r>
            <a:r>
              <a:rPr lang="ru-RU" sz="2800" b="1" dirty="0" err="1">
                <a:solidFill>
                  <a:srgbClr val="C00000"/>
                </a:solidFill>
              </a:rPr>
              <a:t>and</a:t>
            </a:r>
            <a:r>
              <a:rPr lang="ru-RU" sz="2800" dirty="0"/>
              <a:t> во избежание путаницы (так называемая </a:t>
            </a:r>
            <a:r>
              <a:rPr lang="ru-RU" sz="2800" dirty="0" err="1"/>
              <a:t>Oxford</a:t>
            </a:r>
            <a:r>
              <a:rPr lang="ru-RU" sz="2800" dirty="0"/>
              <a:t> </a:t>
            </a:r>
            <a:r>
              <a:rPr lang="ru-RU" sz="2800" dirty="0" err="1"/>
              <a:t>comma</a:t>
            </a:r>
            <a:r>
              <a:rPr lang="ru-RU" sz="2800" dirty="0"/>
              <a:t>), однако она может опускаться, если в предложении нет других союзов.</a:t>
            </a:r>
            <a:r>
              <a:rPr lang="ru-RU" sz="3600" dirty="0"/>
              <a:t/>
            </a:r>
            <a:br>
              <a:rPr lang="ru-RU" sz="3600" dirty="0"/>
            </a:br>
            <a:endParaRPr lang="ru-RU" sz="3600" dirty="0"/>
          </a:p>
        </p:txBody>
      </p:sp>
      <p:sp>
        <p:nvSpPr>
          <p:cNvPr id="3" name="Объект 2"/>
          <p:cNvSpPr>
            <a:spLocks noGrp="1"/>
          </p:cNvSpPr>
          <p:nvPr>
            <p:ph idx="1"/>
          </p:nvPr>
        </p:nvSpPr>
        <p:spPr>
          <a:xfrm>
            <a:off x="457200" y="2636912"/>
            <a:ext cx="8229600" cy="3489251"/>
          </a:xfrm>
        </p:spPr>
        <p:txBody>
          <a:bodyPr/>
          <a:lstStyle/>
          <a:p>
            <a:pPr marL="0" indent="0">
              <a:buNone/>
            </a:pPr>
            <a:r>
              <a:rPr lang="ru-RU" i="1" dirty="0" err="1"/>
              <a:t>There</a:t>
            </a:r>
            <a:r>
              <a:rPr lang="ru-RU" i="1" dirty="0"/>
              <a:t> </a:t>
            </a:r>
            <a:r>
              <a:rPr lang="ru-RU" i="1" dirty="0" err="1"/>
              <a:t>were</a:t>
            </a:r>
            <a:r>
              <a:rPr lang="ru-RU" i="1" dirty="0"/>
              <a:t> </a:t>
            </a:r>
            <a:r>
              <a:rPr lang="ru-RU" i="1" dirty="0" err="1"/>
              <a:t>mashed</a:t>
            </a:r>
            <a:r>
              <a:rPr lang="ru-RU" i="1" dirty="0"/>
              <a:t> </a:t>
            </a:r>
            <a:r>
              <a:rPr lang="ru-RU" i="1" dirty="0" err="1"/>
              <a:t>potatoes</a:t>
            </a:r>
            <a:r>
              <a:rPr lang="ru-RU" i="1" dirty="0"/>
              <a:t>, </a:t>
            </a:r>
            <a:r>
              <a:rPr lang="ru-RU" i="1" dirty="0" err="1"/>
              <a:t>boiled</a:t>
            </a:r>
            <a:r>
              <a:rPr lang="ru-RU" i="1" dirty="0"/>
              <a:t> </a:t>
            </a:r>
            <a:r>
              <a:rPr lang="ru-RU" i="1" dirty="0" err="1"/>
              <a:t>eggs</a:t>
            </a:r>
            <a:r>
              <a:rPr lang="ru-RU" i="1" dirty="0"/>
              <a:t>, </a:t>
            </a:r>
            <a:r>
              <a:rPr lang="ru-RU" i="1" dirty="0" err="1"/>
              <a:t>fish</a:t>
            </a:r>
            <a:r>
              <a:rPr lang="ru-RU" i="1" dirty="0"/>
              <a:t> </a:t>
            </a:r>
            <a:r>
              <a:rPr lang="ru-RU" i="1" dirty="0" err="1"/>
              <a:t>and</a:t>
            </a:r>
            <a:r>
              <a:rPr lang="ru-RU" i="1" dirty="0"/>
              <a:t> </a:t>
            </a:r>
            <a:r>
              <a:rPr lang="ru-RU" i="1" dirty="0" err="1"/>
              <a:t>chips</a:t>
            </a:r>
            <a:r>
              <a:rPr lang="ru-RU" i="1" dirty="0"/>
              <a:t>, </a:t>
            </a:r>
            <a:r>
              <a:rPr lang="ru-RU" i="1" dirty="0" err="1">
                <a:solidFill>
                  <a:srgbClr val="C00000"/>
                </a:solidFill>
              </a:rPr>
              <a:t>and</a:t>
            </a:r>
            <a:r>
              <a:rPr lang="ru-RU" i="1" dirty="0"/>
              <a:t> </a:t>
            </a:r>
            <a:r>
              <a:rPr lang="ru-RU" i="1" dirty="0" err="1"/>
              <a:t>spaghetti</a:t>
            </a:r>
            <a:r>
              <a:rPr lang="ru-RU" i="1" dirty="0"/>
              <a:t>. </a:t>
            </a:r>
            <a:endParaRPr lang="ru-RU" i="1" dirty="0" smtClean="0"/>
          </a:p>
          <a:p>
            <a:pPr marL="0" indent="0">
              <a:buNone/>
            </a:pPr>
            <a:r>
              <a:rPr lang="en-US" i="1" dirty="0"/>
              <a:t>This train goes to Norfolk, Washington, New York, </a:t>
            </a:r>
            <a:r>
              <a:rPr lang="en-US" i="1" dirty="0">
                <a:solidFill>
                  <a:srgbClr val="C00000"/>
                </a:solidFill>
              </a:rPr>
              <a:t>and</a:t>
            </a:r>
            <a:r>
              <a:rPr lang="en-US" i="1" dirty="0"/>
              <a:t> Boston</a:t>
            </a:r>
            <a:r>
              <a:rPr lang="en-US" i="1" dirty="0" smtClean="0"/>
              <a:t>.</a:t>
            </a:r>
            <a:endParaRPr lang="ru-RU" i="1" dirty="0" smtClean="0"/>
          </a:p>
          <a:p>
            <a:pPr marL="0" indent="0">
              <a:buNone/>
            </a:pPr>
            <a:r>
              <a:rPr lang="ru-RU" i="1" dirty="0" smtClean="0">
                <a:solidFill>
                  <a:srgbClr val="0070C0"/>
                </a:solidFill>
              </a:rPr>
              <a:t>Сравните:</a:t>
            </a:r>
          </a:p>
          <a:p>
            <a:pPr marL="0" indent="0">
              <a:buNone/>
            </a:pPr>
            <a:r>
              <a:rPr lang="en-US" i="1" dirty="0"/>
              <a:t>The rain stopped </a:t>
            </a:r>
            <a:r>
              <a:rPr lang="en-US" i="1" dirty="0">
                <a:solidFill>
                  <a:srgbClr val="C00000"/>
                </a:solidFill>
              </a:rPr>
              <a:t>and </a:t>
            </a:r>
            <a:r>
              <a:rPr lang="en-US" i="1" dirty="0"/>
              <a:t>it got much </a:t>
            </a:r>
            <a:r>
              <a:rPr lang="en-US" i="1" dirty="0" smtClean="0"/>
              <a:t>warmer</a:t>
            </a:r>
            <a:r>
              <a:rPr lang="ru-RU" i="1" dirty="0" smtClean="0"/>
              <a:t>.</a:t>
            </a:r>
            <a:endParaRPr lang="ru-RU" i="1" dirty="0"/>
          </a:p>
        </p:txBody>
      </p:sp>
    </p:spTree>
    <p:extLst>
      <p:ext uri="{BB962C8B-B14F-4D97-AF65-F5344CB8AC3E}">
        <p14:creationId xmlns:p14="http://schemas.microsoft.com/office/powerpoint/2010/main" val="42842106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barn(inVertical)">
                                      <p:cBhvr>
                                        <p:cTn id="1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434282"/>
          </a:xfrm>
        </p:spPr>
        <p:txBody>
          <a:bodyPr>
            <a:noAutofit/>
          </a:bodyPr>
          <a:lstStyle/>
          <a:p>
            <a:r>
              <a:rPr lang="ru-RU" sz="3200" dirty="0"/>
              <a:t>Если в предложении при перечислении несколько раз используются союзы </a:t>
            </a:r>
            <a:r>
              <a:rPr lang="ru-RU" sz="3200" b="1" dirty="0" err="1">
                <a:solidFill>
                  <a:srgbClr val="C00000"/>
                </a:solidFill>
              </a:rPr>
              <a:t>and</a:t>
            </a:r>
            <a:r>
              <a:rPr lang="ru-RU" sz="3200" dirty="0"/>
              <a:t> или </a:t>
            </a:r>
            <a:r>
              <a:rPr lang="ru-RU" sz="3200" b="1" dirty="0" err="1">
                <a:solidFill>
                  <a:srgbClr val="C00000"/>
                </a:solidFill>
              </a:rPr>
              <a:t>nor</a:t>
            </a:r>
            <a:r>
              <a:rPr lang="ru-RU" sz="3200" dirty="0"/>
              <a:t>, то между перечисляемыми частями предложения ставятся </a:t>
            </a:r>
            <a:r>
              <a:rPr lang="ru-RU" sz="3200" dirty="0" smtClean="0"/>
              <a:t>запятые:</a:t>
            </a:r>
            <a:r>
              <a:rPr lang="ru-RU" sz="3200" dirty="0"/>
              <a:t/>
            </a:r>
            <a:br>
              <a:rPr lang="ru-RU" sz="3200" dirty="0"/>
            </a:br>
            <a:endParaRPr lang="ru-RU" sz="3200" dirty="0"/>
          </a:p>
        </p:txBody>
      </p:sp>
      <p:sp>
        <p:nvSpPr>
          <p:cNvPr id="3" name="Объект 2"/>
          <p:cNvSpPr>
            <a:spLocks noGrp="1"/>
          </p:cNvSpPr>
          <p:nvPr>
            <p:ph idx="1"/>
          </p:nvPr>
        </p:nvSpPr>
        <p:spPr>
          <a:xfrm>
            <a:off x="457200" y="2852936"/>
            <a:ext cx="8229600" cy="3273227"/>
          </a:xfrm>
        </p:spPr>
        <p:txBody>
          <a:bodyPr/>
          <a:lstStyle/>
          <a:p>
            <a:pPr fontAlgn="base"/>
            <a:r>
              <a:rPr lang="ru-RU" i="1" dirty="0" err="1"/>
              <a:t>Jeff</a:t>
            </a:r>
            <a:r>
              <a:rPr lang="ru-RU" i="1" dirty="0"/>
              <a:t> </a:t>
            </a:r>
            <a:r>
              <a:rPr lang="ru-RU" i="1" dirty="0" err="1"/>
              <a:t>was</a:t>
            </a:r>
            <a:r>
              <a:rPr lang="ru-RU" i="1" dirty="0"/>
              <a:t> </a:t>
            </a:r>
            <a:r>
              <a:rPr lang="ru-RU" i="1" dirty="0" err="1"/>
              <a:t>not</a:t>
            </a:r>
            <a:r>
              <a:rPr lang="ru-RU" i="1" dirty="0"/>
              <a:t> </a:t>
            </a:r>
            <a:r>
              <a:rPr lang="ru-RU" i="1" dirty="0" err="1"/>
              <a:t>stupid</a:t>
            </a:r>
            <a:r>
              <a:rPr lang="ru-RU" i="1" dirty="0"/>
              <a:t>, </a:t>
            </a:r>
            <a:r>
              <a:rPr lang="ru-RU" i="1" dirty="0" err="1">
                <a:solidFill>
                  <a:srgbClr val="C00000"/>
                </a:solidFill>
              </a:rPr>
              <a:t>nor</a:t>
            </a:r>
            <a:r>
              <a:rPr lang="ru-RU" i="1" dirty="0"/>
              <a:t> </a:t>
            </a:r>
            <a:r>
              <a:rPr lang="ru-RU" i="1" dirty="0" err="1"/>
              <a:t>wise</a:t>
            </a:r>
            <a:r>
              <a:rPr lang="ru-RU" i="1" dirty="0"/>
              <a:t>, </a:t>
            </a:r>
            <a:r>
              <a:rPr lang="ru-RU" i="1" dirty="0" err="1">
                <a:solidFill>
                  <a:srgbClr val="C00000"/>
                </a:solidFill>
              </a:rPr>
              <a:t>nor</a:t>
            </a:r>
            <a:r>
              <a:rPr lang="ru-RU" i="1" dirty="0">
                <a:solidFill>
                  <a:srgbClr val="C00000"/>
                </a:solidFill>
              </a:rPr>
              <a:t> </a:t>
            </a:r>
            <a:r>
              <a:rPr lang="ru-RU" i="1" dirty="0" err="1"/>
              <a:t>funny</a:t>
            </a:r>
            <a:r>
              <a:rPr lang="ru-RU" i="1" dirty="0"/>
              <a:t>, </a:t>
            </a:r>
            <a:r>
              <a:rPr lang="ru-RU" i="1" dirty="0" err="1">
                <a:solidFill>
                  <a:srgbClr val="C00000"/>
                </a:solidFill>
              </a:rPr>
              <a:t>nor</a:t>
            </a:r>
            <a:r>
              <a:rPr lang="ru-RU" i="1" dirty="0"/>
              <a:t> </a:t>
            </a:r>
            <a:r>
              <a:rPr lang="ru-RU" i="1" dirty="0" err="1"/>
              <a:t>handsome</a:t>
            </a:r>
            <a:r>
              <a:rPr lang="ru-RU" i="1" dirty="0" smtClean="0"/>
              <a:t>.</a:t>
            </a:r>
          </a:p>
          <a:p>
            <a:pPr fontAlgn="base"/>
            <a:r>
              <a:rPr lang="ru-RU" i="1" dirty="0" smtClean="0"/>
              <a:t> </a:t>
            </a:r>
            <a:r>
              <a:rPr lang="en-US" i="1" dirty="0" smtClean="0"/>
              <a:t>She </a:t>
            </a:r>
            <a:r>
              <a:rPr lang="en-US" i="1" dirty="0"/>
              <a:t>listened to this song, </a:t>
            </a:r>
            <a:r>
              <a:rPr lang="en-US" i="1" dirty="0">
                <a:solidFill>
                  <a:srgbClr val="C00000"/>
                </a:solidFill>
              </a:rPr>
              <a:t>and</a:t>
            </a:r>
            <a:r>
              <a:rPr lang="en-US" i="1" dirty="0"/>
              <a:t> sang beautifully, </a:t>
            </a:r>
            <a:r>
              <a:rPr lang="en-US" i="1" dirty="0">
                <a:solidFill>
                  <a:srgbClr val="C00000"/>
                </a:solidFill>
              </a:rPr>
              <a:t>and</a:t>
            </a:r>
            <a:r>
              <a:rPr lang="en-US" i="1" dirty="0"/>
              <a:t> danced, </a:t>
            </a:r>
            <a:r>
              <a:rPr lang="en-US" i="1" dirty="0">
                <a:solidFill>
                  <a:srgbClr val="C00000"/>
                </a:solidFill>
              </a:rPr>
              <a:t>and</a:t>
            </a:r>
            <a:r>
              <a:rPr lang="en-US" i="1" dirty="0"/>
              <a:t> cried. </a:t>
            </a:r>
            <a:endParaRPr lang="ru-RU" i="1" dirty="0" smtClean="0"/>
          </a:p>
          <a:p>
            <a:pPr fontAlgn="base"/>
            <a:endParaRPr lang="ru-RU" b="1" dirty="0"/>
          </a:p>
        </p:txBody>
      </p:sp>
    </p:spTree>
    <p:extLst>
      <p:ext uri="{BB962C8B-B14F-4D97-AF65-F5344CB8AC3E}">
        <p14:creationId xmlns:p14="http://schemas.microsoft.com/office/powerpoint/2010/main" val="41934147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146250"/>
          </a:xfrm>
        </p:spPr>
        <p:txBody>
          <a:bodyPr>
            <a:noAutofit/>
          </a:bodyPr>
          <a:lstStyle/>
          <a:p>
            <a:r>
              <a:rPr lang="ru-RU" sz="2800" b="1" dirty="0"/>
              <a:t>Запятая</a:t>
            </a:r>
            <a:r>
              <a:rPr lang="ru-RU" sz="2800" dirty="0"/>
              <a:t> ставится для соединения </a:t>
            </a:r>
            <a:r>
              <a:rPr lang="ru-RU" sz="2800" u="sng" dirty="0" smtClean="0">
                <a:solidFill>
                  <a:srgbClr val="0070C0"/>
                </a:solidFill>
              </a:rPr>
              <a:t>двух </a:t>
            </a:r>
            <a:r>
              <a:rPr lang="ru-RU" sz="2800" u="sng" dirty="0">
                <a:solidFill>
                  <a:srgbClr val="0070C0"/>
                </a:solidFill>
              </a:rPr>
              <a:t>независимых </a:t>
            </a:r>
            <a:r>
              <a:rPr lang="ru-RU" sz="2800" u="sng" dirty="0" smtClean="0">
                <a:solidFill>
                  <a:srgbClr val="0070C0"/>
                </a:solidFill>
              </a:rPr>
              <a:t>предложений</a:t>
            </a:r>
            <a:r>
              <a:rPr lang="ru-RU" sz="2800" dirty="0" smtClean="0"/>
              <a:t>, </a:t>
            </a:r>
            <a:r>
              <a:rPr lang="ru-RU" sz="2800" dirty="0"/>
              <a:t>в каждом из которых есть свое подлежащее и </a:t>
            </a:r>
            <a:r>
              <a:rPr lang="ru-RU" sz="2800" dirty="0" smtClean="0"/>
              <a:t>сказуемое,</a:t>
            </a:r>
            <a:r>
              <a:rPr lang="ru-RU" sz="2800" dirty="0"/>
              <a:t/>
            </a:r>
            <a:br>
              <a:rPr lang="ru-RU" sz="2800" dirty="0"/>
            </a:br>
            <a:r>
              <a:rPr lang="ru-RU" sz="2800" dirty="0"/>
              <a:t> перед союзами </a:t>
            </a:r>
            <a:r>
              <a:rPr lang="ru-RU" sz="2800" dirty="0" smtClean="0"/>
              <a:t/>
            </a:r>
            <a:br>
              <a:rPr lang="ru-RU" sz="2800" dirty="0" smtClean="0"/>
            </a:br>
            <a:r>
              <a:rPr lang="ru-RU" sz="2800" b="1" dirty="0" err="1" smtClean="0"/>
              <a:t>and</a:t>
            </a:r>
            <a:r>
              <a:rPr lang="ru-RU" sz="2800" dirty="0"/>
              <a:t> </a:t>
            </a:r>
            <a:r>
              <a:rPr lang="ru-RU" sz="2800" dirty="0" smtClean="0"/>
              <a:t>,</a:t>
            </a:r>
            <a:r>
              <a:rPr lang="ru-RU" sz="2800" dirty="0"/>
              <a:t> </a:t>
            </a:r>
            <a:r>
              <a:rPr lang="ru-RU" sz="2800" b="1" dirty="0" err="1"/>
              <a:t>but</a:t>
            </a:r>
            <a:r>
              <a:rPr lang="ru-RU" sz="2800" dirty="0"/>
              <a:t> </a:t>
            </a:r>
            <a:r>
              <a:rPr lang="ru-RU" sz="2800" dirty="0" smtClean="0"/>
              <a:t>,</a:t>
            </a:r>
            <a:r>
              <a:rPr lang="ru-RU" sz="2800" dirty="0"/>
              <a:t> </a:t>
            </a:r>
            <a:r>
              <a:rPr lang="ru-RU" sz="2800" b="1" dirty="0" err="1"/>
              <a:t>for</a:t>
            </a:r>
            <a:r>
              <a:rPr lang="ru-RU" sz="2800" dirty="0"/>
              <a:t> (ибо), </a:t>
            </a:r>
            <a:r>
              <a:rPr lang="ru-RU" sz="2800" b="1" dirty="0" err="1"/>
              <a:t>or</a:t>
            </a:r>
            <a:r>
              <a:rPr lang="ru-RU" sz="2800" dirty="0"/>
              <a:t> </a:t>
            </a:r>
            <a:r>
              <a:rPr lang="ru-RU" sz="2800" dirty="0" smtClean="0"/>
              <a:t>,</a:t>
            </a:r>
            <a:r>
              <a:rPr lang="ru-RU" sz="2800" dirty="0"/>
              <a:t> </a:t>
            </a:r>
            <a:r>
              <a:rPr lang="ru-RU" sz="2800" b="1" dirty="0" err="1"/>
              <a:t>nor</a:t>
            </a:r>
            <a:r>
              <a:rPr lang="ru-RU" sz="2800" dirty="0"/>
              <a:t> </a:t>
            </a:r>
            <a:r>
              <a:rPr lang="ru-RU" sz="2800" dirty="0" smtClean="0"/>
              <a:t>,</a:t>
            </a:r>
            <a:r>
              <a:rPr lang="ru-RU" sz="2800" dirty="0"/>
              <a:t> </a:t>
            </a:r>
            <a:r>
              <a:rPr lang="ru-RU" sz="2800" dirty="0" smtClean="0"/>
              <a:t> </a:t>
            </a:r>
            <a:r>
              <a:rPr lang="ru-RU" sz="2800" b="1" dirty="0" err="1" smtClean="0"/>
              <a:t>so</a:t>
            </a:r>
            <a:r>
              <a:rPr lang="ru-RU" sz="2800" dirty="0"/>
              <a:t> </a:t>
            </a:r>
            <a:r>
              <a:rPr lang="ru-RU" sz="2800" dirty="0" smtClean="0"/>
              <a:t>,</a:t>
            </a:r>
            <a:r>
              <a:rPr lang="ru-RU" sz="2800" dirty="0"/>
              <a:t> </a:t>
            </a:r>
            <a:r>
              <a:rPr lang="ru-RU" sz="2800" b="1" dirty="0" err="1"/>
              <a:t>yet</a:t>
            </a:r>
            <a:r>
              <a:rPr lang="ru-RU" sz="2800" dirty="0"/>
              <a:t> </a:t>
            </a:r>
          </a:p>
        </p:txBody>
      </p:sp>
      <p:sp>
        <p:nvSpPr>
          <p:cNvPr id="3" name="Объект 2"/>
          <p:cNvSpPr>
            <a:spLocks noGrp="1"/>
          </p:cNvSpPr>
          <p:nvPr>
            <p:ph idx="1"/>
          </p:nvPr>
        </p:nvSpPr>
        <p:spPr>
          <a:xfrm>
            <a:off x="457200" y="2420888"/>
            <a:ext cx="8229600" cy="4032448"/>
          </a:xfrm>
        </p:spPr>
        <p:txBody>
          <a:bodyPr>
            <a:normAutofit/>
          </a:bodyPr>
          <a:lstStyle/>
          <a:p>
            <a:r>
              <a:rPr lang="en-US" sz="2400" i="1" dirty="0"/>
              <a:t>Kate went to do some shopping for the party</a:t>
            </a:r>
            <a:r>
              <a:rPr lang="ru-RU" sz="2400" i="1" dirty="0"/>
              <a:t>,</a:t>
            </a:r>
            <a:r>
              <a:rPr lang="en-US" sz="2400" i="1" dirty="0"/>
              <a:t> </a:t>
            </a:r>
            <a:r>
              <a:rPr lang="en-US" sz="2400" b="1" i="1" dirty="0" smtClean="0">
                <a:solidFill>
                  <a:schemeClr val="tx2">
                    <a:lumMod val="60000"/>
                    <a:lumOff val="40000"/>
                  </a:schemeClr>
                </a:solidFill>
              </a:rPr>
              <a:t>and</a:t>
            </a:r>
            <a:r>
              <a:rPr lang="en-US" sz="2400" b="1" i="1" dirty="0" smtClean="0"/>
              <a:t> </a:t>
            </a:r>
            <a:r>
              <a:rPr lang="en-US" sz="2400" i="1" dirty="0" smtClean="0"/>
              <a:t>I </a:t>
            </a:r>
            <a:r>
              <a:rPr lang="en-US" sz="2400" i="1" dirty="0"/>
              <a:t>stayed at home to clean up a bit</a:t>
            </a:r>
            <a:r>
              <a:rPr lang="ru-RU" sz="2400" i="1" dirty="0" smtClean="0"/>
              <a:t>.</a:t>
            </a:r>
          </a:p>
          <a:p>
            <a:r>
              <a:rPr lang="en-US" sz="2400" i="1" dirty="0"/>
              <a:t>He read a lot of books about cars, </a:t>
            </a:r>
            <a:r>
              <a:rPr lang="en-US" sz="2400" b="1" i="1" dirty="0">
                <a:solidFill>
                  <a:schemeClr val="tx2">
                    <a:lumMod val="60000"/>
                    <a:lumOff val="40000"/>
                  </a:schemeClr>
                </a:solidFill>
              </a:rPr>
              <a:t>yet</a:t>
            </a:r>
            <a:r>
              <a:rPr lang="en-US" sz="2400" i="1" dirty="0"/>
              <a:t> he didn’t know how to repair his own </a:t>
            </a:r>
            <a:r>
              <a:rPr lang="en-US" sz="2400" i="1" dirty="0" smtClean="0"/>
              <a:t>car</a:t>
            </a:r>
            <a:r>
              <a:rPr lang="ru-RU" sz="2400" i="1" dirty="0" smtClean="0"/>
              <a:t>.</a:t>
            </a:r>
          </a:p>
          <a:p>
            <a:r>
              <a:rPr lang="en-US" sz="2400" i="1" dirty="0"/>
              <a:t>Charles is handsome</a:t>
            </a:r>
            <a:r>
              <a:rPr lang="en-US" sz="2400" b="1" i="1" dirty="0"/>
              <a:t>, </a:t>
            </a:r>
            <a:r>
              <a:rPr lang="en-US" sz="2400" b="1" i="1" dirty="0">
                <a:solidFill>
                  <a:schemeClr val="tx2">
                    <a:lumMod val="60000"/>
                    <a:lumOff val="40000"/>
                  </a:schemeClr>
                </a:solidFill>
              </a:rPr>
              <a:t>but</a:t>
            </a:r>
            <a:r>
              <a:rPr lang="en-US" sz="2400" i="1" dirty="0"/>
              <a:t> Jason is both handsome and smart</a:t>
            </a:r>
            <a:r>
              <a:rPr lang="en-US" sz="2400" i="1" dirty="0" smtClean="0"/>
              <a:t>.</a:t>
            </a:r>
            <a:endParaRPr lang="ru-RU" sz="2400" i="1" dirty="0" smtClean="0"/>
          </a:p>
          <a:p>
            <a:pPr marL="0" indent="0">
              <a:buNone/>
            </a:pPr>
            <a:r>
              <a:rPr lang="ru-RU" sz="2800" u="sng" dirty="0" smtClean="0">
                <a:solidFill>
                  <a:srgbClr val="0070C0"/>
                </a:solidFill>
              </a:rPr>
              <a:t>Однако,</a:t>
            </a:r>
            <a:r>
              <a:rPr lang="ru-RU" sz="2800" dirty="0" smtClean="0"/>
              <a:t> если </a:t>
            </a:r>
            <a:r>
              <a:rPr lang="ru-RU" sz="2800" dirty="0"/>
              <a:t>части предложения </a:t>
            </a:r>
            <a:r>
              <a:rPr lang="ru-RU" sz="2800" u="sng" dirty="0">
                <a:solidFill>
                  <a:srgbClr val="0070C0"/>
                </a:solidFill>
              </a:rPr>
              <a:t>короткие</a:t>
            </a:r>
            <a:r>
              <a:rPr lang="ru-RU" sz="2800" dirty="0"/>
              <a:t>, запятая может </a:t>
            </a:r>
            <a:r>
              <a:rPr lang="ru-RU" sz="2800" dirty="0" smtClean="0"/>
              <a:t>опускаться:</a:t>
            </a:r>
          </a:p>
          <a:p>
            <a:pPr marL="0" indent="0">
              <a:buNone/>
            </a:pPr>
            <a:r>
              <a:rPr lang="en-US" sz="2400" i="1" dirty="0" smtClean="0"/>
              <a:t>He is handsome </a:t>
            </a:r>
            <a:r>
              <a:rPr lang="en-US" sz="2400" b="1" i="1" dirty="0" smtClean="0">
                <a:solidFill>
                  <a:schemeClr val="tx2">
                    <a:lumMod val="60000"/>
                    <a:lumOff val="40000"/>
                  </a:schemeClr>
                </a:solidFill>
              </a:rPr>
              <a:t>but</a:t>
            </a:r>
            <a:r>
              <a:rPr lang="en-US" sz="2400" i="1" dirty="0" smtClean="0"/>
              <a:t> boring.</a:t>
            </a:r>
          </a:p>
          <a:p>
            <a:pPr marL="0" indent="0">
              <a:buNone/>
            </a:pPr>
            <a:r>
              <a:rPr lang="ru-RU" sz="2400" i="1" dirty="0" err="1"/>
              <a:t>We</a:t>
            </a:r>
            <a:r>
              <a:rPr lang="ru-RU" sz="2400" i="1" dirty="0"/>
              <a:t> </a:t>
            </a:r>
            <a:r>
              <a:rPr lang="ru-RU" sz="2400" i="1" dirty="0" err="1"/>
              <a:t>will</a:t>
            </a:r>
            <a:r>
              <a:rPr lang="ru-RU" sz="2400" i="1" dirty="0"/>
              <a:t> </a:t>
            </a:r>
            <a:r>
              <a:rPr lang="ru-RU" sz="2400" i="1" dirty="0" err="1"/>
              <a:t>clean</a:t>
            </a:r>
            <a:r>
              <a:rPr lang="ru-RU" sz="2400" i="1" dirty="0"/>
              <a:t> </a:t>
            </a:r>
            <a:r>
              <a:rPr lang="ru-RU" sz="2400" b="1" i="1" dirty="0" err="1">
                <a:solidFill>
                  <a:schemeClr val="tx2">
                    <a:lumMod val="60000"/>
                    <a:lumOff val="40000"/>
                  </a:schemeClr>
                </a:solidFill>
              </a:rPr>
              <a:t>and</a:t>
            </a:r>
            <a:r>
              <a:rPr lang="ru-RU" sz="2400" i="1" dirty="0"/>
              <a:t> </a:t>
            </a:r>
            <a:r>
              <a:rPr lang="ru-RU" sz="2400" i="1" dirty="0" err="1"/>
              <a:t>you</a:t>
            </a:r>
            <a:r>
              <a:rPr lang="ru-RU" sz="2400" i="1" dirty="0"/>
              <a:t> </a:t>
            </a:r>
            <a:r>
              <a:rPr lang="ru-RU" sz="2400" i="1" dirty="0" err="1"/>
              <a:t>will</a:t>
            </a:r>
            <a:r>
              <a:rPr lang="ru-RU" sz="2400" i="1" dirty="0"/>
              <a:t> </a:t>
            </a:r>
            <a:r>
              <a:rPr lang="ru-RU" sz="2400" i="1" dirty="0" err="1" smtClean="0"/>
              <a:t>cook</a:t>
            </a:r>
            <a:r>
              <a:rPr lang="ru-RU" sz="2400" i="1" dirty="0" smtClean="0"/>
              <a:t>.</a:t>
            </a:r>
            <a:endParaRPr lang="ru-RU" sz="2400" dirty="0"/>
          </a:p>
          <a:p>
            <a:endParaRPr lang="ru-RU" sz="2800" dirty="0"/>
          </a:p>
        </p:txBody>
      </p:sp>
    </p:spTree>
    <p:extLst>
      <p:ext uri="{BB962C8B-B14F-4D97-AF65-F5344CB8AC3E}">
        <p14:creationId xmlns:p14="http://schemas.microsoft.com/office/powerpoint/2010/main" val="22650421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54162"/>
          </a:xfrm>
        </p:spPr>
        <p:txBody>
          <a:bodyPr>
            <a:noAutofit/>
          </a:bodyPr>
          <a:lstStyle/>
          <a:p>
            <a:r>
              <a:rPr lang="ru-RU" sz="3200" b="1" dirty="0"/>
              <a:t>Запятая</a:t>
            </a:r>
            <a:r>
              <a:rPr lang="ru-RU" sz="3200" dirty="0"/>
              <a:t> также ставится при выделении </a:t>
            </a:r>
            <a:r>
              <a:rPr lang="ru-RU" sz="3200" u="sng" dirty="0">
                <a:solidFill>
                  <a:srgbClr val="00B0F0"/>
                </a:solidFill>
                <a:hlinkClick r:id="rId2"/>
              </a:rPr>
              <a:t>дополнений</a:t>
            </a:r>
            <a:r>
              <a:rPr lang="ru-RU" sz="3200" u="sng" dirty="0">
                <a:solidFill>
                  <a:srgbClr val="00B0F0"/>
                </a:solidFill>
              </a:rPr>
              <a:t>, вводных конструкций или причастных </a:t>
            </a:r>
            <a:r>
              <a:rPr lang="ru-RU" sz="3200" dirty="0" smtClean="0"/>
              <a:t>оборотов.</a:t>
            </a:r>
            <a:endParaRPr lang="ru-RU" sz="3200" dirty="0"/>
          </a:p>
        </p:txBody>
      </p:sp>
      <p:sp>
        <p:nvSpPr>
          <p:cNvPr id="3" name="Объект 2"/>
          <p:cNvSpPr>
            <a:spLocks noGrp="1"/>
          </p:cNvSpPr>
          <p:nvPr>
            <p:ph idx="1"/>
          </p:nvPr>
        </p:nvSpPr>
        <p:spPr>
          <a:xfrm>
            <a:off x="457200" y="1916832"/>
            <a:ext cx="8229600" cy="4209331"/>
          </a:xfrm>
        </p:spPr>
        <p:txBody>
          <a:bodyPr/>
          <a:lstStyle/>
          <a:p>
            <a:r>
              <a:rPr lang="ru-RU" i="1" dirty="0" err="1"/>
              <a:t>The</a:t>
            </a:r>
            <a:r>
              <a:rPr lang="ru-RU" i="1" dirty="0"/>
              <a:t> </a:t>
            </a:r>
            <a:r>
              <a:rPr lang="ru-RU" i="1" dirty="0" err="1"/>
              <a:t>old</a:t>
            </a:r>
            <a:r>
              <a:rPr lang="ru-RU" i="1" dirty="0"/>
              <a:t> </a:t>
            </a:r>
            <a:r>
              <a:rPr lang="ru-RU" i="1" dirty="0" err="1"/>
              <a:t>man</a:t>
            </a:r>
            <a:r>
              <a:rPr lang="ru-RU" i="1" dirty="0">
                <a:solidFill>
                  <a:srgbClr val="0070C0"/>
                </a:solidFill>
              </a:rPr>
              <a:t>,</a:t>
            </a:r>
            <a:r>
              <a:rPr lang="ru-RU" i="1" dirty="0"/>
              <a:t> </a:t>
            </a:r>
            <a:r>
              <a:rPr lang="ru-RU" i="1" dirty="0" err="1"/>
              <a:t>Nancy’s</a:t>
            </a:r>
            <a:r>
              <a:rPr lang="ru-RU" i="1" dirty="0"/>
              <a:t> </a:t>
            </a:r>
            <a:r>
              <a:rPr lang="ru-RU" i="1" dirty="0" err="1"/>
              <a:t>father</a:t>
            </a:r>
            <a:r>
              <a:rPr lang="ru-RU" i="1" dirty="0">
                <a:solidFill>
                  <a:srgbClr val="0070C0"/>
                </a:solidFill>
              </a:rPr>
              <a:t>,</a:t>
            </a:r>
            <a:r>
              <a:rPr lang="ru-RU" i="1" dirty="0"/>
              <a:t> </a:t>
            </a:r>
            <a:r>
              <a:rPr lang="ru-RU" i="1" dirty="0" err="1"/>
              <a:t>greeted</a:t>
            </a:r>
            <a:r>
              <a:rPr lang="ru-RU" i="1" dirty="0"/>
              <a:t> </a:t>
            </a:r>
            <a:r>
              <a:rPr lang="ru-RU" i="1" dirty="0" err="1"/>
              <a:t>us</a:t>
            </a:r>
            <a:r>
              <a:rPr lang="ru-RU" i="1" dirty="0" smtClean="0"/>
              <a:t>.</a:t>
            </a:r>
            <a:endParaRPr lang="en-US" i="1" dirty="0" smtClean="0"/>
          </a:p>
          <a:p>
            <a:r>
              <a:rPr lang="en-US" i="1" dirty="0"/>
              <a:t>Martin</a:t>
            </a:r>
            <a:r>
              <a:rPr lang="en-US" i="1" dirty="0">
                <a:solidFill>
                  <a:srgbClr val="0070C0"/>
                </a:solidFill>
              </a:rPr>
              <a:t>,</a:t>
            </a:r>
            <a:r>
              <a:rPr lang="en-US" i="1" dirty="0"/>
              <a:t> holding a book in his hands</a:t>
            </a:r>
            <a:r>
              <a:rPr lang="en-US" i="1" dirty="0">
                <a:solidFill>
                  <a:srgbClr val="0070C0"/>
                </a:solidFill>
              </a:rPr>
              <a:t>,</a:t>
            </a:r>
            <a:r>
              <a:rPr lang="en-US" i="1" dirty="0"/>
              <a:t> entered the room and approached </a:t>
            </a:r>
            <a:r>
              <a:rPr lang="en-US" i="1" dirty="0" smtClean="0"/>
              <a:t>us.</a:t>
            </a:r>
          </a:p>
          <a:p>
            <a:r>
              <a:rPr lang="en-US" i="1" dirty="0"/>
              <a:t>Running after the bus and screaming</a:t>
            </a:r>
            <a:r>
              <a:rPr lang="en-US" i="1" dirty="0">
                <a:solidFill>
                  <a:srgbClr val="0070C0"/>
                </a:solidFill>
              </a:rPr>
              <a:t>,</a:t>
            </a:r>
            <a:r>
              <a:rPr lang="en-US" i="1" dirty="0"/>
              <a:t> Nelly understood how stupid she </a:t>
            </a:r>
            <a:r>
              <a:rPr lang="en-US" i="1" dirty="0" smtClean="0"/>
              <a:t>looked.</a:t>
            </a:r>
          </a:p>
          <a:p>
            <a:r>
              <a:rPr lang="en-US" i="1" dirty="0"/>
              <a:t>I think that Paris</a:t>
            </a:r>
            <a:r>
              <a:rPr lang="en-US" i="1" dirty="0">
                <a:solidFill>
                  <a:srgbClr val="0070C0"/>
                </a:solidFill>
              </a:rPr>
              <a:t>,</a:t>
            </a:r>
            <a:r>
              <a:rPr lang="en-US" i="1" dirty="0"/>
              <a:t> France</a:t>
            </a:r>
            <a:r>
              <a:rPr lang="en-US" i="1" dirty="0">
                <a:solidFill>
                  <a:srgbClr val="0070C0"/>
                </a:solidFill>
              </a:rPr>
              <a:t>,</a:t>
            </a:r>
            <a:r>
              <a:rPr lang="en-US" i="1" dirty="0"/>
              <a:t> is the most beautiful city. </a:t>
            </a:r>
            <a:endParaRPr lang="en-US" i="1" dirty="0" smtClean="0"/>
          </a:p>
        </p:txBody>
      </p:sp>
    </p:spTree>
    <p:extLst>
      <p:ext uri="{BB962C8B-B14F-4D97-AF65-F5344CB8AC3E}">
        <p14:creationId xmlns:p14="http://schemas.microsoft.com/office/powerpoint/2010/main" val="275457097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inVertic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218258"/>
          </a:xfrm>
        </p:spPr>
        <p:txBody>
          <a:bodyPr>
            <a:noAutofit/>
          </a:bodyPr>
          <a:lstStyle/>
          <a:p>
            <a:r>
              <a:rPr lang="ru-RU" sz="2800" b="1" dirty="0"/>
              <a:t>Запятыми</a:t>
            </a:r>
            <a:r>
              <a:rPr lang="ru-RU" sz="2800" dirty="0"/>
              <a:t> выделяются </a:t>
            </a:r>
            <a:r>
              <a:rPr lang="ru-RU" sz="2800" dirty="0">
                <a:hlinkClick r:id="rId2"/>
              </a:rPr>
              <a:t>определительные придаточные предложения</a:t>
            </a:r>
            <a:r>
              <a:rPr lang="ru-RU" sz="2800" dirty="0"/>
              <a:t> (начинающиеся с </a:t>
            </a:r>
            <a:r>
              <a:rPr lang="ru-RU" sz="2800" b="1" dirty="0" err="1"/>
              <a:t>who</a:t>
            </a:r>
            <a:r>
              <a:rPr lang="ru-RU" sz="2800" dirty="0"/>
              <a:t>, </a:t>
            </a:r>
            <a:r>
              <a:rPr lang="ru-RU" sz="2800" b="1" dirty="0" err="1"/>
              <a:t>that</a:t>
            </a:r>
            <a:r>
              <a:rPr lang="ru-RU" sz="2800" dirty="0"/>
              <a:t>, </a:t>
            </a:r>
            <a:r>
              <a:rPr lang="ru-RU" sz="2800" b="1" dirty="0" err="1"/>
              <a:t>which</a:t>
            </a:r>
            <a:r>
              <a:rPr lang="ru-RU" sz="2800" dirty="0"/>
              <a:t>), если они несут не главную, а </a:t>
            </a:r>
            <a:r>
              <a:rPr lang="ru-RU" sz="2800" u="sng" dirty="0">
                <a:solidFill>
                  <a:srgbClr val="0070C0"/>
                </a:solidFill>
              </a:rPr>
              <a:t>дополнительную</a:t>
            </a:r>
            <a:r>
              <a:rPr lang="ru-RU" sz="2800" u="sng" dirty="0"/>
              <a:t> </a:t>
            </a:r>
            <a:r>
              <a:rPr lang="ru-RU" sz="2800" dirty="0"/>
              <a:t>информацию.</a:t>
            </a:r>
            <a:br>
              <a:rPr lang="ru-RU" sz="2800" dirty="0"/>
            </a:br>
            <a:endParaRPr lang="ru-RU" sz="2800" dirty="0"/>
          </a:p>
        </p:txBody>
      </p:sp>
      <p:sp>
        <p:nvSpPr>
          <p:cNvPr id="3" name="Объект 2"/>
          <p:cNvSpPr>
            <a:spLocks noGrp="1"/>
          </p:cNvSpPr>
          <p:nvPr>
            <p:ph idx="1"/>
          </p:nvPr>
        </p:nvSpPr>
        <p:spPr>
          <a:xfrm>
            <a:off x="457200" y="2132856"/>
            <a:ext cx="8229600" cy="3993307"/>
          </a:xfrm>
        </p:spPr>
        <p:txBody>
          <a:bodyPr>
            <a:normAutofit lnSpcReduction="10000"/>
          </a:bodyPr>
          <a:lstStyle/>
          <a:p>
            <a:r>
              <a:rPr lang="ru-RU" i="1" dirty="0" err="1"/>
              <a:t>Mrs</a:t>
            </a:r>
            <a:r>
              <a:rPr lang="ru-RU" i="1" dirty="0"/>
              <a:t> </a:t>
            </a:r>
            <a:r>
              <a:rPr lang="ru-RU" i="1" dirty="0" err="1"/>
              <a:t>Spoon</a:t>
            </a:r>
            <a:r>
              <a:rPr lang="ru-RU" i="1" dirty="0">
                <a:solidFill>
                  <a:srgbClr val="0070C0"/>
                </a:solidFill>
              </a:rPr>
              <a:t>,</a:t>
            </a:r>
            <a:r>
              <a:rPr lang="ru-RU" i="1" dirty="0"/>
              <a:t> </a:t>
            </a:r>
            <a:r>
              <a:rPr lang="ru-RU" i="1" dirty="0" err="1"/>
              <a:t>who</a:t>
            </a:r>
            <a:r>
              <a:rPr lang="ru-RU" i="1" dirty="0"/>
              <a:t> </a:t>
            </a:r>
            <a:r>
              <a:rPr lang="ru-RU" i="1" dirty="0" err="1"/>
              <a:t>lives</a:t>
            </a:r>
            <a:r>
              <a:rPr lang="ru-RU" i="1" dirty="0"/>
              <a:t> </a:t>
            </a:r>
            <a:r>
              <a:rPr lang="ru-RU" i="1" dirty="0" err="1"/>
              <a:t>near</a:t>
            </a:r>
            <a:r>
              <a:rPr lang="ru-RU" i="1" dirty="0"/>
              <a:t> </a:t>
            </a:r>
            <a:r>
              <a:rPr lang="ru-RU" i="1" dirty="0" err="1"/>
              <a:t>us</a:t>
            </a:r>
            <a:r>
              <a:rPr lang="ru-RU" i="1" dirty="0">
                <a:solidFill>
                  <a:srgbClr val="0070C0"/>
                </a:solidFill>
              </a:rPr>
              <a:t>,</a:t>
            </a:r>
            <a:r>
              <a:rPr lang="ru-RU" i="1" dirty="0"/>
              <a:t> </a:t>
            </a:r>
            <a:r>
              <a:rPr lang="ru-RU" i="1" dirty="0" err="1"/>
              <a:t>cooks</a:t>
            </a:r>
            <a:r>
              <a:rPr lang="ru-RU" i="1" dirty="0"/>
              <a:t> </a:t>
            </a:r>
            <a:r>
              <a:rPr lang="ru-RU" i="1" dirty="0" err="1"/>
              <a:t>really</a:t>
            </a:r>
            <a:r>
              <a:rPr lang="ru-RU" i="1" dirty="0"/>
              <a:t> </a:t>
            </a:r>
            <a:r>
              <a:rPr lang="ru-RU" i="1" dirty="0" err="1"/>
              <a:t>well</a:t>
            </a:r>
            <a:r>
              <a:rPr lang="ru-RU" i="1" dirty="0"/>
              <a:t>. </a:t>
            </a:r>
            <a:endParaRPr lang="ru-RU" i="1" dirty="0" smtClean="0"/>
          </a:p>
          <a:p>
            <a:r>
              <a:rPr lang="en-US" i="1" dirty="0" smtClean="0"/>
              <a:t>Kate</a:t>
            </a:r>
            <a:r>
              <a:rPr lang="en-US" i="1" dirty="0">
                <a:solidFill>
                  <a:srgbClr val="0070C0"/>
                </a:solidFill>
              </a:rPr>
              <a:t>,</a:t>
            </a:r>
            <a:r>
              <a:rPr lang="en-US" i="1" dirty="0"/>
              <a:t> who is my sister</a:t>
            </a:r>
            <a:r>
              <a:rPr lang="en-US" i="1" dirty="0">
                <a:solidFill>
                  <a:srgbClr val="0070C0"/>
                </a:solidFill>
              </a:rPr>
              <a:t>,</a:t>
            </a:r>
            <a:r>
              <a:rPr lang="en-US" i="1" dirty="0"/>
              <a:t> has </a:t>
            </a:r>
            <a:r>
              <a:rPr lang="en-US" i="1" dirty="0" smtClean="0"/>
              <a:t>moved </a:t>
            </a:r>
            <a:r>
              <a:rPr lang="en-US" i="1" dirty="0"/>
              <a:t>to my </a:t>
            </a:r>
            <a:r>
              <a:rPr lang="en-US" i="1" dirty="0" smtClean="0"/>
              <a:t>city.</a:t>
            </a:r>
          </a:p>
          <a:p>
            <a:pPr marL="0" indent="0">
              <a:buNone/>
            </a:pPr>
            <a:r>
              <a:rPr lang="ru-RU" i="1" u="sng" dirty="0" smtClean="0">
                <a:solidFill>
                  <a:srgbClr val="0070C0"/>
                </a:solidFill>
              </a:rPr>
              <a:t>Сравните: </a:t>
            </a:r>
            <a:r>
              <a:rPr lang="en-US" i="1" dirty="0" smtClean="0"/>
              <a:t>The boys </a:t>
            </a:r>
            <a:r>
              <a:rPr lang="en-US" i="1" dirty="0"/>
              <a:t>who had broken our window were </a:t>
            </a:r>
            <a:r>
              <a:rPr lang="en-US" i="1" dirty="0" smtClean="0"/>
              <a:t>punished</a:t>
            </a:r>
            <a:r>
              <a:rPr lang="ru-RU" i="1" dirty="0" smtClean="0"/>
              <a:t> </a:t>
            </a:r>
            <a:r>
              <a:rPr lang="ru-RU" sz="2800" i="1" dirty="0" smtClean="0">
                <a:solidFill>
                  <a:srgbClr val="0070C0"/>
                </a:solidFill>
              </a:rPr>
              <a:t>(определительное </a:t>
            </a:r>
            <a:r>
              <a:rPr lang="ru-RU" sz="2800" i="1" dirty="0">
                <a:solidFill>
                  <a:srgbClr val="0070C0"/>
                </a:solidFill>
              </a:rPr>
              <a:t>придаточное несет важную информацию и не может быть опущено в </a:t>
            </a:r>
            <a:r>
              <a:rPr lang="ru-RU" sz="2800" i="1" dirty="0" smtClean="0">
                <a:solidFill>
                  <a:srgbClr val="0070C0"/>
                </a:solidFill>
              </a:rPr>
              <a:t>предложении-запятая не ставится в отличие от русского языка</a:t>
            </a:r>
            <a:r>
              <a:rPr lang="ru-RU" i="1" dirty="0" smtClean="0">
                <a:solidFill>
                  <a:srgbClr val="0070C0"/>
                </a:solidFill>
              </a:rPr>
              <a:t>)</a:t>
            </a:r>
            <a:r>
              <a:rPr lang="en-US" i="1" dirty="0">
                <a:solidFill>
                  <a:srgbClr val="0070C0"/>
                </a:solidFill>
              </a:rPr>
              <a:t> </a:t>
            </a:r>
            <a:endParaRPr lang="ru-RU" dirty="0">
              <a:solidFill>
                <a:srgbClr val="0070C0"/>
              </a:solidFill>
            </a:endParaRPr>
          </a:p>
        </p:txBody>
      </p:sp>
    </p:spTree>
    <p:extLst>
      <p:ext uri="{BB962C8B-B14F-4D97-AF65-F5344CB8AC3E}">
        <p14:creationId xmlns:p14="http://schemas.microsoft.com/office/powerpoint/2010/main" val="38740221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282154"/>
          </a:xfrm>
        </p:spPr>
        <p:txBody>
          <a:bodyPr>
            <a:noAutofit/>
          </a:bodyPr>
          <a:lstStyle/>
          <a:p>
            <a:r>
              <a:rPr lang="ru-RU" sz="3200" dirty="0"/>
              <a:t>Запятыми выделяются </a:t>
            </a:r>
            <a:r>
              <a:rPr lang="ru-RU" sz="3200" dirty="0" smtClean="0"/>
              <a:t>отдельные </a:t>
            </a:r>
            <a:r>
              <a:rPr lang="ru-RU" sz="3200" b="1" dirty="0">
                <a:solidFill>
                  <a:srgbClr val="0070C0"/>
                </a:solidFill>
              </a:rPr>
              <a:t>вводные</a:t>
            </a:r>
            <a:r>
              <a:rPr lang="ru-RU" sz="3200" dirty="0"/>
              <a:t> слова или </a:t>
            </a:r>
            <a:r>
              <a:rPr lang="ru-RU" sz="3200" dirty="0" smtClean="0"/>
              <a:t>фразы, а также </a:t>
            </a:r>
            <a:r>
              <a:rPr lang="ru-RU" sz="3200" b="1" dirty="0" smtClean="0">
                <a:solidFill>
                  <a:srgbClr val="0070C0"/>
                </a:solidFill>
              </a:rPr>
              <a:t>вводные</a:t>
            </a:r>
            <a:r>
              <a:rPr lang="ru-RU" sz="3200" b="1" dirty="0" smtClean="0"/>
              <a:t> </a:t>
            </a:r>
            <a:r>
              <a:rPr lang="ru-RU" sz="3200" dirty="0" smtClean="0"/>
              <a:t>наречия:</a:t>
            </a:r>
            <a:endParaRPr lang="ru-RU" sz="3200" dirty="0"/>
          </a:p>
        </p:txBody>
      </p:sp>
      <p:sp>
        <p:nvSpPr>
          <p:cNvPr id="3" name="Объект 2"/>
          <p:cNvSpPr>
            <a:spLocks noGrp="1"/>
          </p:cNvSpPr>
          <p:nvPr>
            <p:ph idx="1"/>
          </p:nvPr>
        </p:nvSpPr>
        <p:spPr/>
        <p:txBody>
          <a:bodyPr/>
          <a:lstStyle/>
          <a:p>
            <a:pPr marL="0" indent="0">
              <a:buNone/>
            </a:pPr>
            <a:r>
              <a:rPr lang="ru-RU" b="1" dirty="0" err="1" smtClean="0">
                <a:solidFill>
                  <a:schemeClr val="accent2">
                    <a:lumMod val="50000"/>
                  </a:schemeClr>
                </a:solidFill>
              </a:rPr>
              <a:t>moreover</a:t>
            </a:r>
            <a:r>
              <a:rPr lang="ru-RU" dirty="0">
                <a:solidFill>
                  <a:schemeClr val="accent2">
                    <a:lumMod val="50000"/>
                  </a:schemeClr>
                </a:solidFill>
              </a:rPr>
              <a:t> , </a:t>
            </a:r>
            <a:r>
              <a:rPr lang="ru-RU" dirty="0" smtClean="0">
                <a:solidFill>
                  <a:schemeClr val="accent2">
                    <a:lumMod val="50000"/>
                  </a:schemeClr>
                </a:solidFill>
              </a:rPr>
              <a:t> </a:t>
            </a:r>
            <a:r>
              <a:rPr lang="ru-RU" b="1" dirty="0" err="1" smtClean="0">
                <a:solidFill>
                  <a:schemeClr val="accent2">
                    <a:lumMod val="50000"/>
                  </a:schemeClr>
                </a:solidFill>
              </a:rPr>
              <a:t>however</a:t>
            </a:r>
            <a:r>
              <a:rPr lang="ru-RU" dirty="0">
                <a:solidFill>
                  <a:schemeClr val="accent2">
                    <a:lumMod val="50000"/>
                  </a:schemeClr>
                </a:solidFill>
              </a:rPr>
              <a:t> , </a:t>
            </a:r>
            <a:endParaRPr lang="ru-RU" dirty="0" smtClean="0">
              <a:solidFill>
                <a:schemeClr val="accent2">
                  <a:lumMod val="50000"/>
                </a:schemeClr>
              </a:solidFill>
            </a:endParaRPr>
          </a:p>
          <a:p>
            <a:pPr marL="0" indent="0">
              <a:buNone/>
            </a:pPr>
            <a:r>
              <a:rPr lang="ru-RU" b="1" dirty="0" err="1" smtClean="0">
                <a:solidFill>
                  <a:schemeClr val="accent2">
                    <a:lumMod val="50000"/>
                  </a:schemeClr>
                </a:solidFill>
              </a:rPr>
              <a:t>in</a:t>
            </a:r>
            <a:r>
              <a:rPr lang="ru-RU" b="1" dirty="0" smtClean="0">
                <a:solidFill>
                  <a:schemeClr val="accent2">
                    <a:lumMod val="50000"/>
                  </a:schemeClr>
                </a:solidFill>
              </a:rPr>
              <a:t> </a:t>
            </a:r>
            <a:r>
              <a:rPr lang="ru-RU" b="1" dirty="0" err="1">
                <a:solidFill>
                  <a:schemeClr val="accent2">
                    <a:lumMod val="50000"/>
                  </a:schemeClr>
                </a:solidFill>
              </a:rPr>
              <a:t>conclusion</a:t>
            </a:r>
            <a:r>
              <a:rPr lang="ru-RU" dirty="0">
                <a:solidFill>
                  <a:schemeClr val="accent2">
                    <a:lumMod val="50000"/>
                  </a:schemeClr>
                </a:solidFill>
              </a:rPr>
              <a:t> </a:t>
            </a:r>
            <a:r>
              <a:rPr lang="ru-RU" dirty="0" smtClean="0">
                <a:solidFill>
                  <a:schemeClr val="accent2">
                    <a:lumMod val="50000"/>
                  </a:schemeClr>
                </a:solidFill>
              </a:rPr>
              <a:t>,</a:t>
            </a:r>
            <a:r>
              <a:rPr lang="ru-RU" dirty="0">
                <a:solidFill>
                  <a:schemeClr val="accent2">
                    <a:lumMod val="50000"/>
                  </a:schemeClr>
                </a:solidFill>
              </a:rPr>
              <a:t> </a:t>
            </a:r>
            <a:r>
              <a:rPr lang="ru-RU" b="1" dirty="0" err="1">
                <a:solidFill>
                  <a:schemeClr val="accent2">
                    <a:lumMod val="50000"/>
                  </a:schemeClr>
                </a:solidFill>
              </a:rPr>
              <a:t>for</a:t>
            </a:r>
            <a:r>
              <a:rPr lang="ru-RU" b="1" dirty="0">
                <a:solidFill>
                  <a:schemeClr val="accent2">
                    <a:lumMod val="50000"/>
                  </a:schemeClr>
                </a:solidFill>
              </a:rPr>
              <a:t> </a:t>
            </a:r>
            <a:r>
              <a:rPr lang="ru-RU" b="1" dirty="0" err="1">
                <a:solidFill>
                  <a:schemeClr val="accent2">
                    <a:lumMod val="50000"/>
                  </a:schemeClr>
                </a:solidFill>
              </a:rPr>
              <a:t>example</a:t>
            </a:r>
            <a:r>
              <a:rPr lang="ru-RU" dirty="0">
                <a:solidFill>
                  <a:schemeClr val="accent2">
                    <a:lumMod val="50000"/>
                  </a:schemeClr>
                </a:solidFill>
              </a:rPr>
              <a:t> , </a:t>
            </a:r>
            <a:endParaRPr lang="ru-RU" dirty="0" smtClean="0">
              <a:solidFill>
                <a:schemeClr val="accent2">
                  <a:lumMod val="50000"/>
                </a:schemeClr>
              </a:solidFill>
            </a:endParaRPr>
          </a:p>
          <a:p>
            <a:pPr marL="0" indent="0">
              <a:buNone/>
            </a:pPr>
            <a:r>
              <a:rPr lang="ru-RU" b="1" dirty="0" err="1" smtClean="0">
                <a:solidFill>
                  <a:schemeClr val="accent2">
                    <a:lumMod val="50000"/>
                  </a:schemeClr>
                </a:solidFill>
              </a:rPr>
              <a:t>in</a:t>
            </a:r>
            <a:r>
              <a:rPr lang="ru-RU" b="1" dirty="0" smtClean="0">
                <a:solidFill>
                  <a:schemeClr val="accent2">
                    <a:lumMod val="50000"/>
                  </a:schemeClr>
                </a:solidFill>
              </a:rPr>
              <a:t> </a:t>
            </a:r>
            <a:r>
              <a:rPr lang="ru-RU" b="1" dirty="0" err="1">
                <a:solidFill>
                  <a:schemeClr val="accent2">
                    <a:lumMod val="50000"/>
                  </a:schemeClr>
                </a:solidFill>
              </a:rPr>
              <a:t>addition</a:t>
            </a:r>
            <a:r>
              <a:rPr lang="ru-RU" b="1" dirty="0">
                <a:solidFill>
                  <a:schemeClr val="accent2">
                    <a:lumMod val="50000"/>
                  </a:schemeClr>
                </a:solidFill>
              </a:rPr>
              <a:t> </a:t>
            </a:r>
            <a:r>
              <a:rPr lang="ru-RU" b="1" dirty="0" smtClean="0">
                <a:solidFill>
                  <a:schemeClr val="accent2">
                    <a:lumMod val="50000"/>
                  </a:schemeClr>
                </a:solidFill>
              </a:rPr>
              <a:t>,</a:t>
            </a:r>
            <a:r>
              <a:rPr lang="ru-RU" b="1" dirty="0">
                <a:solidFill>
                  <a:schemeClr val="accent2">
                    <a:lumMod val="50000"/>
                  </a:schemeClr>
                </a:solidFill>
              </a:rPr>
              <a:t>  </a:t>
            </a:r>
            <a:r>
              <a:rPr lang="ru-RU" b="1" dirty="0" err="1" smtClean="0">
                <a:solidFill>
                  <a:schemeClr val="accent2">
                    <a:lumMod val="50000"/>
                  </a:schemeClr>
                </a:solidFill>
              </a:rPr>
              <a:t>in</a:t>
            </a:r>
            <a:r>
              <a:rPr lang="ru-RU" b="1" dirty="0">
                <a:solidFill>
                  <a:schemeClr val="accent2">
                    <a:lumMod val="50000"/>
                  </a:schemeClr>
                </a:solidFill>
              </a:rPr>
              <a:t> </a:t>
            </a:r>
            <a:r>
              <a:rPr lang="ru-RU" b="1" dirty="0" err="1" smtClean="0">
                <a:solidFill>
                  <a:schemeClr val="accent2">
                    <a:lumMod val="50000"/>
                  </a:schemeClr>
                </a:solidFill>
              </a:rPr>
              <a:t>fact</a:t>
            </a:r>
            <a:r>
              <a:rPr lang="ru-RU" dirty="0">
                <a:solidFill>
                  <a:schemeClr val="accent2">
                    <a:lumMod val="50000"/>
                  </a:schemeClr>
                </a:solidFill>
              </a:rPr>
              <a:t> , </a:t>
            </a:r>
            <a:r>
              <a:rPr lang="ru-RU" dirty="0" smtClean="0">
                <a:solidFill>
                  <a:schemeClr val="accent2">
                    <a:lumMod val="50000"/>
                  </a:schemeClr>
                </a:solidFill>
              </a:rPr>
              <a:t> </a:t>
            </a:r>
            <a:r>
              <a:rPr lang="ru-RU" b="1" dirty="0" err="1" smtClean="0">
                <a:solidFill>
                  <a:schemeClr val="accent2">
                    <a:lumMod val="50000"/>
                  </a:schemeClr>
                </a:solidFill>
              </a:rPr>
              <a:t>nevertheless</a:t>
            </a:r>
            <a:r>
              <a:rPr lang="ru-RU" dirty="0">
                <a:solidFill>
                  <a:schemeClr val="accent2">
                    <a:lumMod val="50000"/>
                  </a:schemeClr>
                </a:solidFill>
              </a:rPr>
              <a:t> </a:t>
            </a:r>
            <a:r>
              <a:rPr lang="ru-RU" dirty="0" smtClean="0">
                <a:solidFill>
                  <a:schemeClr val="accent2">
                    <a:lumMod val="50000"/>
                  </a:schemeClr>
                </a:solidFill>
              </a:rPr>
              <a:t>,</a:t>
            </a:r>
            <a:r>
              <a:rPr lang="ru-RU" dirty="0">
                <a:solidFill>
                  <a:schemeClr val="accent2">
                    <a:lumMod val="50000"/>
                  </a:schemeClr>
                </a:solidFill>
              </a:rPr>
              <a:t> </a:t>
            </a:r>
            <a:endParaRPr lang="ru-RU" dirty="0" smtClean="0">
              <a:solidFill>
                <a:schemeClr val="accent2">
                  <a:lumMod val="50000"/>
                </a:schemeClr>
              </a:solidFill>
            </a:endParaRPr>
          </a:p>
          <a:p>
            <a:pPr marL="0" indent="0">
              <a:buNone/>
            </a:pPr>
            <a:r>
              <a:rPr lang="ru-RU" b="1" dirty="0" err="1" smtClean="0">
                <a:solidFill>
                  <a:schemeClr val="accent2">
                    <a:lumMod val="50000"/>
                  </a:schemeClr>
                </a:solidFill>
              </a:rPr>
              <a:t>after</a:t>
            </a:r>
            <a:r>
              <a:rPr lang="ru-RU" b="1" dirty="0" smtClean="0">
                <a:solidFill>
                  <a:schemeClr val="accent2">
                    <a:lumMod val="50000"/>
                  </a:schemeClr>
                </a:solidFill>
              </a:rPr>
              <a:t> </a:t>
            </a:r>
            <a:r>
              <a:rPr lang="ru-RU" b="1" dirty="0" err="1">
                <a:solidFill>
                  <a:schemeClr val="accent2">
                    <a:lumMod val="50000"/>
                  </a:schemeClr>
                </a:solidFill>
              </a:rPr>
              <a:t>all</a:t>
            </a:r>
            <a:r>
              <a:rPr lang="ru-RU" dirty="0">
                <a:solidFill>
                  <a:schemeClr val="accent2">
                    <a:lumMod val="50000"/>
                  </a:schemeClr>
                </a:solidFill>
              </a:rPr>
              <a:t> </a:t>
            </a:r>
            <a:r>
              <a:rPr lang="ru-RU" dirty="0" smtClean="0">
                <a:solidFill>
                  <a:schemeClr val="accent2">
                    <a:lumMod val="50000"/>
                  </a:schemeClr>
                </a:solidFill>
              </a:rPr>
              <a:t>,</a:t>
            </a:r>
            <a:r>
              <a:rPr lang="ru-RU" dirty="0">
                <a:solidFill>
                  <a:schemeClr val="accent2">
                    <a:lumMod val="50000"/>
                  </a:schemeClr>
                </a:solidFill>
              </a:rPr>
              <a:t> </a:t>
            </a:r>
            <a:r>
              <a:rPr lang="ru-RU" b="1" dirty="0" err="1">
                <a:solidFill>
                  <a:schemeClr val="accent2">
                    <a:lumMod val="50000"/>
                  </a:schemeClr>
                </a:solidFill>
              </a:rPr>
              <a:t>by</a:t>
            </a:r>
            <a:r>
              <a:rPr lang="ru-RU" b="1" dirty="0">
                <a:solidFill>
                  <a:schemeClr val="accent2">
                    <a:lumMod val="50000"/>
                  </a:schemeClr>
                </a:solidFill>
              </a:rPr>
              <a:t> </a:t>
            </a:r>
            <a:r>
              <a:rPr lang="ru-RU" b="1" dirty="0" err="1">
                <a:solidFill>
                  <a:schemeClr val="accent2">
                    <a:lumMod val="50000"/>
                  </a:schemeClr>
                </a:solidFill>
              </a:rPr>
              <a:t>the</a:t>
            </a:r>
            <a:r>
              <a:rPr lang="ru-RU" b="1" dirty="0">
                <a:solidFill>
                  <a:schemeClr val="accent2">
                    <a:lumMod val="50000"/>
                  </a:schemeClr>
                </a:solidFill>
              </a:rPr>
              <a:t> </a:t>
            </a:r>
            <a:r>
              <a:rPr lang="ru-RU" b="1" dirty="0" err="1">
                <a:solidFill>
                  <a:schemeClr val="accent2">
                    <a:lumMod val="50000"/>
                  </a:schemeClr>
                </a:solidFill>
              </a:rPr>
              <a:t>way</a:t>
            </a:r>
            <a:r>
              <a:rPr lang="ru-RU" dirty="0">
                <a:solidFill>
                  <a:schemeClr val="accent2">
                    <a:lumMod val="50000"/>
                  </a:schemeClr>
                </a:solidFill>
              </a:rPr>
              <a:t> </a:t>
            </a:r>
            <a:r>
              <a:rPr lang="ru-RU" dirty="0" smtClean="0">
                <a:solidFill>
                  <a:schemeClr val="accent2">
                    <a:lumMod val="50000"/>
                  </a:schemeClr>
                </a:solidFill>
              </a:rPr>
              <a:t>,</a:t>
            </a:r>
            <a:r>
              <a:rPr lang="en-US" b="1" dirty="0" smtClean="0">
                <a:solidFill>
                  <a:schemeClr val="accent2">
                    <a:lumMod val="50000"/>
                  </a:schemeClr>
                </a:solidFill>
              </a:rPr>
              <a:t>to </a:t>
            </a:r>
            <a:r>
              <a:rPr lang="en-US" b="1" dirty="0">
                <a:solidFill>
                  <a:schemeClr val="accent2">
                    <a:lumMod val="50000"/>
                  </a:schemeClr>
                </a:solidFill>
              </a:rPr>
              <a:t>my mind</a:t>
            </a:r>
            <a:r>
              <a:rPr lang="ru-RU" b="1" dirty="0">
                <a:solidFill>
                  <a:schemeClr val="accent2">
                    <a:lumMod val="50000"/>
                  </a:schemeClr>
                </a:solidFill>
              </a:rPr>
              <a:t>, </a:t>
            </a:r>
            <a:endParaRPr lang="ru-RU" b="1" dirty="0" smtClean="0">
              <a:solidFill>
                <a:schemeClr val="accent2">
                  <a:lumMod val="50000"/>
                </a:schemeClr>
              </a:solidFill>
            </a:endParaRPr>
          </a:p>
          <a:p>
            <a:pPr marL="0" indent="0">
              <a:buNone/>
            </a:pPr>
            <a:r>
              <a:rPr lang="en-US" b="1" dirty="0" smtClean="0">
                <a:solidFill>
                  <a:schemeClr val="accent2">
                    <a:lumMod val="50000"/>
                  </a:schemeClr>
                </a:solidFill>
              </a:rPr>
              <a:t>in </a:t>
            </a:r>
            <a:r>
              <a:rPr lang="en-US" b="1" dirty="0">
                <a:solidFill>
                  <a:schemeClr val="accent2">
                    <a:lumMod val="50000"/>
                  </a:schemeClr>
                </a:solidFill>
              </a:rPr>
              <a:t>my opinion</a:t>
            </a:r>
            <a:r>
              <a:rPr lang="ru-RU" b="1" dirty="0">
                <a:solidFill>
                  <a:schemeClr val="accent2">
                    <a:lumMod val="50000"/>
                  </a:schemeClr>
                </a:solidFill>
              </a:rPr>
              <a:t>, </a:t>
            </a:r>
            <a:r>
              <a:rPr lang="en-US" b="1" dirty="0">
                <a:solidFill>
                  <a:schemeClr val="accent2">
                    <a:lumMod val="50000"/>
                  </a:schemeClr>
                </a:solidFill>
              </a:rPr>
              <a:t>to tell the </a:t>
            </a:r>
            <a:r>
              <a:rPr lang="en-US" b="1" dirty="0" smtClean="0">
                <a:solidFill>
                  <a:schemeClr val="accent2">
                    <a:lumMod val="50000"/>
                  </a:schemeClr>
                </a:solidFill>
              </a:rPr>
              <a:t>truth</a:t>
            </a:r>
            <a:r>
              <a:rPr lang="ru-RU" b="1" dirty="0" smtClean="0">
                <a:solidFill>
                  <a:schemeClr val="accent2">
                    <a:lumMod val="50000"/>
                  </a:schemeClr>
                </a:solidFill>
              </a:rPr>
              <a:t>,</a:t>
            </a:r>
          </a:p>
          <a:p>
            <a:pPr marL="0" indent="0">
              <a:buNone/>
            </a:pPr>
            <a:r>
              <a:rPr lang="en-US" b="1" i="1" dirty="0">
                <a:solidFill>
                  <a:schemeClr val="accent3">
                    <a:lumMod val="75000"/>
                  </a:schemeClr>
                </a:solidFill>
              </a:rPr>
              <a:t>surprisingly, interestingly, remarkably, clearly, </a:t>
            </a:r>
            <a:r>
              <a:rPr lang="en-US" b="1" i="1" dirty="0" smtClean="0">
                <a:solidFill>
                  <a:schemeClr val="accent3">
                    <a:lumMod val="75000"/>
                  </a:schemeClr>
                </a:solidFill>
              </a:rPr>
              <a:t>consequently</a:t>
            </a:r>
            <a:r>
              <a:rPr lang="ru-RU" dirty="0" smtClean="0">
                <a:solidFill>
                  <a:schemeClr val="accent3">
                    <a:lumMod val="75000"/>
                  </a:schemeClr>
                </a:solidFill>
              </a:rPr>
              <a:t>, </a:t>
            </a:r>
            <a:r>
              <a:rPr lang="en-US" b="1" i="1" dirty="0" smtClean="0">
                <a:solidFill>
                  <a:schemeClr val="accent3">
                    <a:lumMod val="75000"/>
                  </a:schemeClr>
                </a:solidFill>
              </a:rPr>
              <a:t>unfortunately, </a:t>
            </a:r>
            <a:r>
              <a:rPr lang="en-US" dirty="0" smtClean="0"/>
              <a:t>etc</a:t>
            </a:r>
            <a:r>
              <a:rPr lang="en-US" dirty="0"/>
              <a:t>.</a:t>
            </a:r>
            <a:endParaRPr lang="ru-RU" dirty="0"/>
          </a:p>
        </p:txBody>
      </p:sp>
    </p:spTree>
    <p:extLst>
      <p:ext uri="{BB962C8B-B14F-4D97-AF65-F5344CB8AC3E}">
        <p14:creationId xmlns:p14="http://schemas.microsoft.com/office/powerpoint/2010/main" val="7575573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arn(inVertical)">
                                      <p:cBhvr>
                                        <p:cTn id="16" dur="500"/>
                                        <p:tgtEl>
                                          <p:spTgt spid="3">
                                            <p:txEl>
                                              <p:pRg st="3" end="3"/>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arn(inVertical)">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barn(inVertical)">
                                      <p:cBhvr>
                                        <p:cTn id="2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318</TotalTime>
  <Words>463</Words>
  <Application>Microsoft Office PowerPoint</Application>
  <PresentationFormat>Экран (4:3)</PresentationFormat>
  <Paragraphs>70</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Особенности пунктуации в английском языке. Использование запятой. </vt:lpstr>
      <vt:lpstr>  Comma Usage in English (Controversial Points) To put or not to put?   </vt:lpstr>
      <vt:lpstr>Запятая используется для разделения однородных членов предложения при их перечислении. </vt:lpstr>
      <vt:lpstr>Запятая также ставится в длинном перечислении перед союзом and во избежание путаницы (так называемая Oxford comma), однако она может опускаться, если в предложении нет других союзов. </vt:lpstr>
      <vt:lpstr>Если в предложении при перечислении несколько раз используются союзы and или nor, то между перечисляемыми частями предложения ставятся запятые: </vt:lpstr>
      <vt:lpstr>Запятая ставится для соединения двух независимых предложений, в каждом из которых есть свое подлежащее и сказуемое,  перед союзами  and , but , for (ибо), or , nor ,  so , yet </vt:lpstr>
      <vt:lpstr>Запятая также ставится при выделении дополнений, вводных конструкций или причастных оборотов.</vt:lpstr>
      <vt:lpstr>Запятыми выделяются определительные придаточные предложения (начинающиеся с who, that, which), если они несут не главную, а дополнительную информацию. </vt:lpstr>
      <vt:lpstr>Запятыми выделяются отдельные вводные слова или фразы, а также вводные наречия:</vt:lpstr>
      <vt:lpstr>In fact, she knew everything.  Frankly speaking, I don’t care about it. You say you want to lose weight, but however, you do nothing for it. Clearly, he is out of his mind.  </vt:lpstr>
      <vt:lpstr>   В отличие от русского языка запятая  ставится в датах между числом и годом. После года также ставится запятая:   </vt:lpstr>
      <vt:lpstr> Запятая ставится после условного предложения с if и придаточного времени с when, если они стоят перед главным предложением. Если главное предложение стоит перед условным if-предложением или when-предложением, то они не разделяются запятыми.  If  you need help, just let me know. When you feel lonely, just call me!  Сравните: Take some rest if you are tired. Call me when you are home.  </vt:lpstr>
      <vt:lpstr>Запятые используются в числах, состоящих из более чем четырех цифр. Если нужно записать число, состоящее более чем из четырех цифр, то запятыми нужно разбить его на группы из трех цифр. Отсчет ведется справа налево. </vt:lpstr>
      <vt:lpstr>В отличие от русского языка, в английском запятая не ставится:  </vt:lpstr>
      <vt:lpstr> Test Yourself  Use commas where and if necessary to complete the sentences. </vt:lpstr>
      <vt:lpstr>6. They passed the greengrocer and then they came out at the other side of the village. 7. It is quite possible that you are a phenomenon, but I’d rather you didn’t think about yourself like that. 8. “By the way” May said “did you do anything  about the car?”  9. It was cool dark and very unpleasant down stairs.  10. This is a politician with his famous pipe which he smoked all the time. 11. That’s the woman whom everybody loved. 12. In addition we ordered some food.</vt:lpstr>
      <vt:lpstr>Check Yourself</vt:lpstr>
      <vt:lpstr>6. They passed the greengrocer, and then they came out at the other side of the village. 7. It is quite possible that you are a phenomenon, but I’d rather you didn’t think about yourself like that. 8. “By the way”, May said ,“did you do anything  about the car?”  9. It was cool, dark and very unpleasant down stairs.  10. This is a politician with his famous pipe which he smoked all the time. 11. That’s the woman whom everybody loved. 12. In addition, we ordered some food.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Comma Usage in English (Contorversial Points) </dc:title>
  <dc:creator>User</dc:creator>
  <cp:lastModifiedBy>User</cp:lastModifiedBy>
  <cp:revision>36</cp:revision>
  <dcterms:created xsi:type="dcterms:W3CDTF">2022-02-17T08:35:38Z</dcterms:created>
  <dcterms:modified xsi:type="dcterms:W3CDTF">2022-02-26T11:42:44Z</dcterms:modified>
</cp:coreProperties>
</file>