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2" r:id="rId1"/>
  </p:sldMasterIdLst>
  <p:sldIdLst>
    <p:sldId id="312" r:id="rId2"/>
    <p:sldId id="313" r:id="rId3"/>
    <p:sldId id="295" r:id="rId4"/>
    <p:sldId id="315" r:id="rId5"/>
    <p:sldId id="314" r:id="rId6"/>
    <p:sldId id="303" r:id="rId7"/>
    <p:sldId id="317" r:id="rId8"/>
    <p:sldId id="318" r:id="rId9"/>
    <p:sldId id="310" r:id="rId10"/>
    <p:sldId id="31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20000"/>
      </a:spcBef>
      <a:spcAft>
        <a:spcPct val="0"/>
      </a:spcAft>
      <a:buClr>
        <a:schemeClr val="hlink"/>
      </a:buClr>
      <a:buSzPct val="75000"/>
      <a:buFont typeface="Wingdings" pitchFamily="2" charset="2"/>
      <a:defRPr sz="1600" b="1" kern="1200">
        <a:solidFill>
          <a:srgbClr val="660033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hlink"/>
      </a:buClr>
      <a:buSzPct val="75000"/>
      <a:buFont typeface="Wingdings" pitchFamily="2" charset="2"/>
      <a:defRPr sz="1600" b="1" kern="1200">
        <a:solidFill>
          <a:srgbClr val="660033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hlink"/>
      </a:buClr>
      <a:buSzPct val="75000"/>
      <a:buFont typeface="Wingdings" pitchFamily="2" charset="2"/>
      <a:defRPr sz="1600" b="1" kern="1200">
        <a:solidFill>
          <a:srgbClr val="660033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hlink"/>
      </a:buClr>
      <a:buSzPct val="75000"/>
      <a:buFont typeface="Wingdings" pitchFamily="2" charset="2"/>
      <a:defRPr sz="1600" b="1" kern="1200">
        <a:solidFill>
          <a:srgbClr val="660033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hlink"/>
      </a:buClr>
      <a:buSzPct val="75000"/>
      <a:buFont typeface="Wingdings" pitchFamily="2" charset="2"/>
      <a:defRPr sz="1600" b="1" kern="1200">
        <a:solidFill>
          <a:srgbClr val="660033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rgbClr val="660033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rgbClr val="660033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rgbClr val="660033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rgbClr val="660033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660033"/>
    <a:srgbClr val="800000"/>
    <a:srgbClr val="808080"/>
    <a:srgbClr val="CC6600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70" autoAdjust="0"/>
  </p:normalViewPr>
  <p:slideViewPr>
    <p:cSldViewPr>
      <p:cViewPr varScale="1">
        <p:scale>
          <a:sx n="42" d="100"/>
          <a:sy n="42" d="100"/>
        </p:scale>
        <p:origin x="-6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7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6D106AED-AD47-446C-9B55-34C1FC9A5C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067AB3-621C-40A0-B6D1-139A50E159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8780C6-D642-4F49-9B29-2B26E793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A8C6A-FBE3-4EA7-94A0-1C506F995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553A4-EAAB-4089-89D3-A7ED5AC5B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4D2DAB08-81F5-4A95-A9F5-58B9F8CB1E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81B445-7899-4AE2-96F4-AD1961A5D1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21B70D-9F2A-4BAC-AFD5-EE2391C18A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34A8C780-7629-4D32-B64B-56F622B931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D9ECBE-80CF-42A5-A347-638EE8D5DB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42B3BE-DAF1-4F08-AB4B-548FE6361F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AEF4B6-D04D-4EC9-816C-1BB8E198DE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A8F054-1203-42E0-85DF-530FF0676A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57111CA-F3A2-41A5-B372-E823DE5EA0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795" r:id="rId13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2;&#1072;&#1088;&#1080;&#1085;&#1072;\&#1052;&#1086;&#1080;%20&#1076;&#1086;&#1082;&#1091;&#1084;&#1077;&#1085;&#1090;&#1099;\&#1052;&#1086;&#1080;%20&#1074;&#1080;&#1076;&#1077;&#1086;&#1079;&#1072;&#1087;&#1080;&#1089;&#1080;\video\10.M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2;&#1072;&#1088;&#1080;&#1085;&#1072;\&#1052;&#1086;&#1080;%20&#1076;&#1086;&#1082;&#1091;&#1084;&#1077;&#1085;&#1090;&#1099;\&#1052;&#1086;&#1080;%20&#1074;&#1080;&#1076;&#1077;&#1086;&#1079;&#1072;&#1087;&#1080;&#1089;&#1080;\video\15.M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2;&#1072;&#1088;&#1080;&#1085;&#1072;\&#1052;&#1086;&#1080;%20&#1076;&#1086;&#1082;&#1091;&#1084;&#1077;&#1085;&#1090;&#1099;\&#1052;&#1086;&#1080;%20&#1074;&#1080;&#1076;&#1077;&#1086;&#1079;&#1072;&#1087;&#1080;&#1089;&#1080;\video\17.M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 : </a:t>
            </a:r>
            <a:r>
              <a:rPr lang="ru-RU" i="1" dirty="0" smtClean="0"/>
              <a:t>«Природа не терпит неточностей и не прощает ошибок»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– размышление. Литература  9 класс</a:t>
            </a:r>
          </a:p>
          <a:p>
            <a:r>
              <a:rPr lang="ru-RU" dirty="0" smtClean="0"/>
              <a:t>МОУ СОШ п. Алексеевка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Самое главное, что я понял(а) на уроке, это…</a:t>
            </a:r>
          </a:p>
          <a:p>
            <a:r>
              <a:rPr lang="ru-RU" dirty="0" smtClean="0"/>
              <a:t>У меня возникла мысль, что…</a:t>
            </a:r>
          </a:p>
          <a:p>
            <a:r>
              <a:rPr lang="ru-RU" dirty="0" smtClean="0"/>
              <a:t>Разговор заставил меня задуматься над…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357298"/>
            <a:ext cx="8429684" cy="2357454"/>
          </a:xfrm>
        </p:spPr>
        <p:txBody>
          <a:bodyPr>
            <a:noAutofit/>
          </a:bodyPr>
          <a:lstStyle/>
          <a:p>
            <a:pPr algn="r"/>
            <a:r>
              <a:rPr lang="ru-RU" sz="4400" dirty="0" smtClean="0"/>
              <a:t>Высшее право часто есть высшее зло</a:t>
            </a:r>
            <a:br>
              <a:rPr lang="ru-RU" sz="4400" dirty="0" smtClean="0"/>
            </a:br>
            <a:r>
              <a:rPr lang="ru-RU" sz="2800" i="1" dirty="0" err="1" smtClean="0"/>
              <a:t>Теренций</a:t>
            </a:r>
            <a:r>
              <a:rPr lang="ru-RU" sz="2800" i="1" dirty="0" smtClean="0"/>
              <a:t>.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188913"/>
            <a:ext cx="8172480" cy="1871662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b="1" dirty="0" smtClean="0">
                <a:solidFill>
                  <a:srgbClr val="990000"/>
                </a:solidFill>
              </a:rPr>
              <a:t> Повесть  «Собачье  сердце»</a:t>
            </a:r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285984" y="1571612"/>
            <a:ext cx="4176712" cy="790575"/>
          </a:xfrm>
          <a:solidFill>
            <a:schemeClr val="bg2"/>
          </a:solidFill>
        </p:spPr>
        <p:txBody>
          <a:bodyPr/>
          <a:lstStyle/>
          <a:p>
            <a:pPr eaLnBrk="1" hangingPunct="1">
              <a:defRPr/>
            </a:pPr>
            <a:r>
              <a:rPr lang="ru-RU" sz="4400" b="1" i="1" dirty="0" smtClean="0">
                <a:solidFill>
                  <a:srgbClr val="660033"/>
                </a:solidFill>
              </a:rPr>
              <a:t>(1925 год) </a:t>
            </a:r>
          </a:p>
        </p:txBody>
      </p:sp>
      <p:pic>
        <p:nvPicPr>
          <p:cNvPr id="115718" name="Picture 6" descr="Шари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860800"/>
            <a:ext cx="25908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3708400" y="3933825"/>
            <a:ext cx="48958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</a:t>
            </a:r>
          </a:p>
        </p:txBody>
      </p:sp>
      <p:pic>
        <p:nvPicPr>
          <p:cNvPr id="115720" name="Picture 8" descr="Шарик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3141663"/>
            <a:ext cx="25923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21" name="Picture 9" descr="Опасе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3860800"/>
            <a:ext cx="25923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22" name="Text Box 10"/>
          <p:cNvSpPr txBox="1">
            <a:spLocks noChangeArrowheads="1"/>
          </p:cNvSpPr>
          <p:nvPr/>
        </p:nvSpPr>
        <p:spPr bwMode="auto">
          <a:xfrm>
            <a:off x="827088" y="5949950"/>
            <a:ext cx="1944687" cy="336550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Пёс Шарик</a:t>
            </a:r>
          </a:p>
        </p:txBody>
      </p:sp>
      <p:sp>
        <p:nvSpPr>
          <p:cNvPr id="115723" name="Text Box 11"/>
          <p:cNvSpPr txBox="1">
            <a:spLocks noChangeArrowheads="1"/>
          </p:cNvSpPr>
          <p:nvPr/>
        </p:nvSpPr>
        <p:spPr bwMode="auto">
          <a:xfrm>
            <a:off x="3779838" y="5300663"/>
            <a:ext cx="1800225" cy="336550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Шариков</a:t>
            </a:r>
          </a:p>
        </p:txBody>
      </p:sp>
      <p:sp>
        <p:nvSpPr>
          <p:cNvPr id="115724" name="Text Box 12"/>
          <p:cNvSpPr txBox="1">
            <a:spLocks noChangeArrowheads="1"/>
          </p:cNvSpPr>
          <p:nvPr/>
        </p:nvSpPr>
        <p:spPr bwMode="auto">
          <a:xfrm>
            <a:off x="5867400" y="6021388"/>
            <a:ext cx="3025775" cy="336550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Заведующий подотделом…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57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57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157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5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5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15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500"/>
                                        <p:tgtEl>
                                          <p:spTgt spid="11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500"/>
                                        <p:tgtEl>
                                          <p:spTgt spid="115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/>
      <p:bldP spid="115717" grpId="0" build="p" animBg="1"/>
      <p:bldP spid="115722" grpId="0" animBg="1"/>
      <p:bldP spid="115723" grpId="0" animBg="1"/>
      <p:bldP spid="1157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Россия   в 20-</a:t>
            </a:r>
            <a:r>
              <a:rPr lang="ru-RU" sz="2400" dirty="0" smtClean="0"/>
              <a:t>е</a:t>
            </a:r>
            <a:r>
              <a:rPr lang="ru-RU" dirty="0" smtClean="0"/>
              <a:t> годы </a:t>
            </a:r>
            <a:endParaRPr lang="ru-RU" dirty="0"/>
          </a:p>
        </p:txBody>
      </p:sp>
      <p:pic>
        <p:nvPicPr>
          <p:cNvPr id="36866" name="Picture 2" descr="D:\foto\Захваченный кадр 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54162"/>
            <a:ext cx="6379655" cy="46609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10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42938" y="142875"/>
            <a:ext cx="7956550" cy="6510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22555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solidFill>
                  <a:srgbClr val="990000"/>
                </a:solidFill>
              </a:rPr>
              <a:t>Образ Шарикова</a:t>
            </a:r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906963" cy="4530725"/>
          </a:xfrm>
          <a:solidFill>
            <a:schemeClr val="bg2"/>
          </a:solidFill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660033"/>
                </a:solidFill>
              </a:rPr>
              <a:t>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</a:rPr>
              <a:t>           Вчерашний Шарик обретает «бумаги» и право на прописку, устраивается на работу в качестве заведующего подотделом очистки города от бродячих котов; он пытается «зарегистрироваться» с барышней, претендует на жилплощадь профессора и пишет на него донос.</a:t>
            </a:r>
          </a:p>
        </p:txBody>
      </p:sp>
      <p:pic>
        <p:nvPicPr>
          <p:cNvPr id="130055" name="Picture 7" descr="Гены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3068638"/>
            <a:ext cx="2709862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6" name="Picture 8" descr="Представитель влас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4724400"/>
            <a:ext cx="27082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7" name="Picture 9" descr="Почувствовал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1268413"/>
            <a:ext cx="270827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13005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130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130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0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30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/>
      <p:bldP spid="13005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5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00125" y="285750"/>
            <a:ext cx="7135813" cy="583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7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00125" y="285750"/>
            <a:ext cx="7000875" cy="572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solidFill>
                  <a:srgbClr val="990000"/>
                </a:solidFill>
              </a:rPr>
              <a:t>Выводы автора</a:t>
            </a:r>
          </a:p>
        </p:txBody>
      </p:sp>
      <p:pic>
        <p:nvPicPr>
          <p:cNvPr id="148486" name="Picture 6" descr="Булг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844675"/>
            <a:ext cx="2232025" cy="3240088"/>
          </a:xfrm>
        </p:spPr>
      </p:pic>
      <p:sp>
        <p:nvSpPr>
          <p:cNvPr id="14848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924300" y="1600200"/>
            <a:ext cx="4319588" cy="4530725"/>
          </a:xfrm>
          <a:solidFill>
            <a:schemeClr val="bg2"/>
          </a:solidFill>
        </p:spPr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rgbClr val="660033"/>
                </a:solidFill>
              </a:rPr>
              <a:t>           </a:t>
            </a:r>
            <a:r>
              <a:rPr lang="ru-RU" sz="1600" b="1" dirty="0" smtClean="0">
                <a:solidFill>
                  <a:srgbClr val="660033"/>
                </a:solidFill>
              </a:rPr>
              <a:t>Человек – неповторимая индивидуальность. Никакая форма насилия не может привести к успеху. В контексте произведения скрыта ещё одна немаловажная мысль: революция – своего рода насильственная операция, проведённая над обществом – объявила пролетария хозяином жизни. Эксперимент с социализмом очень напоминает читателю искренние попытки профессора Преображенского насильственно улучшить человеческую породу. Создавая этот образ, Булгаков отразил свою заветную мысль об ответственности интеллигенции перед своей страной.</a:t>
            </a:r>
          </a:p>
        </p:txBody>
      </p:sp>
      <p:sp>
        <p:nvSpPr>
          <p:cNvPr id="148487" name="Text Box 7"/>
          <p:cNvSpPr txBox="1">
            <a:spLocks noChangeArrowheads="1"/>
          </p:cNvSpPr>
          <p:nvPr/>
        </p:nvSpPr>
        <p:spPr bwMode="auto">
          <a:xfrm>
            <a:off x="1042988" y="5157788"/>
            <a:ext cx="2016125" cy="703262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М.А. Булгаков</a:t>
            </a:r>
          </a:p>
          <a:p>
            <a:pPr marL="342900" indent="-342900" algn="ctr"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1926 год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14848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148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4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/>
      <p:bldP spid="148485" grpId="0" build="p" animBg="1"/>
      <p:bldP spid="148487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3002</TotalTime>
  <Words>200</Words>
  <Application>Microsoft Office PowerPoint</Application>
  <PresentationFormat>Экран (4:3)</PresentationFormat>
  <Paragraphs>24</Paragraphs>
  <Slides>10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Тема : «Природа не терпит неточностей и не прощает ошибок» </vt:lpstr>
      <vt:lpstr>Высшее право часто есть высшее зло Теренций.  </vt:lpstr>
      <vt:lpstr> Повесть  «Собачье  сердце»</vt:lpstr>
      <vt:lpstr>Россия   в 20-е годы </vt:lpstr>
      <vt:lpstr>Слайд 5</vt:lpstr>
      <vt:lpstr>Образ Шарикова</vt:lpstr>
      <vt:lpstr>Слайд 7</vt:lpstr>
      <vt:lpstr>Слайд 8</vt:lpstr>
      <vt:lpstr>Выводы автора</vt:lpstr>
      <vt:lpstr>Слайд 10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Афанасьевич Булгаков</dc:title>
  <dc:creator>Vahturova</dc:creator>
  <cp:lastModifiedBy>User</cp:lastModifiedBy>
  <cp:revision>145</cp:revision>
  <dcterms:created xsi:type="dcterms:W3CDTF">2007-02-14T08:12:26Z</dcterms:created>
  <dcterms:modified xsi:type="dcterms:W3CDTF">2011-07-31T13:42:59Z</dcterms:modified>
</cp:coreProperties>
</file>