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311" r:id="rId3"/>
    <p:sldId id="310" r:id="rId4"/>
    <p:sldId id="259" r:id="rId5"/>
    <p:sldId id="260" r:id="rId6"/>
    <p:sldId id="312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6" r:id="rId51"/>
    <p:sldId id="307" r:id="rId52"/>
    <p:sldId id="308" r:id="rId53"/>
    <p:sldId id="309" r:id="rId5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DCE02"/>
    <a:srgbClr val="000099"/>
    <a:srgbClr val="E418F4"/>
    <a:srgbClr val="2FF1D1"/>
    <a:srgbClr val="79F41C"/>
    <a:srgbClr val="043C33"/>
    <a:srgbClr val="009900"/>
    <a:srgbClr val="333300"/>
    <a:srgbClr val="0066FF"/>
    <a:srgbClr val="036DE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79" autoAdjust="0"/>
    <p:restoredTop sz="94660"/>
  </p:normalViewPr>
  <p:slideViewPr>
    <p:cSldViewPr>
      <p:cViewPr>
        <p:scale>
          <a:sx n="64" d="100"/>
          <a:sy n="64" d="100"/>
        </p:scale>
        <p:origin x="-94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37A8D-5DAD-4F64-946E-265D3030576D}" type="datetimeFigureOut">
              <a:rPr lang="ru-RU" smtClean="0"/>
              <a:pPr/>
              <a:t>14.09.2021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9F275-083D-4A87-AEB1-779EB49560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37A8D-5DAD-4F64-946E-265D3030576D}" type="datetimeFigureOut">
              <a:rPr lang="ru-RU" smtClean="0"/>
              <a:pPr/>
              <a:t>14.09.2021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9F275-083D-4A87-AEB1-779EB49560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37A8D-5DAD-4F64-946E-265D3030576D}" type="datetimeFigureOut">
              <a:rPr lang="ru-RU" smtClean="0"/>
              <a:pPr/>
              <a:t>14.09.2021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9F275-083D-4A87-AEB1-779EB49560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37A8D-5DAD-4F64-946E-265D3030576D}" type="datetimeFigureOut">
              <a:rPr lang="ru-RU" smtClean="0"/>
              <a:pPr/>
              <a:t>14.09.2021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9F275-083D-4A87-AEB1-779EB49560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37A8D-5DAD-4F64-946E-265D3030576D}" type="datetimeFigureOut">
              <a:rPr lang="ru-RU" smtClean="0"/>
              <a:pPr/>
              <a:t>14.09.2021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9F275-083D-4A87-AEB1-779EB49560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37A8D-5DAD-4F64-946E-265D3030576D}" type="datetimeFigureOut">
              <a:rPr lang="ru-RU" smtClean="0"/>
              <a:pPr/>
              <a:t>14.09.2021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9F275-083D-4A87-AEB1-779EB49560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37A8D-5DAD-4F64-946E-265D3030576D}" type="datetimeFigureOut">
              <a:rPr lang="ru-RU" smtClean="0"/>
              <a:pPr/>
              <a:t>14.09.2021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9F275-083D-4A87-AEB1-779EB49560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37A8D-5DAD-4F64-946E-265D3030576D}" type="datetimeFigureOut">
              <a:rPr lang="ru-RU" smtClean="0"/>
              <a:pPr/>
              <a:t>14.09.2021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9F275-083D-4A87-AEB1-779EB49560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37A8D-5DAD-4F64-946E-265D3030576D}" type="datetimeFigureOut">
              <a:rPr lang="ru-RU" smtClean="0"/>
              <a:pPr/>
              <a:t>14.09.2021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9F275-083D-4A87-AEB1-779EB49560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37A8D-5DAD-4F64-946E-265D3030576D}" type="datetimeFigureOut">
              <a:rPr lang="ru-RU" smtClean="0"/>
              <a:pPr/>
              <a:t>14.09.2021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9F275-083D-4A87-AEB1-779EB49560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37A8D-5DAD-4F64-946E-265D3030576D}" type="datetimeFigureOut">
              <a:rPr lang="ru-RU" smtClean="0"/>
              <a:pPr/>
              <a:t>14.09.2021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9F275-083D-4A87-AEB1-779EB49560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437A8D-5DAD-4F64-946E-265D3030576D}" type="datetimeFigureOut">
              <a:rPr lang="ru-RU" smtClean="0"/>
              <a:pPr/>
              <a:t>14.09.2021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39F275-083D-4A87-AEB1-779EB49560F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4" Type="http://schemas.openxmlformats.org/officeDocument/2006/relationships/slide" Target="slide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slide" Target="slide15.xml"/><Relationship Id="rId18" Type="http://schemas.openxmlformats.org/officeDocument/2006/relationships/slide" Target="slide20.xml"/><Relationship Id="rId26" Type="http://schemas.openxmlformats.org/officeDocument/2006/relationships/slide" Target="slide28.xml"/><Relationship Id="rId39" Type="http://schemas.openxmlformats.org/officeDocument/2006/relationships/slide" Target="slide41.xml"/><Relationship Id="rId3" Type="http://schemas.openxmlformats.org/officeDocument/2006/relationships/slide" Target="slide5.xml"/><Relationship Id="rId21" Type="http://schemas.openxmlformats.org/officeDocument/2006/relationships/slide" Target="slide23.xml"/><Relationship Id="rId34" Type="http://schemas.openxmlformats.org/officeDocument/2006/relationships/slide" Target="slide36.xml"/><Relationship Id="rId42" Type="http://schemas.openxmlformats.org/officeDocument/2006/relationships/slide" Target="slide44.xml"/><Relationship Id="rId47" Type="http://schemas.openxmlformats.org/officeDocument/2006/relationships/slide" Target="slide49.xml"/><Relationship Id="rId50" Type="http://schemas.openxmlformats.org/officeDocument/2006/relationships/slide" Target="slide51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17" Type="http://schemas.openxmlformats.org/officeDocument/2006/relationships/slide" Target="slide19.xml"/><Relationship Id="rId25" Type="http://schemas.openxmlformats.org/officeDocument/2006/relationships/slide" Target="slide27.xml"/><Relationship Id="rId33" Type="http://schemas.openxmlformats.org/officeDocument/2006/relationships/slide" Target="slide35.xml"/><Relationship Id="rId38" Type="http://schemas.openxmlformats.org/officeDocument/2006/relationships/slide" Target="slide40.xml"/><Relationship Id="rId46" Type="http://schemas.openxmlformats.org/officeDocument/2006/relationships/slide" Target="slide48.xml"/><Relationship Id="rId2" Type="http://schemas.openxmlformats.org/officeDocument/2006/relationships/slide" Target="slide4.xml"/><Relationship Id="rId16" Type="http://schemas.openxmlformats.org/officeDocument/2006/relationships/slide" Target="slide18.xml"/><Relationship Id="rId20" Type="http://schemas.openxmlformats.org/officeDocument/2006/relationships/slide" Target="slide22.xml"/><Relationship Id="rId29" Type="http://schemas.openxmlformats.org/officeDocument/2006/relationships/slide" Target="slide31.xml"/><Relationship Id="rId41" Type="http://schemas.openxmlformats.org/officeDocument/2006/relationships/slide" Target="slide4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24" Type="http://schemas.openxmlformats.org/officeDocument/2006/relationships/slide" Target="slide26.xml"/><Relationship Id="rId32" Type="http://schemas.openxmlformats.org/officeDocument/2006/relationships/slide" Target="slide34.xml"/><Relationship Id="rId37" Type="http://schemas.openxmlformats.org/officeDocument/2006/relationships/slide" Target="slide39.xml"/><Relationship Id="rId40" Type="http://schemas.openxmlformats.org/officeDocument/2006/relationships/slide" Target="slide42.xml"/><Relationship Id="rId45" Type="http://schemas.openxmlformats.org/officeDocument/2006/relationships/slide" Target="slide47.xml"/><Relationship Id="rId5" Type="http://schemas.openxmlformats.org/officeDocument/2006/relationships/slide" Target="slide7.xml"/><Relationship Id="rId15" Type="http://schemas.openxmlformats.org/officeDocument/2006/relationships/slide" Target="slide17.xml"/><Relationship Id="rId23" Type="http://schemas.openxmlformats.org/officeDocument/2006/relationships/slide" Target="slide25.xml"/><Relationship Id="rId28" Type="http://schemas.openxmlformats.org/officeDocument/2006/relationships/slide" Target="slide30.xml"/><Relationship Id="rId36" Type="http://schemas.openxmlformats.org/officeDocument/2006/relationships/slide" Target="slide38.xml"/><Relationship Id="rId49" Type="http://schemas.openxmlformats.org/officeDocument/2006/relationships/slide" Target="slide50.xml"/><Relationship Id="rId10" Type="http://schemas.openxmlformats.org/officeDocument/2006/relationships/slide" Target="slide12.xml"/><Relationship Id="rId19" Type="http://schemas.openxmlformats.org/officeDocument/2006/relationships/slide" Target="slide21.xml"/><Relationship Id="rId31" Type="http://schemas.openxmlformats.org/officeDocument/2006/relationships/slide" Target="slide33.xml"/><Relationship Id="rId44" Type="http://schemas.openxmlformats.org/officeDocument/2006/relationships/slide" Target="slide46.xml"/><Relationship Id="rId4" Type="http://schemas.openxmlformats.org/officeDocument/2006/relationships/slide" Target="slide6.xml"/><Relationship Id="rId9" Type="http://schemas.openxmlformats.org/officeDocument/2006/relationships/slide" Target="slide11.xml"/><Relationship Id="rId14" Type="http://schemas.openxmlformats.org/officeDocument/2006/relationships/slide" Target="slide16.xml"/><Relationship Id="rId22" Type="http://schemas.openxmlformats.org/officeDocument/2006/relationships/slide" Target="slide24.xml"/><Relationship Id="rId27" Type="http://schemas.openxmlformats.org/officeDocument/2006/relationships/slide" Target="slide29.xml"/><Relationship Id="rId30" Type="http://schemas.openxmlformats.org/officeDocument/2006/relationships/slide" Target="slide32.xml"/><Relationship Id="rId35" Type="http://schemas.openxmlformats.org/officeDocument/2006/relationships/slide" Target="slide37.xml"/><Relationship Id="rId43" Type="http://schemas.openxmlformats.org/officeDocument/2006/relationships/slide" Target="slide45.xml"/><Relationship Id="rId48" Type="http://schemas.openxmlformats.org/officeDocument/2006/relationships/slide" Target="slide53.xml"/><Relationship Id="rId8" Type="http://schemas.openxmlformats.org/officeDocument/2006/relationships/slide" Target="slide10.xml"/><Relationship Id="rId51" Type="http://schemas.openxmlformats.org/officeDocument/2006/relationships/slide" Target="slide5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601" name="Picture 17" descr="C:\Documents and Settings\User\Рабочий стол\радунга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2630332"/>
            <a:ext cx="5786446" cy="42276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571744"/>
            <a:ext cx="4572032" cy="3000396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Выполнил:</a:t>
            </a:r>
            <a:r>
              <a:rPr lang="ru-RU" sz="48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8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педагог дополнительного образования</a:t>
            </a:r>
            <a:br>
              <a:rPr lang="ru-RU" sz="20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МБОУ ДО</a:t>
            </a:r>
            <a:br>
              <a:rPr lang="ru-RU" sz="20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«Детско – юношеский центр»</a:t>
            </a:r>
            <a:br>
              <a:rPr lang="ru-RU" sz="20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Е.А. Хомутова</a:t>
            </a:r>
            <a:endParaRPr lang="ru-RU" sz="2000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642918"/>
            <a:ext cx="9144000" cy="1571636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latin typeface="Arial Black" pitchFamily="34" charset="0"/>
              </a:rPr>
              <a:t>ЭКО-</a:t>
            </a:r>
          </a:p>
          <a:p>
            <a:pPr algn="ctr"/>
            <a:r>
              <a:rPr lang="ru-RU" sz="6000" b="1" dirty="0" smtClean="0">
                <a:solidFill>
                  <a:srgbClr val="FF0000"/>
                </a:solidFill>
                <a:latin typeface="Arial Black" pitchFamily="34" charset="0"/>
              </a:rPr>
              <a:t>К</a:t>
            </a:r>
            <a:r>
              <a:rPr lang="ru-RU" sz="6000" b="1" dirty="0" smtClean="0">
                <a:solidFill>
                  <a:srgbClr val="002060"/>
                </a:solidFill>
                <a:latin typeface="Arial Black" pitchFamily="34" charset="0"/>
              </a:rPr>
              <a:t>А</a:t>
            </a:r>
            <a:r>
              <a:rPr lang="ru-RU" sz="6000" b="1" dirty="0" smtClean="0">
                <a:solidFill>
                  <a:srgbClr val="00B050"/>
                </a:solidFill>
                <a:latin typeface="Arial Black" pitchFamily="34" charset="0"/>
              </a:rPr>
              <a:t>Л</a:t>
            </a:r>
            <a:r>
              <a:rPr lang="ru-RU" sz="6000" b="1" dirty="0" smtClean="0">
                <a:solidFill>
                  <a:srgbClr val="F46718"/>
                </a:solidFill>
                <a:latin typeface="Arial Black" pitchFamily="34" charset="0"/>
              </a:rPr>
              <a:t>Е</a:t>
            </a:r>
            <a:r>
              <a:rPr lang="ru-RU" sz="6000" b="1" dirty="0" smtClean="0">
                <a:solidFill>
                  <a:srgbClr val="7030A0"/>
                </a:solidFill>
                <a:latin typeface="Arial Black" pitchFamily="34" charset="0"/>
              </a:rPr>
              <a:t>Й</a:t>
            </a:r>
            <a:r>
              <a:rPr lang="ru-RU" sz="6000" b="1" dirty="0" smtClean="0">
                <a:solidFill>
                  <a:srgbClr val="FF6600"/>
                </a:solidFill>
                <a:latin typeface="Arial Black" pitchFamily="34" charset="0"/>
              </a:rPr>
              <a:t>Д</a:t>
            </a:r>
            <a:r>
              <a:rPr lang="ru-RU" sz="6000" b="1" dirty="0" smtClean="0">
                <a:solidFill>
                  <a:srgbClr val="FF0000"/>
                </a:solidFill>
                <a:latin typeface="Arial Black" pitchFamily="34" charset="0"/>
              </a:rPr>
              <a:t>О</a:t>
            </a:r>
            <a:r>
              <a:rPr lang="ru-RU" sz="6000" b="1" dirty="0" smtClean="0">
                <a:solidFill>
                  <a:srgbClr val="333300"/>
                </a:solidFill>
                <a:latin typeface="Arial Black" pitchFamily="34" charset="0"/>
              </a:rPr>
              <a:t>С</a:t>
            </a:r>
            <a:r>
              <a:rPr lang="ru-RU" sz="6000" b="1" dirty="0" smtClean="0">
                <a:solidFill>
                  <a:srgbClr val="FF0000"/>
                </a:solidFill>
                <a:latin typeface="Arial Black" pitchFamily="34" charset="0"/>
              </a:rPr>
              <a:t>К</a:t>
            </a:r>
            <a:r>
              <a:rPr lang="ru-RU" sz="6000" b="1" dirty="0" smtClean="0">
                <a:solidFill>
                  <a:srgbClr val="9DCE02"/>
                </a:solidFill>
                <a:latin typeface="Arial Black" pitchFamily="34" charset="0"/>
              </a:rPr>
              <a:t>О</a:t>
            </a:r>
            <a:r>
              <a:rPr lang="ru-RU" sz="6000" b="1" dirty="0" smtClean="0">
                <a:solidFill>
                  <a:srgbClr val="FF0000"/>
                </a:solidFill>
                <a:latin typeface="Arial Black" pitchFamily="34" charset="0"/>
              </a:rPr>
              <a:t>П</a:t>
            </a:r>
            <a:endParaRPr lang="ru-RU" sz="6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0"/>
            <a:ext cx="69294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Экологическая игра-викторина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586" name="AutoShape 2" descr="https://cs8.livemaster.ru/storage/3a/84/f5ca0145428f9ee6aa8f586e89ik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7588" name="AutoShape 4" descr="https://cs8.livemaster.ru/storage/3a/84/f5ca0145428f9ee6aa8f586e89ik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7590" name="AutoShape 6" descr="https://cs8.livemaster.ru/storage/3a/84/f5ca0145428f9ee6aa8f586e89ik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7592" name="AutoShape 8" descr="https://cs8.livemaster.ru/storage/9a/a7/5e39359b737e76c735efb501b6fw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gl-systems.ru/wp-content/uploads/2015/11/sm_fu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3071810"/>
            <a:ext cx="2714644" cy="34086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ятиугольник 4"/>
          <p:cNvSpPr/>
          <p:nvPr/>
        </p:nvSpPr>
        <p:spPr>
          <a:xfrm>
            <a:off x="2357422" y="142852"/>
            <a:ext cx="4500594" cy="785818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0099"/>
                </a:solidFill>
              </a:rPr>
              <a:t>ШУТОЧНЫЙ ОСТРОВ</a:t>
            </a:r>
            <a:endParaRPr lang="ru-RU" sz="2800" b="1" dirty="0">
              <a:solidFill>
                <a:srgbClr val="000099"/>
              </a:solidFill>
            </a:endParaRPr>
          </a:p>
        </p:txBody>
      </p:sp>
      <p:sp>
        <p:nvSpPr>
          <p:cNvPr id="6" name="Блок-схема: дисплей 5"/>
          <p:cNvSpPr/>
          <p:nvPr/>
        </p:nvSpPr>
        <p:spPr>
          <a:xfrm>
            <a:off x="5214942" y="3857628"/>
            <a:ext cx="3714776" cy="928694"/>
          </a:xfrm>
          <a:prstGeom prst="flowChartDisplay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0099"/>
                </a:solidFill>
              </a:rPr>
              <a:t>ЛАМПОЧКА</a:t>
            </a:r>
            <a:endParaRPr lang="ru-RU" sz="2800" b="1" dirty="0">
              <a:solidFill>
                <a:srgbClr val="000099"/>
              </a:solidFill>
            </a:endParaRPr>
          </a:p>
        </p:txBody>
      </p:sp>
      <p:sp>
        <p:nvSpPr>
          <p:cNvPr id="7" name="7-конечная звезда 6">
            <a:hlinkClick r:id="rId3" action="ppaction://hlinksldjump"/>
          </p:cNvPr>
          <p:cNvSpPr/>
          <p:nvPr/>
        </p:nvSpPr>
        <p:spPr>
          <a:xfrm>
            <a:off x="7572396" y="5786454"/>
            <a:ext cx="1143008" cy="785818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57158" y="1142984"/>
            <a:ext cx="850112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Дом — стеклянный пузырёк,</a:t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А живёт в нём огонёк.</a:t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Днём он спит, а как проснётся —</a:t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Ярким пламенем зажжётся.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" dur="2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5klass.net/datas/fizika/Agregatnye-sostojanija-veschestva-8-klass/0013-013-Perekhod-kho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8" cy="6858000"/>
          </a:xfrm>
          <a:prstGeom prst="rect">
            <a:avLst/>
          </a:prstGeom>
          <a:noFill/>
        </p:spPr>
      </p:pic>
      <p:sp>
        <p:nvSpPr>
          <p:cNvPr id="3" name="7-конечная звезда 2">
            <a:hlinkClick r:id="rId3" action="ppaction://hlinksldjump"/>
          </p:cNvPr>
          <p:cNvSpPr/>
          <p:nvPr/>
        </p:nvSpPr>
        <p:spPr>
          <a:xfrm>
            <a:off x="8000992" y="5857892"/>
            <a:ext cx="1143008" cy="785818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71546"/>
            <a:ext cx="8686800" cy="841248"/>
          </a:xfrm>
        </p:spPr>
        <p:txBody>
          <a:bodyPr>
            <a:normAutofit/>
          </a:bodyPr>
          <a:lstStyle/>
          <a:p>
            <a:pPr algn="ctr"/>
            <a:r>
              <a:rPr lang="ru-RU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Как называется земляной орех?</a:t>
            </a:r>
            <a:endParaRPr lang="ru-RU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6" name="Picture 2" descr="https://im1-tub-ru.yandex.net/i?id=bfde228c4fd0693939d5d5e675da4607&amp;n=33&amp;h=215&amp;w=29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1785926"/>
            <a:ext cx="5143536" cy="37742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ятиугольник 4"/>
          <p:cNvSpPr/>
          <p:nvPr/>
        </p:nvSpPr>
        <p:spPr>
          <a:xfrm>
            <a:off x="1643042" y="285728"/>
            <a:ext cx="6500858" cy="785818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rgbClr val="333300"/>
                </a:solidFill>
              </a:rPr>
              <a:t>РАСТЕНИЯ</a:t>
            </a:r>
            <a:endParaRPr lang="ru-RU" sz="2800" b="1" i="1" dirty="0">
              <a:solidFill>
                <a:srgbClr val="333300"/>
              </a:solidFill>
            </a:endParaRPr>
          </a:p>
        </p:txBody>
      </p:sp>
      <p:sp>
        <p:nvSpPr>
          <p:cNvPr id="6" name="Прямоугольная выноска 5"/>
          <p:cNvSpPr/>
          <p:nvPr/>
        </p:nvSpPr>
        <p:spPr>
          <a:xfrm>
            <a:off x="2714612" y="5572140"/>
            <a:ext cx="4143404" cy="857232"/>
          </a:xfrm>
          <a:prstGeom prst="wedgeRect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chemeClr val="tx1"/>
                </a:solidFill>
              </a:rPr>
              <a:t>АРАХИС</a:t>
            </a:r>
            <a:endParaRPr lang="ru-RU" sz="3600" b="1" i="1" dirty="0">
              <a:solidFill>
                <a:schemeClr val="tx1"/>
              </a:solidFill>
            </a:endParaRPr>
          </a:p>
        </p:txBody>
      </p:sp>
      <p:sp>
        <p:nvSpPr>
          <p:cNvPr id="7" name="7-конечная звезда 6">
            <a:hlinkClick r:id="rId3" action="ppaction://hlinksldjump"/>
          </p:cNvPr>
          <p:cNvSpPr/>
          <p:nvPr/>
        </p:nvSpPr>
        <p:spPr>
          <a:xfrm>
            <a:off x="7572396" y="5786454"/>
            <a:ext cx="1143008" cy="785818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2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736"/>
            <a:ext cx="8686800" cy="84124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 </a:t>
            </a:r>
            <a:r>
              <a:rPr lang="ru-RU" b="1" dirty="0" smtClean="0">
                <a:solidFill>
                  <a:srgbClr val="7030A0"/>
                </a:solidFill>
              </a:rPr>
              <a:t>Как называются самые крупные рыбы, обитающие на планете?</a:t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Пятиугольник 4"/>
          <p:cNvSpPr/>
          <p:nvPr/>
        </p:nvSpPr>
        <p:spPr>
          <a:xfrm>
            <a:off x="1907704" y="332656"/>
            <a:ext cx="6072230" cy="857256"/>
          </a:xfrm>
          <a:prstGeom prst="homePlat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ПОДВОДНОЕ ЦАРСТВО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6" name="Блок-схема: сохраненные данные 5"/>
          <p:cNvSpPr/>
          <p:nvPr/>
        </p:nvSpPr>
        <p:spPr>
          <a:xfrm>
            <a:off x="5715008" y="3645024"/>
            <a:ext cx="3428992" cy="571504"/>
          </a:xfrm>
          <a:prstGeom prst="flowChartOnlineStorag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АКУЛЫ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7" name="7-конечная звезда 6">
            <a:hlinkClick r:id="rId2" action="ppaction://hlinksldjump"/>
          </p:cNvPr>
          <p:cNvSpPr/>
          <p:nvPr/>
        </p:nvSpPr>
        <p:spPr>
          <a:xfrm>
            <a:off x="7715272" y="5786454"/>
            <a:ext cx="1143008" cy="785818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C:\Users\User\Desktop\Sharks_Underwater_world_564459_1280x8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924944"/>
            <a:ext cx="5112568" cy="3407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140016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+ 5 баллов команде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8916" name="Picture 4" descr="http://kartinki-vernisazh.ru/_ph/147/1/936703430.jp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1928802"/>
            <a:ext cx="5347849" cy="4071966"/>
          </a:xfrm>
          <a:prstGeom prst="rect">
            <a:avLst/>
          </a:prstGeom>
          <a:noFill/>
        </p:spPr>
      </p:pic>
      <p:sp>
        <p:nvSpPr>
          <p:cNvPr id="4" name="7-конечная звезда 3">
            <a:hlinkClick r:id="rId3" action="ppaction://hlinksldjump"/>
          </p:cNvPr>
          <p:cNvSpPr/>
          <p:nvPr/>
        </p:nvSpPr>
        <p:spPr>
          <a:xfrm>
            <a:off x="7572396" y="5786454"/>
            <a:ext cx="1143008" cy="785818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s://im0-tub-ru.yandex.net/i?id=6e1af4d2c7ec4c7b304d471082f32c79&amp;n=33&amp;h=215&amp;w=44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14620"/>
            <a:ext cx="6476600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2"/>
          <p:cNvSpPr txBox="1">
            <a:spLocks/>
          </p:cNvSpPr>
          <p:nvPr/>
        </p:nvSpPr>
        <p:spPr>
          <a:xfrm>
            <a:off x="2571736" y="285728"/>
            <a:ext cx="5214974" cy="841248"/>
          </a:xfrm>
          <a:prstGeom prst="homePlat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all" spc="0" normalizeH="0" baseline="0" noProof="0" dirty="0" smtClean="0">
                <a:ln>
                  <a:noFill/>
                </a:ln>
                <a:solidFill>
                  <a:srgbClr val="33330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n-lt"/>
                <a:ea typeface="+mn-ea"/>
                <a:cs typeface="+mn-cs"/>
              </a:rPr>
              <a:t>ГРИБНАЯ ПОЛЯНА</a:t>
            </a:r>
            <a:endParaRPr kumimoji="0" lang="ru-RU" sz="3200" b="1" i="0" u="none" strike="noStrike" kern="1200" cap="all" spc="0" normalizeH="0" baseline="0" noProof="0" dirty="0">
              <a:ln>
                <a:noFill/>
              </a:ln>
              <a:solidFill>
                <a:srgbClr val="333300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6429388" y="3500438"/>
            <a:ext cx="2571768" cy="1143008"/>
          </a:xfrm>
          <a:prstGeom prst="wedgeRoundRect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РЫЖИКИ</a:t>
            </a:r>
            <a:endParaRPr lang="ru-RU" sz="3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" name="7-конечная звезда 6">
            <a:hlinkClick r:id="rId3" action="ppaction://hlinksldjump"/>
          </p:cNvPr>
          <p:cNvSpPr/>
          <p:nvPr/>
        </p:nvSpPr>
        <p:spPr>
          <a:xfrm>
            <a:off x="7572396" y="5786454"/>
            <a:ext cx="1143008" cy="785818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0" y="1285860"/>
            <a:ext cx="88582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каких грибов, растущих в хвойных лесах, шляпки похожи на воронки, во время дождя в них собирается вода? 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2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285860"/>
            <a:ext cx="9429784" cy="841248"/>
          </a:xfrm>
        </p:spPr>
        <p:txBody>
          <a:bodyPr>
            <a:noAutofit/>
          </a:bodyPr>
          <a:lstStyle/>
          <a:p>
            <a:pPr algn="ctr"/>
            <a:r>
              <a:rPr lang="ru-RU" sz="3600" b="1" i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Кого называют хозяином полярного края?</a:t>
            </a:r>
            <a:endParaRPr lang="ru-RU" sz="3600" b="1" i="1" dirty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62" name="Picture 2" descr="https://im1-tub-ru.yandex.net/i?id=165d8b39e230f8bddb26f0e208644473&amp;n=33&amp;h=215&amp;w=3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85992"/>
            <a:ext cx="5429288" cy="3659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2"/>
          <p:cNvSpPr txBox="1">
            <a:spLocks/>
          </p:cNvSpPr>
          <p:nvPr/>
        </p:nvSpPr>
        <p:spPr>
          <a:xfrm>
            <a:off x="2786050" y="285728"/>
            <a:ext cx="4572032" cy="841248"/>
          </a:xfrm>
          <a:prstGeom prst="homePlate">
            <a:avLst/>
          </a:prstGeom>
          <a:solidFill>
            <a:srgbClr val="2FF1D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all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n-lt"/>
                <a:ea typeface="+mn-ea"/>
                <a:cs typeface="+mn-cs"/>
              </a:rPr>
              <a:t>ЖИВОТНЫЙ МИР</a:t>
            </a:r>
            <a:endParaRPr kumimoji="0" lang="ru-RU" sz="3600" b="1" i="0" u="none" strike="noStrike" kern="1200" cap="all" spc="0" normalizeH="0" baseline="0" noProof="0" dirty="0">
              <a:ln>
                <a:noFill/>
              </a:ln>
              <a:solidFill>
                <a:srgbClr val="000099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Блок-схема: дисплей 6"/>
          <p:cNvSpPr/>
          <p:nvPr/>
        </p:nvSpPr>
        <p:spPr>
          <a:xfrm>
            <a:off x="5643570" y="3214686"/>
            <a:ext cx="3214710" cy="1000132"/>
          </a:xfrm>
          <a:prstGeom prst="flowChartDisplay">
            <a:avLst/>
          </a:prstGeom>
          <a:solidFill>
            <a:srgbClr val="2FF1D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БЕЛЫЙ МЕДВЕДЬ</a:t>
            </a:r>
            <a:endParaRPr lang="ru-RU" sz="28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7-конечная звезда 7">
            <a:hlinkClick r:id="rId3" action="ppaction://hlinksldjump"/>
          </p:cNvPr>
          <p:cNvSpPr/>
          <p:nvPr/>
        </p:nvSpPr>
        <p:spPr>
          <a:xfrm>
            <a:off x="7572396" y="5786454"/>
            <a:ext cx="1143008" cy="785818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2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928802"/>
            <a:ext cx="8686800" cy="71438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986" name="Picture 2" descr="http://vamotkrytka.ru/_ph/125/2/911776689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28660" y="3429000"/>
            <a:ext cx="5500726" cy="3208762"/>
          </a:xfrm>
          <a:prstGeom prst="rect">
            <a:avLst/>
          </a:prstGeom>
          <a:noFill/>
        </p:spPr>
      </p:pic>
      <p:sp>
        <p:nvSpPr>
          <p:cNvPr id="5" name="7-конечная звезда 4">
            <a:hlinkClick r:id="rId3" action="ppaction://hlinksldjump"/>
          </p:cNvPr>
          <p:cNvSpPr/>
          <p:nvPr/>
        </p:nvSpPr>
        <p:spPr>
          <a:xfrm>
            <a:off x="7572396" y="5786454"/>
            <a:ext cx="1143008" cy="785818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714348" y="0"/>
            <a:ext cx="7929618" cy="1143008"/>
          </a:xfrm>
          <a:prstGeom prst="horizontalScroll">
            <a:avLst/>
          </a:prstGeom>
          <a:solidFill>
            <a:srgbClr val="79F41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КОМАНДА ТЕРЯЕТ ПОЛУЧЕННЫЕ ОЧКИ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785786" y="1000108"/>
            <a:ext cx="7929618" cy="1357322"/>
          </a:xfrm>
          <a:prstGeom prst="horizontalScroll">
            <a:avLst/>
          </a:prstGeom>
          <a:solidFill>
            <a:srgbClr val="2FF1D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МОЖНО СОХРАНИТЬ ОЧКИ, ОТВЕТИВ НА ВОПРОС: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Горизонтальный свиток 10"/>
          <p:cNvSpPr/>
          <p:nvPr/>
        </p:nvSpPr>
        <p:spPr>
          <a:xfrm>
            <a:off x="714348" y="2143116"/>
            <a:ext cx="8072494" cy="1428760"/>
          </a:xfrm>
          <a:prstGeom prst="horizontalScrol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Одно яйцо варится 4 минуты. Сколько времени потребуется, чтобы сварить 6 яиц?</a:t>
            </a:r>
            <a:endParaRPr lang="ru-RU" sz="2400" dirty="0"/>
          </a:p>
        </p:txBody>
      </p:sp>
      <p:sp>
        <p:nvSpPr>
          <p:cNvPr id="13" name="Блок-схема: дисплей 12"/>
          <p:cNvSpPr/>
          <p:nvPr/>
        </p:nvSpPr>
        <p:spPr>
          <a:xfrm>
            <a:off x="5286380" y="4429132"/>
            <a:ext cx="3643338" cy="1000132"/>
          </a:xfrm>
          <a:prstGeom prst="flowChartDisplay">
            <a:avLst/>
          </a:prstGeom>
          <a:solidFill>
            <a:srgbClr val="00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 минуты</a:t>
            </a: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1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ятиугольник 5"/>
          <p:cNvSpPr/>
          <p:nvPr/>
        </p:nvSpPr>
        <p:spPr>
          <a:xfrm>
            <a:off x="3071802" y="214290"/>
            <a:ext cx="4143404" cy="714380"/>
          </a:xfrm>
          <a:prstGeom prst="homePlat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ЗАГАДОЧНЫЙ ОСТРОВ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7" name="Блок-схема: дисплей 6"/>
          <p:cNvSpPr/>
          <p:nvPr/>
        </p:nvSpPr>
        <p:spPr>
          <a:xfrm>
            <a:off x="5286380" y="3929066"/>
            <a:ext cx="3643338" cy="1071570"/>
          </a:xfrm>
          <a:prstGeom prst="flowChartDisplay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0099"/>
                </a:solidFill>
              </a:rPr>
              <a:t>ОБЛАКА</a:t>
            </a:r>
            <a:endParaRPr lang="ru-RU" sz="2800" b="1" dirty="0">
              <a:solidFill>
                <a:srgbClr val="000099"/>
              </a:solidFill>
            </a:endParaRPr>
          </a:p>
        </p:txBody>
      </p:sp>
      <p:sp>
        <p:nvSpPr>
          <p:cNvPr id="8" name="7-конечная звезда 7">
            <a:hlinkClick r:id="rId2" action="ppaction://hlinksldjump"/>
          </p:cNvPr>
          <p:cNvSpPr/>
          <p:nvPr/>
        </p:nvSpPr>
        <p:spPr>
          <a:xfrm>
            <a:off x="7572396" y="5786454"/>
            <a:ext cx="1143008" cy="785818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843808" y="1124744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В синем небе, как по речке,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Белые плывут овечки.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Держат путь издалека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Как зовут их? …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4098" name="Picture 2" descr="C:\Users\User\Desktop\1551278997_1j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284984"/>
            <a:ext cx="4752528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285860"/>
            <a:ext cx="8686800" cy="84124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A836D6"/>
                </a:solidFill>
              </a:rPr>
              <a:t/>
            </a:r>
            <a:br>
              <a:rPr lang="ru-RU" b="1" dirty="0" smtClean="0">
                <a:solidFill>
                  <a:srgbClr val="A836D6"/>
                </a:solidFill>
              </a:rPr>
            </a:br>
            <a:r>
              <a:rPr lang="ru-RU" b="1" dirty="0" smtClean="0">
                <a:solidFill>
                  <a:srgbClr val="A836D6"/>
                </a:solidFill>
              </a:rPr>
              <a:t>Что в середине капусты? </a:t>
            </a:r>
            <a:endParaRPr lang="ru-RU" b="1" dirty="0">
              <a:solidFill>
                <a:srgbClr val="A836D6"/>
              </a:solidFill>
            </a:endParaRPr>
          </a:p>
        </p:txBody>
      </p:sp>
      <p:pic>
        <p:nvPicPr>
          <p:cNvPr id="44034" name="Picture 2" descr="https://im1-tub-ru.yandex.net/i?id=fd75400630417500b2a86b4418245df0&amp;n=33&amp;h=215&amp;w=3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643182"/>
            <a:ext cx="4600605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ятиугольник 4"/>
          <p:cNvSpPr/>
          <p:nvPr/>
        </p:nvSpPr>
        <p:spPr>
          <a:xfrm>
            <a:off x="2428860" y="500042"/>
            <a:ext cx="5429288" cy="785818"/>
          </a:xfrm>
          <a:prstGeom prst="homePlate">
            <a:avLst/>
          </a:prstGeom>
          <a:solidFill>
            <a:srgbClr val="79F41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РАСТЕНИЯ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5286380" y="3286124"/>
            <a:ext cx="3500462" cy="1285884"/>
          </a:xfrm>
          <a:prstGeom prst="horizontalScroll">
            <a:avLst/>
          </a:prstGeom>
          <a:solidFill>
            <a:srgbClr val="79F41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КАП</a:t>
            </a:r>
            <a:r>
              <a:rPr lang="ru-RU" sz="5400" b="1" dirty="0" smtClean="0">
                <a:solidFill>
                  <a:srgbClr val="FF0000"/>
                </a:solidFill>
              </a:rPr>
              <a:t>У</a:t>
            </a:r>
            <a:r>
              <a:rPr lang="ru-RU" sz="2800" b="1" dirty="0" smtClean="0">
                <a:solidFill>
                  <a:srgbClr val="FF0000"/>
                </a:solidFill>
              </a:rPr>
              <a:t>СТА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7" name="7-конечная звезда 6">
            <a:hlinkClick r:id="rId3" action="ppaction://hlinksldjump"/>
          </p:cNvPr>
          <p:cNvSpPr/>
          <p:nvPr/>
        </p:nvSpPr>
        <p:spPr>
          <a:xfrm>
            <a:off x="7572396" y="5786454"/>
            <a:ext cx="1143008" cy="785818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2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Темы вопросов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лнце 2"/>
          <p:cNvSpPr/>
          <p:nvPr/>
        </p:nvSpPr>
        <p:spPr>
          <a:xfrm>
            <a:off x="500034" y="1000108"/>
            <a:ext cx="1214446" cy="714380"/>
          </a:xfrm>
          <a:prstGeom prst="sun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28794" y="1142984"/>
            <a:ext cx="27860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«Грибная поляна»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лнце 5"/>
          <p:cNvSpPr/>
          <p:nvPr/>
        </p:nvSpPr>
        <p:spPr>
          <a:xfrm>
            <a:off x="500034" y="1928802"/>
            <a:ext cx="1214446" cy="714380"/>
          </a:xfrm>
          <a:prstGeom prst="sun">
            <a:avLst/>
          </a:prstGeom>
          <a:solidFill>
            <a:srgbClr val="0099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071670" y="2071678"/>
            <a:ext cx="1714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«Растения»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лнце 7"/>
          <p:cNvSpPr/>
          <p:nvPr/>
        </p:nvSpPr>
        <p:spPr>
          <a:xfrm>
            <a:off x="500034" y="2857496"/>
            <a:ext cx="1214446" cy="714380"/>
          </a:xfrm>
          <a:prstGeom prst="sun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Солнце 8"/>
          <p:cNvSpPr/>
          <p:nvPr/>
        </p:nvSpPr>
        <p:spPr>
          <a:xfrm>
            <a:off x="500034" y="3714752"/>
            <a:ext cx="1214446" cy="714380"/>
          </a:xfrm>
          <a:prstGeom prst="sun">
            <a:avLst/>
          </a:prstGeom>
          <a:solidFill>
            <a:srgbClr val="2FF1D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Солнце 9"/>
          <p:cNvSpPr/>
          <p:nvPr/>
        </p:nvSpPr>
        <p:spPr>
          <a:xfrm>
            <a:off x="500034" y="4572008"/>
            <a:ext cx="1214446" cy="714380"/>
          </a:xfrm>
          <a:prstGeom prst="sun">
            <a:avLst/>
          </a:prstGeom>
          <a:solidFill>
            <a:srgbClr val="F46718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Солнце 10"/>
          <p:cNvSpPr/>
          <p:nvPr/>
        </p:nvSpPr>
        <p:spPr>
          <a:xfrm>
            <a:off x="500034" y="5500702"/>
            <a:ext cx="1214446" cy="714380"/>
          </a:xfrm>
          <a:prstGeom prst="sun">
            <a:avLst/>
          </a:prstGeom>
          <a:solidFill>
            <a:srgbClr val="E418F4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714480" y="3000372"/>
            <a:ext cx="2857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«Подводное царство»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857356" y="3857628"/>
            <a:ext cx="27860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«Животный мир»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00232" y="4786322"/>
            <a:ext cx="2857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«Загадочный остров»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14546" y="5715016"/>
            <a:ext cx="20002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«Всезнайка»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олнце 15"/>
          <p:cNvSpPr/>
          <p:nvPr/>
        </p:nvSpPr>
        <p:spPr>
          <a:xfrm>
            <a:off x="5072066" y="1071546"/>
            <a:ext cx="1214446" cy="714380"/>
          </a:xfrm>
          <a:prstGeom prst="sun">
            <a:avLst/>
          </a:prstGeom>
          <a:solidFill>
            <a:srgbClr val="FFFF00"/>
          </a:solidFill>
          <a:ln w="57150">
            <a:solidFill>
              <a:srgbClr val="33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6429388" y="1285860"/>
            <a:ext cx="25002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«Пернатые друзья»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8686800" cy="841248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Какой город назван в честь большой птицы?</a:t>
            </a: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5058" name="Picture 2" descr="https://im2-tub-ru.yandex.net/i?id=0ff52a4c260828f1a9aecfcc5d54f5fd&amp;n=33&amp;h=215&amp;w=34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2500306"/>
            <a:ext cx="3429022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5060" name="Picture 4" descr="https://i.ytimg.com/vi/-BPS6toFMxw/hqdefaul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5" y="2428868"/>
            <a:ext cx="3591207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ятиугольник 6"/>
          <p:cNvSpPr/>
          <p:nvPr/>
        </p:nvSpPr>
        <p:spPr>
          <a:xfrm>
            <a:off x="2428860" y="142852"/>
            <a:ext cx="5000660" cy="857256"/>
          </a:xfrm>
          <a:prstGeom prst="homePlate">
            <a:avLst/>
          </a:prstGeom>
          <a:solidFill>
            <a:srgbClr val="E418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ВСЕЗНАЙКА</a:t>
            </a:r>
            <a:endParaRPr lang="ru-RU" sz="3200" b="1" dirty="0"/>
          </a:p>
        </p:txBody>
      </p:sp>
      <p:sp>
        <p:nvSpPr>
          <p:cNvPr id="8" name="Горизонтальный свиток 7"/>
          <p:cNvSpPr/>
          <p:nvPr/>
        </p:nvSpPr>
        <p:spPr>
          <a:xfrm>
            <a:off x="2500298" y="4929198"/>
            <a:ext cx="3500462" cy="1143008"/>
          </a:xfrm>
          <a:prstGeom prst="horizontalScroll">
            <a:avLst/>
          </a:prstGeom>
          <a:solidFill>
            <a:srgbClr val="E418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ОРЕЛ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9" name="7-конечная звезда 8">
            <a:hlinkClick r:id="rId4" action="ppaction://hlinksldjump"/>
          </p:cNvPr>
          <p:cNvSpPr/>
          <p:nvPr/>
        </p:nvSpPr>
        <p:spPr>
          <a:xfrm>
            <a:off x="7572396" y="5786454"/>
            <a:ext cx="1143008" cy="785818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20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" dur="2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http://5klass.net/datas/fizika/Agregatnye-sostojanija-veschestva-8-klass/0013-013-Perekhod-kho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8" cy="6858000"/>
          </a:xfrm>
          <a:prstGeom prst="rect">
            <a:avLst/>
          </a:prstGeom>
          <a:noFill/>
        </p:spPr>
      </p:pic>
      <p:sp>
        <p:nvSpPr>
          <p:cNvPr id="4" name="7-конечная звезда 3">
            <a:hlinkClick r:id="rId3" action="ppaction://hlinksldjump"/>
          </p:cNvPr>
          <p:cNvSpPr/>
          <p:nvPr/>
        </p:nvSpPr>
        <p:spPr>
          <a:xfrm>
            <a:off x="8000992" y="5857892"/>
            <a:ext cx="1143008" cy="785818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736"/>
            <a:ext cx="8686800" cy="841248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Плод дуба?</a:t>
            </a:r>
            <a:endParaRPr lang="ru-RU" sz="48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6082" name="Picture 2" descr="https://im1-tub-ru.yandex.net/i?id=abfe3a6769046f7d5e1f63a5350599ae&amp;n=33&amp;h=215&amp;w=33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43182"/>
            <a:ext cx="5753581" cy="3714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ятиугольник 4"/>
          <p:cNvSpPr/>
          <p:nvPr/>
        </p:nvSpPr>
        <p:spPr>
          <a:xfrm>
            <a:off x="2143108" y="285728"/>
            <a:ext cx="4572032" cy="785818"/>
          </a:xfrm>
          <a:prstGeom prst="homePlate">
            <a:avLst/>
          </a:prstGeom>
          <a:solidFill>
            <a:srgbClr val="79F41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РАСТЕНИЯ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5429224" y="3286124"/>
            <a:ext cx="3714776" cy="1071570"/>
          </a:xfrm>
          <a:prstGeom prst="horizontalScroll">
            <a:avLst/>
          </a:prstGeom>
          <a:solidFill>
            <a:srgbClr val="79F41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ЖЕЛУДЬ</a:t>
            </a: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7-конечная звезда 6">
            <a:hlinkClick r:id="rId3" action="ppaction://hlinksldjump"/>
          </p:cNvPr>
          <p:cNvSpPr/>
          <p:nvPr/>
        </p:nvSpPr>
        <p:spPr>
          <a:xfrm>
            <a:off x="7572396" y="5786454"/>
            <a:ext cx="1143008" cy="785818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2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357298"/>
            <a:ext cx="8686800" cy="84124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/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sz="4000" b="1" i="1" dirty="0" smtClean="0">
                <a:solidFill>
                  <a:srgbClr val="043C33"/>
                </a:solidFill>
                <a:latin typeface="Times New Roman" pitchFamily="18" charset="0"/>
                <a:cs typeface="Times New Roman" pitchFamily="18" charset="0"/>
              </a:rPr>
              <a:t>В гости все его зовут.</a:t>
            </a:r>
            <a:br>
              <a:rPr lang="ru-RU" sz="4000" b="1" i="1" dirty="0" smtClean="0">
                <a:solidFill>
                  <a:srgbClr val="043C3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rgbClr val="043C33"/>
                </a:solidFill>
                <a:latin typeface="Times New Roman" pitchFamily="18" charset="0"/>
                <a:cs typeface="Times New Roman" pitchFamily="18" charset="0"/>
              </a:rPr>
              <a:t>А придёт он - прочь бегут.</a:t>
            </a:r>
            <a:r>
              <a:rPr lang="ru-RU" dirty="0" smtClean="0">
                <a:solidFill>
                  <a:srgbClr val="7030A0"/>
                </a:solidFill>
              </a:rPr>
              <a:t/>
            </a:r>
            <a:br>
              <a:rPr lang="ru-RU" dirty="0" smtClean="0">
                <a:solidFill>
                  <a:srgbClr val="7030A0"/>
                </a:solidFill>
              </a:rPr>
            </a:b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48130" name="Picture 2" descr="https://im3-tub-ru.yandex.net/i?id=1d3d67e9cee6190a3664b7d923f226fd&amp;n=33&amp;h=215&amp;w=3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714620"/>
            <a:ext cx="4614893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ятиугольник 4"/>
          <p:cNvSpPr/>
          <p:nvPr/>
        </p:nvSpPr>
        <p:spPr>
          <a:xfrm>
            <a:off x="2357422" y="0"/>
            <a:ext cx="4929222" cy="1214446"/>
          </a:xfrm>
          <a:prstGeom prst="homePlat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ЗАГАДОЧНЫЙ ОСТРОВ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6" name="Волна 5"/>
          <p:cNvSpPr/>
          <p:nvPr/>
        </p:nvSpPr>
        <p:spPr>
          <a:xfrm>
            <a:off x="5143504" y="3500438"/>
            <a:ext cx="3500462" cy="1285884"/>
          </a:xfrm>
          <a:prstGeom prst="wav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ДОЖДЬ</a:t>
            </a:r>
            <a:endParaRPr lang="ru-RU" sz="40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7-конечная звезда 6">
            <a:hlinkClick r:id="rId3" action="ppaction://hlinksldjump"/>
          </p:cNvPr>
          <p:cNvSpPr/>
          <p:nvPr/>
        </p:nvSpPr>
        <p:spPr>
          <a:xfrm>
            <a:off x="7572396" y="5786454"/>
            <a:ext cx="1143008" cy="785818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20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+ 5 баллов команде</a:t>
            </a:r>
            <a:endParaRPr lang="ru-RU" dirty="0"/>
          </a:p>
        </p:txBody>
      </p:sp>
      <p:pic>
        <p:nvPicPr>
          <p:cNvPr id="3" name="Picture 4" descr="http://kartinki-vernisazh.ru/_ph/147/1/936703430.jp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1928802"/>
            <a:ext cx="5347849" cy="4071966"/>
          </a:xfrm>
          <a:prstGeom prst="rect">
            <a:avLst/>
          </a:prstGeom>
          <a:noFill/>
        </p:spPr>
      </p:pic>
      <p:sp>
        <p:nvSpPr>
          <p:cNvPr id="4" name="7-конечная звезда 3">
            <a:hlinkClick r:id="rId3" action="ppaction://hlinksldjump"/>
          </p:cNvPr>
          <p:cNvSpPr/>
          <p:nvPr/>
        </p:nvSpPr>
        <p:spPr>
          <a:xfrm>
            <a:off x="7572396" y="5786454"/>
            <a:ext cx="1143008" cy="785818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736"/>
            <a:ext cx="8686800" cy="841248"/>
          </a:xfrm>
        </p:spPr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Самые красивые ядовитые грибы</a:t>
            </a:r>
            <a:endParaRPr lang="ru-RU" sz="40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9154" name="Picture 2" descr="https://im0-tub-ru.yandex.net/i?id=74ea0bc811cb69df671b9a3e3acfc56a&amp;n=33&amp;h=215&amp;w=28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57430"/>
            <a:ext cx="5454538" cy="40719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2"/>
          <p:cNvSpPr txBox="1">
            <a:spLocks/>
          </p:cNvSpPr>
          <p:nvPr/>
        </p:nvSpPr>
        <p:spPr>
          <a:xfrm>
            <a:off x="2285984" y="357166"/>
            <a:ext cx="4929222" cy="841248"/>
          </a:xfrm>
          <a:prstGeom prst="homePlat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cs typeface="Times New Roman" pitchFamily="18" charset="0"/>
              </a:rPr>
              <a:t>ГРИБНАЯ ПОЛЯНА</a:t>
            </a:r>
            <a:endParaRPr kumimoji="0" lang="ru-RU" sz="3200" b="1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5572132" y="4143380"/>
            <a:ext cx="3286148" cy="928694"/>
          </a:xfrm>
          <a:prstGeom prst="horizontalScrol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0099"/>
                </a:solidFill>
              </a:rPr>
              <a:t>МУХОМОРЫ</a:t>
            </a:r>
            <a:endParaRPr lang="ru-RU" sz="2800" b="1" dirty="0">
              <a:solidFill>
                <a:srgbClr val="000099"/>
              </a:solidFill>
            </a:endParaRPr>
          </a:p>
        </p:txBody>
      </p:sp>
      <p:sp>
        <p:nvSpPr>
          <p:cNvPr id="7" name="7-конечная звезда 6">
            <a:hlinkClick r:id="rId3" action="ppaction://hlinksldjump"/>
          </p:cNvPr>
          <p:cNvSpPr/>
          <p:nvPr/>
        </p:nvSpPr>
        <p:spPr>
          <a:xfrm>
            <a:off x="7572396" y="5786454"/>
            <a:ext cx="1143008" cy="785818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736"/>
            <a:ext cx="8686800" cy="841248"/>
          </a:xfrm>
        </p:spPr>
        <p:txBody>
          <a:bodyPr>
            <a:normAutofit/>
          </a:bodyPr>
          <a:lstStyle/>
          <a:p>
            <a:pPr algn="ctr"/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Кто к зиме собирается в стаи? 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02" name="Picture 2" descr="https://im3-tub-ru.yandex.net/i?id=aae6cc6bb2b0b6995356bb7f92d58ec1&amp;n=33&amp;h=214&amp;w=48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2143116"/>
            <a:ext cx="7450914" cy="33218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3214678" y="5715016"/>
            <a:ext cx="24288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ВОЛКИ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2143108" y="285728"/>
            <a:ext cx="5572164" cy="841248"/>
          </a:xfrm>
          <a:prstGeom prst="homePlate">
            <a:avLst/>
          </a:prstGeom>
          <a:solidFill>
            <a:srgbClr val="2FF1D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all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cs typeface="Times New Roman" pitchFamily="18" charset="0"/>
              </a:rPr>
              <a:t>ЖИВОТНЫЙ МИР</a:t>
            </a:r>
            <a:endParaRPr kumimoji="0" lang="ru-RU" sz="2800" b="1" i="0" u="none" strike="noStrike" kern="1200" cap="all" spc="0" normalizeH="0" baseline="0" noProof="0" dirty="0">
              <a:ln>
                <a:noFill/>
              </a:ln>
              <a:solidFill>
                <a:srgbClr val="FF0000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7-конечная звезда 6">
            <a:hlinkClick r:id="rId3" action="ppaction://hlinksldjump"/>
          </p:cNvPr>
          <p:cNvSpPr/>
          <p:nvPr/>
        </p:nvSpPr>
        <p:spPr>
          <a:xfrm>
            <a:off x="7572396" y="5786454"/>
            <a:ext cx="1143008" cy="785818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20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3" name="Picture 2" descr="http://vamotkrytka.ru/_ph/125/2/911776689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14686"/>
            <a:ext cx="5500726" cy="3208762"/>
          </a:xfrm>
          <a:prstGeom prst="rect">
            <a:avLst/>
          </a:prstGeom>
          <a:noFill/>
        </p:spPr>
      </p:pic>
      <p:sp>
        <p:nvSpPr>
          <p:cNvPr id="6" name="7-конечная звезда 5">
            <a:hlinkClick r:id="rId3" action="ppaction://hlinksldjump"/>
          </p:cNvPr>
          <p:cNvSpPr/>
          <p:nvPr/>
        </p:nvSpPr>
        <p:spPr>
          <a:xfrm>
            <a:off x="7572396" y="5786454"/>
            <a:ext cx="1143008" cy="785818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714348" y="0"/>
            <a:ext cx="7929618" cy="1143008"/>
          </a:xfrm>
          <a:prstGeom prst="horizontalScroll">
            <a:avLst/>
          </a:prstGeom>
          <a:solidFill>
            <a:srgbClr val="79F41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КОМАНДА ТЕРЯЕТ ПОЛУЧЕННЫЕ ОЧКИ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Горизонтальный свиток 10"/>
          <p:cNvSpPr/>
          <p:nvPr/>
        </p:nvSpPr>
        <p:spPr>
          <a:xfrm>
            <a:off x="785786" y="1000108"/>
            <a:ext cx="7929618" cy="1357322"/>
          </a:xfrm>
          <a:prstGeom prst="horizontalScroll">
            <a:avLst/>
          </a:prstGeom>
          <a:solidFill>
            <a:srgbClr val="2FF1D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МОЖНО СОХРАНИТЬ ОЧКИ, ОТВЕТИВ НА ВОПРОС: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Горизонтальный свиток 11"/>
          <p:cNvSpPr/>
          <p:nvPr/>
        </p:nvSpPr>
        <p:spPr>
          <a:xfrm>
            <a:off x="714348" y="2143116"/>
            <a:ext cx="8072494" cy="1428760"/>
          </a:xfrm>
          <a:prstGeom prst="horizontalScrol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В названии какого дня недели есть двойная согласная?</a:t>
            </a:r>
            <a:endParaRPr lang="ru-RU" sz="2400" dirty="0"/>
          </a:p>
        </p:txBody>
      </p:sp>
      <p:sp>
        <p:nvSpPr>
          <p:cNvPr id="13" name="Блок-схема: дисплей 12"/>
          <p:cNvSpPr/>
          <p:nvPr/>
        </p:nvSpPr>
        <p:spPr>
          <a:xfrm>
            <a:off x="5286380" y="4429132"/>
            <a:ext cx="3643338" cy="1000132"/>
          </a:xfrm>
          <a:prstGeom prst="flowChartDisplay">
            <a:avLst/>
          </a:prstGeom>
          <a:solidFill>
            <a:srgbClr val="00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Суббота</a:t>
            </a:r>
            <a:endParaRPr lang="ru-RU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357298"/>
            <a:ext cx="8686800" cy="84124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Какая птица носит кожаный мешок под клювом?</a:t>
            </a:r>
            <a:endParaRPr lang="ru-RU" b="1" dirty="0">
              <a:solidFill>
                <a:srgbClr val="E418F4"/>
              </a:solidFill>
            </a:endParaRPr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1857356" y="357166"/>
            <a:ext cx="5929354" cy="841248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cap="all" dirty="0" smtClean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</a:rPr>
              <a:t>ПЕРНАТЫЕ ДРУЗЬЯ</a:t>
            </a:r>
            <a:endParaRPr kumimoji="0" lang="ru-RU" sz="3600" b="1" i="0" u="none" strike="noStrike" kern="1200" cap="all" spc="0" normalizeH="0" baseline="0" noProof="0" dirty="0">
              <a:ln>
                <a:noFill/>
              </a:ln>
              <a:solidFill>
                <a:srgbClr val="FF0000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Волна 5"/>
          <p:cNvSpPr/>
          <p:nvPr/>
        </p:nvSpPr>
        <p:spPr>
          <a:xfrm>
            <a:off x="5929322" y="3143248"/>
            <a:ext cx="2928958" cy="1071570"/>
          </a:xfrm>
          <a:prstGeom prst="wav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000099"/>
                </a:solidFill>
              </a:rPr>
              <a:t>ПЕЛИКАН</a:t>
            </a:r>
            <a:endParaRPr lang="ru-RU" sz="3200" b="1" i="1" dirty="0">
              <a:solidFill>
                <a:srgbClr val="000099"/>
              </a:solidFill>
            </a:endParaRPr>
          </a:p>
        </p:txBody>
      </p:sp>
      <p:sp>
        <p:nvSpPr>
          <p:cNvPr id="7" name="7-конечная звезда 6">
            <a:hlinkClick r:id="rId2" action="ppaction://hlinksldjump"/>
          </p:cNvPr>
          <p:cNvSpPr/>
          <p:nvPr/>
        </p:nvSpPr>
        <p:spPr>
          <a:xfrm>
            <a:off x="7572396" y="5786454"/>
            <a:ext cx="1143008" cy="785818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 descr="C:\Users\User\Desktop\250839907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2492896"/>
            <a:ext cx="4059362" cy="40593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E418F4"/>
                </a:solidFill>
              </a:rPr>
              <a:t/>
            </a:r>
            <a:br>
              <a:rPr lang="ru-RU" dirty="0" smtClean="0">
                <a:solidFill>
                  <a:srgbClr val="E418F4"/>
                </a:solidFill>
              </a:rPr>
            </a:br>
            <a:r>
              <a:rPr lang="ru-RU" dirty="0" smtClean="0">
                <a:solidFill>
                  <a:srgbClr val="E418F4"/>
                </a:solidFill>
              </a:rPr>
              <a:t/>
            </a:r>
            <a:br>
              <a:rPr lang="ru-RU" dirty="0" smtClean="0">
                <a:solidFill>
                  <a:srgbClr val="E418F4"/>
                </a:solidFill>
              </a:rPr>
            </a:br>
            <a:r>
              <a:rPr lang="ru-RU" dirty="0" smtClean="0">
                <a:solidFill>
                  <a:srgbClr val="E418F4"/>
                </a:solidFill>
              </a:rPr>
              <a:t/>
            </a:r>
            <a:br>
              <a:rPr lang="ru-RU" dirty="0" smtClean="0">
                <a:solidFill>
                  <a:srgbClr val="E418F4"/>
                </a:solidFill>
              </a:rPr>
            </a:br>
            <a:r>
              <a:rPr lang="ru-RU" dirty="0" smtClean="0">
                <a:solidFill>
                  <a:srgbClr val="E418F4"/>
                </a:solidFill>
              </a:rPr>
              <a:t/>
            </a:r>
            <a:br>
              <a:rPr lang="ru-RU" dirty="0" smtClean="0">
                <a:solidFill>
                  <a:srgbClr val="E418F4"/>
                </a:solidFill>
              </a:rPr>
            </a:br>
            <a:r>
              <a:rPr lang="ru-RU" b="1" i="1" dirty="0" smtClean="0">
                <a:solidFill>
                  <a:srgbClr val="000099"/>
                </a:solidFill>
              </a:rPr>
              <a:t>Во время грозы мы наблюдаем молнию и гром. А что вы слышите между ними?</a:t>
            </a:r>
            <a:endParaRPr lang="ru-RU" b="1" i="1" dirty="0">
              <a:solidFill>
                <a:srgbClr val="000099"/>
              </a:solidFill>
            </a:endParaRPr>
          </a:p>
        </p:txBody>
      </p:sp>
      <p:sp>
        <p:nvSpPr>
          <p:cNvPr id="4" name="Пятиугольник 3"/>
          <p:cNvSpPr/>
          <p:nvPr/>
        </p:nvSpPr>
        <p:spPr>
          <a:xfrm>
            <a:off x="2285984" y="214290"/>
            <a:ext cx="5857916" cy="857256"/>
          </a:xfrm>
          <a:prstGeom prst="homePlate">
            <a:avLst/>
          </a:prstGeom>
          <a:solidFill>
            <a:srgbClr val="E418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ВСЕЗНАЙКА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1643042" y="3714752"/>
            <a:ext cx="6786610" cy="1643074"/>
          </a:xfrm>
          <a:prstGeom prst="horizontalScroll">
            <a:avLst/>
          </a:prstGeom>
          <a:solidFill>
            <a:srgbClr val="2FF1D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0099"/>
                </a:solidFill>
              </a:rPr>
              <a:t>БУКВА «И»</a:t>
            </a:r>
            <a:endParaRPr lang="ru-RU" sz="4800" b="1" dirty="0">
              <a:solidFill>
                <a:srgbClr val="000099"/>
              </a:solidFill>
            </a:endParaRPr>
          </a:p>
        </p:txBody>
      </p:sp>
      <p:sp>
        <p:nvSpPr>
          <p:cNvPr id="6" name="7-конечная звезда 5">
            <a:hlinkClick r:id="rId2" action="ppaction://hlinksldjump"/>
          </p:cNvPr>
          <p:cNvSpPr/>
          <p:nvPr/>
        </p:nvSpPr>
        <p:spPr>
          <a:xfrm>
            <a:off x="7572396" y="5786454"/>
            <a:ext cx="1143008" cy="785818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654032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Игровое поле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>
            <a:hlinkClick r:id="rId2" action="ppaction://hlinksldjump"/>
          </p:cNvPr>
          <p:cNvSpPr/>
          <p:nvPr/>
        </p:nvSpPr>
        <p:spPr>
          <a:xfrm>
            <a:off x="285720" y="1571612"/>
            <a:ext cx="1000132" cy="571504"/>
          </a:xfrm>
          <a:prstGeom prst="rect">
            <a:avLst/>
          </a:prstGeom>
          <a:solidFill>
            <a:srgbClr val="036DE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1</a:t>
            </a:r>
            <a:endParaRPr lang="ru-RU" sz="3200" b="1" dirty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1500166" y="1571612"/>
            <a:ext cx="1000132" cy="57150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3200" b="1" dirty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>
            <a:hlinkClick r:id="rId4" action="ppaction://hlinksldjump"/>
          </p:cNvPr>
          <p:cNvSpPr/>
          <p:nvPr/>
        </p:nvSpPr>
        <p:spPr>
          <a:xfrm>
            <a:off x="2714612" y="1571612"/>
            <a:ext cx="1000132" cy="571504"/>
          </a:xfrm>
          <a:prstGeom prst="rect">
            <a:avLst/>
          </a:prstGeom>
          <a:solidFill>
            <a:srgbClr val="79F41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3200" b="1" dirty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>
            <a:hlinkClick r:id="rId5" action="ppaction://hlinksldjump"/>
          </p:cNvPr>
          <p:cNvSpPr/>
          <p:nvPr/>
        </p:nvSpPr>
        <p:spPr>
          <a:xfrm>
            <a:off x="3929058" y="1571612"/>
            <a:ext cx="1000132" cy="57150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3200" b="1" dirty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>
            <a:hlinkClick r:id="rId6" action="ppaction://hlinksldjump"/>
          </p:cNvPr>
          <p:cNvSpPr/>
          <p:nvPr/>
        </p:nvSpPr>
        <p:spPr>
          <a:xfrm>
            <a:off x="5143504" y="1571612"/>
            <a:ext cx="1000132" cy="571504"/>
          </a:xfrm>
          <a:prstGeom prst="rect">
            <a:avLst/>
          </a:prstGeom>
          <a:solidFill>
            <a:srgbClr val="E418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3200" b="1" dirty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>
            <a:hlinkClick r:id="rId7" action="ppaction://hlinksldjump"/>
          </p:cNvPr>
          <p:cNvSpPr/>
          <p:nvPr/>
        </p:nvSpPr>
        <p:spPr>
          <a:xfrm>
            <a:off x="6286512" y="1571612"/>
            <a:ext cx="1000132" cy="571504"/>
          </a:xfrm>
          <a:prstGeom prst="rect">
            <a:avLst/>
          </a:prstGeom>
          <a:solidFill>
            <a:srgbClr val="2FF1D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3200" b="1" dirty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>
            <a:hlinkClick r:id="rId8" action="ppaction://hlinksldjump"/>
          </p:cNvPr>
          <p:cNvSpPr/>
          <p:nvPr/>
        </p:nvSpPr>
        <p:spPr>
          <a:xfrm>
            <a:off x="7429520" y="1571612"/>
            <a:ext cx="1000132" cy="57150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3200" b="1" dirty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>
            <a:hlinkClick r:id="rId9" action="ppaction://hlinksldjump"/>
          </p:cNvPr>
          <p:cNvSpPr/>
          <p:nvPr/>
        </p:nvSpPr>
        <p:spPr>
          <a:xfrm>
            <a:off x="285720" y="2214554"/>
            <a:ext cx="1000132" cy="571504"/>
          </a:xfrm>
          <a:prstGeom prst="rect">
            <a:avLst/>
          </a:prstGeom>
          <a:solidFill>
            <a:srgbClr val="E418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3200" b="1" dirty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>
            <a:hlinkClick r:id="rId10" action="ppaction://hlinksldjump"/>
          </p:cNvPr>
          <p:cNvSpPr/>
          <p:nvPr/>
        </p:nvSpPr>
        <p:spPr>
          <a:xfrm>
            <a:off x="1500166" y="2214554"/>
            <a:ext cx="1000132" cy="571504"/>
          </a:xfrm>
          <a:prstGeom prst="rect">
            <a:avLst/>
          </a:prstGeom>
          <a:solidFill>
            <a:srgbClr val="79F41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3200" b="1" dirty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714612" y="2214554"/>
            <a:ext cx="1000132" cy="57150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  <a:hlinkClick r:id="rId11" action="ppaction://hlinksldjump"/>
              </a:rPr>
              <a:t>10</a:t>
            </a:r>
            <a:endParaRPr lang="ru-RU" sz="3200" b="1" dirty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>
            <a:hlinkClick r:id="rId12" action="ppaction://hlinksldjump"/>
          </p:cNvPr>
          <p:cNvSpPr/>
          <p:nvPr/>
        </p:nvSpPr>
        <p:spPr>
          <a:xfrm>
            <a:off x="3929058" y="2214554"/>
            <a:ext cx="1000132" cy="571504"/>
          </a:xfrm>
          <a:prstGeom prst="rect">
            <a:avLst/>
          </a:prstGeom>
          <a:solidFill>
            <a:srgbClr val="2FF1D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endParaRPr lang="ru-RU" sz="3200" b="1" dirty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>
            <a:hlinkClick r:id="rId13" action="ppaction://hlinksldjump"/>
          </p:cNvPr>
          <p:cNvSpPr/>
          <p:nvPr/>
        </p:nvSpPr>
        <p:spPr>
          <a:xfrm>
            <a:off x="5143504" y="2214554"/>
            <a:ext cx="1000132" cy="571504"/>
          </a:xfrm>
          <a:prstGeom prst="rect">
            <a:avLst/>
          </a:prstGeom>
          <a:solidFill>
            <a:srgbClr val="00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endParaRPr lang="ru-RU" sz="3200" b="1" dirty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>
            <a:hlinkClick r:id="rId14" action="ppaction://hlinksldjump"/>
          </p:cNvPr>
          <p:cNvSpPr/>
          <p:nvPr/>
        </p:nvSpPr>
        <p:spPr>
          <a:xfrm>
            <a:off x="6286512" y="2214554"/>
            <a:ext cx="1000132" cy="571504"/>
          </a:xfrm>
          <a:prstGeom prst="rect">
            <a:avLst/>
          </a:prstGeom>
          <a:solidFill>
            <a:srgbClr val="2FF1D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endParaRPr lang="ru-RU" sz="3200" b="1" dirty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>
            <a:hlinkClick r:id="rId15" action="ppaction://hlinksldjump"/>
          </p:cNvPr>
          <p:cNvSpPr/>
          <p:nvPr/>
        </p:nvSpPr>
        <p:spPr>
          <a:xfrm>
            <a:off x="7429520" y="2214554"/>
            <a:ext cx="1000132" cy="57150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endParaRPr lang="ru-RU" sz="3200" b="1" dirty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>
            <a:hlinkClick r:id="rId16" action="ppaction://hlinksldjump"/>
          </p:cNvPr>
          <p:cNvSpPr/>
          <p:nvPr/>
        </p:nvSpPr>
        <p:spPr>
          <a:xfrm>
            <a:off x="285720" y="2857496"/>
            <a:ext cx="1000132" cy="57150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endParaRPr lang="ru-RU" sz="3200" b="1" dirty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>
            <a:hlinkClick r:id="rId17" action="ppaction://hlinksldjump"/>
          </p:cNvPr>
          <p:cNvSpPr/>
          <p:nvPr/>
        </p:nvSpPr>
        <p:spPr>
          <a:xfrm>
            <a:off x="1500166" y="2857496"/>
            <a:ext cx="1000132" cy="571504"/>
          </a:xfrm>
          <a:prstGeom prst="rect">
            <a:avLst/>
          </a:prstGeom>
          <a:solidFill>
            <a:srgbClr val="79F41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endParaRPr lang="ru-RU" sz="3200" b="1" dirty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>
            <a:hlinkClick r:id="rId18" action="ppaction://hlinksldjump"/>
          </p:cNvPr>
          <p:cNvSpPr/>
          <p:nvPr/>
        </p:nvSpPr>
        <p:spPr>
          <a:xfrm>
            <a:off x="2714612" y="2857496"/>
            <a:ext cx="1000132" cy="571504"/>
          </a:xfrm>
          <a:prstGeom prst="rect">
            <a:avLst/>
          </a:prstGeom>
          <a:solidFill>
            <a:srgbClr val="E418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17</a:t>
            </a:r>
            <a:endParaRPr lang="ru-RU" sz="3200" b="1" dirty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>
            <a:hlinkClick r:id="rId19" action="ppaction://hlinksldjump"/>
          </p:cNvPr>
          <p:cNvSpPr/>
          <p:nvPr/>
        </p:nvSpPr>
        <p:spPr>
          <a:xfrm>
            <a:off x="3929058" y="2857496"/>
            <a:ext cx="1000132" cy="57150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endParaRPr lang="ru-RU" sz="3200" b="1" dirty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>
            <a:hlinkClick r:id="rId20" action="ppaction://hlinksldjump"/>
          </p:cNvPr>
          <p:cNvSpPr/>
          <p:nvPr/>
        </p:nvSpPr>
        <p:spPr>
          <a:xfrm>
            <a:off x="5143504" y="2857496"/>
            <a:ext cx="1000132" cy="57150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19</a:t>
            </a:r>
            <a:endParaRPr lang="ru-RU" sz="3200" b="1" dirty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>
            <a:hlinkClick r:id="rId21" action="ppaction://hlinksldjump"/>
          </p:cNvPr>
          <p:cNvSpPr/>
          <p:nvPr/>
        </p:nvSpPr>
        <p:spPr>
          <a:xfrm>
            <a:off x="6286512" y="2857496"/>
            <a:ext cx="1000132" cy="57150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endParaRPr lang="ru-RU" sz="3200" b="1" dirty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>
            <a:hlinkClick r:id="rId22" action="ppaction://hlinksldjump"/>
          </p:cNvPr>
          <p:cNvSpPr/>
          <p:nvPr/>
        </p:nvSpPr>
        <p:spPr>
          <a:xfrm>
            <a:off x="7429520" y="2857496"/>
            <a:ext cx="1000132" cy="571504"/>
          </a:xfrm>
          <a:prstGeom prst="rect">
            <a:avLst/>
          </a:prstGeom>
          <a:solidFill>
            <a:srgbClr val="00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21</a:t>
            </a:r>
            <a:endParaRPr lang="ru-RU" sz="3200" b="1" dirty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>
            <a:hlinkClick r:id="rId23" action="ppaction://hlinksldjump"/>
          </p:cNvPr>
          <p:cNvSpPr/>
          <p:nvPr/>
        </p:nvSpPr>
        <p:spPr>
          <a:xfrm>
            <a:off x="285720" y="3500438"/>
            <a:ext cx="1000132" cy="571504"/>
          </a:xfrm>
          <a:prstGeom prst="rect">
            <a:avLst/>
          </a:prstGeom>
          <a:solidFill>
            <a:srgbClr val="00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22</a:t>
            </a:r>
            <a:endParaRPr lang="ru-RU" sz="3200" b="1" dirty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>
            <a:hlinkClick r:id="rId24" action="ppaction://hlinksldjump"/>
          </p:cNvPr>
          <p:cNvSpPr/>
          <p:nvPr/>
        </p:nvSpPr>
        <p:spPr>
          <a:xfrm>
            <a:off x="1500166" y="3500438"/>
            <a:ext cx="1000132" cy="571504"/>
          </a:xfrm>
          <a:prstGeom prst="rect">
            <a:avLst/>
          </a:prstGeom>
          <a:solidFill>
            <a:srgbClr val="2FF1D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23</a:t>
            </a:r>
            <a:endParaRPr lang="ru-RU" sz="3200" b="1" dirty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>
            <a:hlinkClick r:id="rId25" action="ppaction://hlinksldjump"/>
          </p:cNvPr>
          <p:cNvSpPr/>
          <p:nvPr/>
        </p:nvSpPr>
        <p:spPr>
          <a:xfrm>
            <a:off x="2714612" y="3500438"/>
            <a:ext cx="1000132" cy="57150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24</a:t>
            </a:r>
            <a:endParaRPr lang="ru-RU" sz="3200" b="1" dirty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>
            <a:hlinkClick r:id="rId26" action="ppaction://hlinksldjump"/>
          </p:cNvPr>
          <p:cNvSpPr/>
          <p:nvPr/>
        </p:nvSpPr>
        <p:spPr>
          <a:xfrm>
            <a:off x="3929058" y="3500438"/>
            <a:ext cx="1000132" cy="57150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25</a:t>
            </a:r>
            <a:endParaRPr lang="ru-RU" sz="3200" b="1" dirty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>
            <a:hlinkClick r:id="rId27" action="ppaction://hlinksldjump"/>
          </p:cNvPr>
          <p:cNvSpPr/>
          <p:nvPr/>
        </p:nvSpPr>
        <p:spPr>
          <a:xfrm>
            <a:off x="5143504" y="3500438"/>
            <a:ext cx="1000132" cy="571504"/>
          </a:xfrm>
          <a:prstGeom prst="rect">
            <a:avLst/>
          </a:prstGeom>
          <a:solidFill>
            <a:srgbClr val="E418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26</a:t>
            </a:r>
            <a:endParaRPr lang="ru-RU" sz="3200" b="1" dirty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>
            <a:hlinkClick r:id="rId28" action="ppaction://hlinksldjump"/>
          </p:cNvPr>
          <p:cNvSpPr/>
          <p:nvPr/>
        </p:nvSpPr>
        <p:spPr>
          <a:xfrm>
            <a:off x="6286512" y="3500438"/>
            <a:ext cx="1000132" cy="57150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27</a:t>
            </a:r>
            <a:endParaRPr lang="ru-RU" sz="3200" b="1" dirty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>
            <a:hlinkClick r:id="rId29" action="ppaction://hlinksldjump"/>
          </p:cNvPr>
          <p:cNvSpPr/>
          <p:nvPr/>
        </p:nvSpPr>
        <p:spPr>
          <a:xfrm>
            <a:off x="7429520" y="3500438"/>
            <a:ext cx="1000132" cy="571504"/>
          </a:xfrm>
          <a:prstGeom prst="rect">
            <a:avLst/>
          </a:prstGeom>
          <a:solidFill>
            <a:srgbClr val="79F41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28</a:t>
            </a:r>
            <a:endParaRPr lang="ru-RU" b="1" dirty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>
            <a:hlinkClick r:id="rId30" action="ppaction://hlinksldjump"/>
          </p:cNvPr>
          <p:cNvSpPr/>
          <p:nvPr/>
        </p:nvSpPr>
        <p:spPr>
          <a:xfrm>
            <a:off x="285720" y="4143380"/>
            <a:ext cx="1000132" cy="571504"/>
          </a:xfrm>
          <a:prstGeom prst="rect">
            <a:avLst/>
          </a:prstGeom>
          <a:solidFill>
            <a:srgbClr val="00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29</a:t>
            </a:r>
            <a:endParaRPr lang="ru-RU" sz="3200" b="1" dirty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рямоугольник 31">
            <a:hlinkClick r:id="rId31" action="ppaction://hlinksldjump"/>
          </p:cNvPr>
          <p:cNvSpPr/>
          <p:nvPr/>
        </p:nvSpPr>
        <p:spPr>
          <a:xfrm>
            <a:off x="1500166" y="4143380"/>
            <a:ext cx="1000132" cy="57150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endParaRPr lang="ru-RU" sz="3200" b="1" dirty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Прямоугольник 32">
            <a:hlinkClick r:id="rId32" action="ppaction://hlinksldjump"/>
          </p:cNvPr>
          <p:cNvSpPr/>
          <p:nvPr/>
        </p:nvSpPr>
        <p:spPr>
          <a:xfrm>
            <a:off x="2714612" y="4143380"/>
            <a:ext cx="1000132" cy="57150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31</a:t>
            </a:r>
            <a:endParaRPr lang="ru-RU" sz="3200" b="1" dirty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33">
            <a:hlinkClick r:id="rId33" action="ppaction://hlinksldjump"/>
          </p:cNvPr>
          <p:cNvSpPr/>
          <p:nvPr/>
        </p:nvSpPr>
        <p:spPr>
          <a:xfrm>
            <a:off x="3929058" y="4143380"/>
            <a:ext cx="1000132" cy="57150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32</a:t>
            </a:r>
            <a:endParaRPr lang="ru-RU" b="1" dirty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Прямоугольник 34">
            <a:hlinkClick r:id="rId34" action="ppaction://hlinksldjump"/>
          </p:cNvPr>
          <p:cNvSpPr/>
          <p:nvPr/>
        </p:nvSpPr>
        <p:spPr>
          <a:xfrm>
            <a:off x="5143504" y="4143380"/>
            <a:ext cx="1000132" cy="57150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33</a:t>
            </a:r>
            <a:endParaRPr lang="ru-RU" b="1" dirty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Прямоугольник 35">
            <a:hlinkClick r:id="rId35" action="ppaction://hlinksldjump"/>
          </p:cNvPr>
          <p:cNvSpPr/>
          <p:nvPr/>
        </p:nvSpPr>
        <p:spPr>
          <a:xfrm>
            <a:off x="6286512" y="4143380"/>
            <a:ext cx="1000132" cy="57150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34</a:t>
            </a:r>
            <a:endParaRPr lang="ru-RU" sz="3200" b="1" dirty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Прямоугольник 36">
            <a:hlinkClick r:id="rId36" action="ppaction://hlinksldjump"/>
          </p:cNvPr>
          <p:cNvSpPr/>
          <p:nvPr/>
        </p:nvSpPr>
        <p:spPr>
          <a:xfrm>
            <a:off x="7429520" y="4143380"/>
            <a:ext cx="1000132" cy="57150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35</a:t>
            </a:r>
            <a:endParaRPr lang="ru-RU" b="1" dirty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Прямоугольник 37">
            <a:hlinkClick r:id="rId37" action="ppaction://hlinksldjump"/>
          </p:cNvPr>
          <p:cNvSpPr/>
          <p:nvPr/>
        </p:nvSpPr>
        <p:spPr>
          <a:xfrm>
            <a:off x="285720" y="4786322"/>
            <a:ext cx="1000132" cy="57150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36</a:t>
            </a:r>
            <a:endParaRPr lang="ru-RU" b="1" dirty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Прямоугольник 38">
            <a:hlinkClick r:id="rId38" action="ppaction://hlinksldjump"/>
          </p:cNvPr>
          <p:cNvSpPr/>
          <p:nvPr/>
        </p:nvSpPr>
        <p:spPr>
          <a:xfrm>
            <a:off x="1500166" y="4786322"/>
            <a:ext cx="1000132" cy="571504"/>
          </a:xfrm>
          <a:prstGeom prst="rect">
            <a:avLst/>
          </a:prstGeom>
          <a:solidFill>
            <a:srgbClr val="E418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37</a:t>
            </a:r>
            <a:endParaRPr lang="ru-RU" b="1" dirty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Прямоугольник 39">
            <a:hlinkClick r:id="rId39" action="ppaction://hlinksldjump"/>
          </p:cNvPr>
          <p:cNvSpPr/>
          <p:nvPr/>
        </p:nvSpPr>
        <p:spPr>
          <a:xfrm>
            <a:off x="2714612" y="4786322"/>
            <a:ext cx="1000132" cy="571504"/>
          </a:xfrm>
          <a:prstGeom prst="rect">
            <a:avLst/>
          </a:prstGeom>
          <a:solidFill>
            <a:srgbClr val="2FF1D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38</a:t>
            </a:r>
            <a:endParaRPr lang="ru-RU" b="1" dirty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Прямоугольник 40">
            <a:hlinkClick r:id="rId40" action="ppaction://hlinksldjump"/>
          </p:cNvPr>
          <p:cNvSpPr/>
          <p:nvPr/>
        </p:nvSpPr>
        <p:spPr>
          <a:xfrm>
            <a:off x="3929058" y="4786322"/>
            <a:ext cx="1000132" cy="571504"/>
          </a:xfrm>
          <a:prstGeom prst="rect">
            <a:avLst/>
          </a:prstGeom>
          <a:solidFill>
            <a:srgbClr val="00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39</a:t>
            </a:r>
            <a:endParaRPr lang="ru-RU" sz="3200" b="1" dirty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Прямоугольник 41">
            <a:hlinkClick r:id="rId41" action="ppaction://hlinksldjump"/>
          </p:cNvPr>
          <p:cNvSpPr/>
          <p:nvPr/>
        </p:nvSpPr>
        <p:spPr>
          <a:xfrm>
            <a:off x="5143504" y="4786322"/>
            <a:ext cx="1000132" cy="57150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40</a:t>
            </a:r>
            <a:endParaRPr lang="ru-RU" b="1" dirty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Прямоугольник 42">
            <a:hlinkClick r:id="rId42" action="ppaction://hlinksldjump"/>
          </p:cNvPr>
          <p:cNvSpPr/>
          <p:nvPr/>
        </p:nvSpPr>
        <p:spPr>
          <a:xfrm>
            <a:off x="6286512" y="4786322"/>
            <a:ext cx="1000132" cy="571504"/>
          </a:xfrm>
          <a:prstGeom prst="rect">
            <a:avLst/>
          </a:prstGeom>
          <a:solidFill>
            <a:srgbClr val="79F41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41</a:t>
            </a:r>
            <a:endParaRPr lang="ru-RU" b="1" dirty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Прямоугольник 43">
            <a:hlinkClick r:id="rId43" action="ppaction://hlinksldjump"/>
          </p:cNvPr>
          <p:cNvSpPr/>
          <p:nvPr/>
        </p:nvSpPr>
        <p:spPr>
          <a:xfrm>
            <a:off x="7429520" y="4786322"/>
            <a:ext cx="1000132" cy="571504"/>
          </a:xfrm>
          <a:prstGeom prst="rect">
            <a:avLst/>
          </a:prstGeom>
          <a:solidFill>
            <a:srgbClr val="2FF1D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42</a:t>
            </a:r>
            <a:endParaRPr lang="ru-RU" b="1" dirty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Прямоугольник 44">
            <a:hlinkClick r:id="rId44" action="ppaction://hlinksldjump"/>
          </p:cNvPr>
          <p:cNvSpPr/>
          <p:nvPr/>
        </p:nvSpPr>
        <p:spPr>
          <a:xfrm>
            <a:off x="285720" y="5429264"/>
            <a:ext cx="1000132" cy="571504"/>
          </a:xfrm>
          <a:prstGeom prst="rect">
            <a:avLst/>
          </a:prstGeom>
          <a:solidFill>
            <a:srgbClr val="E418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43</a:t>
            </a:r>
            <a:endParaRPr lang="ru-RU" sz="3200" b="1" dirty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Прямоугольник 46">
            <a:hlinkClick r:id="rId45" action="ppaction://hlinksldjump"/>
          </p:cNvPr>
          <p:cNvSpPr/>
          <p:nvPr/>
        </p:nvSpPr>
        <p:spPr>
          <a:xfrm>
            <a:off x="1500166" y="5429264"/>
            <a:ext cx="1000132" cy="57150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44</a:t>
            </a:r>
            <a:endParaRPr lang="ru-RU" sz="3200" b="1" dirty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Прямоугольник 48">
            <a:hlinkClick r:id="rId46" action="ppaction://hlinksldjump"/>
          </p:cNvPr>
          <p:cNvSpPr/>
          <p:nvPr/>
        </p:nvSpPr>
        <p:spPr>
          <a:xfrm>
            <a:off x="2714612" y="5429264"/>
            <a:ext cx="1000132" cy="57150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45</a:t>
            </a:r>
            <a:endParaRPr lang="ru-RU" sz="3200" b="1" dirty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Прямоугольник 50">
            <a:hlinkClick r:id="rId47" action="ppaction://hlinksldjump"/>
          </p:cNvPr>
          <p:cNvSpPr/>
          <p:nvPr/>
        </p:nvSpPr>
        <p:spPr>
          <a:xfrm>
            <a:off x="3929058" y="5429264"/>
            <a:ext cx="1000132" cy="571504"/>
          </a:xfrm>
          <a:prstGeom prst="rect">
            <a:avLst/>
          </a:prstGeom>
          <a:solidFill>
            <a:srgbClr val="79F41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46</a:t>
            </a:r>
            <a:endParaRPr lang="ru-RU" sz="3200" b="1" dirty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Прямоугольник 51">
            <a:hlinkClick r:id="rId48" action="ppaction://hlinksldjump"/>
          </p:cNvPr>
          <p:cNvSpPr/>
          <p:nvPr/>
        </p:nvSpPr>
        <p:spPr>
          <a:xfrm>
            <a:off x="3929058" y="6072206"/>
            <a:ext cx="1000132" cy="571504"/>
          </a:xfrm>
          <a:prstGeom prst="rect">
            <a:avLst/>
          </a:prstGeom>
          <a:solidFill>
            <a:srgbClr val="79F41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50</a:t>
            </a:r>
            <a:endParaRPr lang="ru-RU" b="1" dirty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Прямоугольник 52">
            <a:hlinkClick r:id="rId49" action="ppaction://hlinksldjump"/>
          </p:cNvPr>
          <p:cNvSpPr/>
          <p:nvPr/>
        </p:nvSpPr>
        <p:spPr>
          <a:xfrm>
            <a:off x="5143504" y="5429264"/>
            <a:ext cx="1000132" cy="57150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47</a:t>
            </a:r>
            <a:endParaRPr lang="ru-RU" sz="3200" b="1" dirty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Прямоугольник 54">
            <a:hlinkClick r:id="rId50" action="ppaction://hlinksldjump"/>
          </p:cNvPr>
          <p:cNvSpPr/>
          <p:nvPr/>
        </p:nvSpPr>
        <p:spPr>
          <a:xfrm>
            <a:off x="6286512" y="5429264"/>
            <a:ext cx="1000132" cy="57150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48</a:t>
            </a:r>
            <a:endParaRPr lang="ru-RU" b="1" dirty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Прямоугольник 56">
            <a:hlinkClick r:id="rId51" action="ppaction://hlinksldjump"/>
          </p:cNvPr>
          <p:cNvSpPr/>
          <p:nvPr/>
        </p:nvSpPr>
        <p:spPr>
          <a:xfrm>
            <a:off x="7429520" y="5429264"/>
            <a:ext cx="1000132" cy="571504"/>
          </a:xfrm>
          <a:prstGeom prst="rect">
            <a:avLst/>
          </a:prstGeom>
          <a:solidFill>
            <a:srgbClr val="E418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49</a:t>
            </a:r>
            <a:endParaRPr lang="ru-RU" sz="3200" b="1" dirty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8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9" fill="hold">
                      <p:stCondLst>
                        <p:cond delay="0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>
                      <p:stCondLst>
                        <p:cond delay="0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18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9" fill="hold">
                      <p:stCondLst>
                        <p:cond delay="0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2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5" fill="hold">
                      <p:stCondLst>
                        <p:cond delay="0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30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1" fill="hold">
                      <p:stCondLst>
                        <p:cond delay="0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248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9" fill="hold">
                      <p:stCondLst>
                        <p:cond delay="0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254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5" fill="hold">
                      <p:stCondLst>
                        <p:cond delay="0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260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1" fill="hold">
                      <p:stCondLst>
                        <p:cond delay="0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4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266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7" fill="hold">
                      <p:stCondLst>
                        <p:cond delay="0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6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27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9" fill="hold">
                      <p:stCondLst>
                        <p:cond delay="0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8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5" fill="hold">
                      <p:stCondLst>
                        <p:cond delay="0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8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90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1" fill="hold">
                      <p:stCondLst>
                        <p:cond delay="0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96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7" fill="hold">
                      <p:stCondLst>
                        <p:cond delay="0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0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7" grpId="0" animBg="1"/>
      <p:bldP spid="49" grpId="0" animBg="1"/>
      <p:bldP spid="51" grpId="0" animBg="1"/>
      <p:bldP spid="52" grpId="0" animBg="1"/>
      <p:bldP spid="53" grpId="0" animBg="1"/>
      <p:bldP spid="55" grpId="0" animBg="1"/>
      <p:bldP spid="5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ятиугольник 4"/>
          <p:cNvSpPr/>
          <p:nvPr/>
        </p:nvSpPr>
        <p:spPr>
          <a:xfrm>
            <a:off x="2643174" y="214290"/>
            <a:ext cx="5000660" cy="857256"/>
          </a:xfrm>
          <a:prstGeom prst="homePlat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ПОДВОДНОЕ ЦАРСТВО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5429256" y="3286124"/>
            <a:ext cx="3429024" cy="1000132"/>
          </a:xfrm>
          <a:prstGeom prst="horizontalScrol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СИНИЙ КИТ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7-конечная звезда 6">
            <a:hlinkClick r:id="rId2" action="ppaction://hlinksldjump"/>
          </p:cNvPr>
          <p:cNvSpPr/>
          <p:nvPr/>
        </p:nvSpPr>
        <p:spPr>
          <a:xfrm>
            <a:off x="7572396" y="5786454"/>
            <a:ext cx="1143008" cy="785818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0" y="1285860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 </a:t>
            </a:r>
            <a:r>
              <a:rPr lang="ru-RU" sz="3200" b="1" dirty="0" smtClean="0">
                <a:solidFill>
                  <a:srgbClr val="0070C0"/>
                </a:solidFill>
              </a:rPr>
              <a:t>Какое самое крупное из живущих на планете животных?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User\Desktop\Ballena-azul-e145951686796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780928"/>
            <a:ext cx="4464496" cy="35680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8686800" cy="84124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Отвар цветков ЭТОГО ДЕРЕВА незаменим при простуде?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56322" name="Picture 2" descr="http://www.rus-dacha.ru/images/products/13/ma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643182"/>
            <a:ext cx="5051906" cy="3786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ятиугольник 4"/>
          <p:cNvSpPr/>
          <p:nvPr/>
        </p:nvSpPr>
        <p:spPr>
          <a:xfrm>
            <a:off x="2857488" y="285728"/>
            <a:ext cx="4286280" cy="785818"/>
          </a:xfrm>
          <a:prstGeom prst="homePlate">
            <a:avLst/>
          </a:prstGeom>
          <a:solidFill>
            <a:srgbClr val="79F41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РАСТЕНИЯ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6" name="Блок-схема: дисплей 5"/>
          <p:cNvSpPr/>
          <p:nvPr/>
        </p:nvSpPr>
        <p:spPr>
          <a:xfrm>
            <a:off x="5286380" y="3429000"/>
            <a:ext cx="3571900" cy="1071570"/>
          </a:xfrm>
          <a:prstGeom prst="flowChartDisplay">
            <a:avLst/>
          </a:prstGeom>
          <a:solidFill>
            <a:srgbClr val="79F41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ЛИПА</a:t>
            </a:r>
            <a:endParaRPr lang="ru-RU" sz="32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7-конечная звезда 6">
            <a:hlinkClick r:id="rId3" action="ppaction://hlinksldjump"/>
          </p:cNvPr>
          <p:cNvSpPr/>
          <p:nvPr/>
        </p:nvSpPr>
        <p:spPr>
          <a:xfrm>
            <a:off x="7572396" y="5786454"/>
            <a:ext cx="1143008" cy="785818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20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ятиугольник 2"/>
          <p:cNvSpPr/>
          <p:nvPr/>
        </p:nvSpPr>
        <p:spPr>
          <a:xfrm>
            <a:off x="2000232" y="214290"/>
            <a:ext cx="5572164" cy="857256"/>
          </a:xfrm>
          <a:prstGeom prst="homePlat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43C33"/>
                </a:solidFill>
                <a:latin typeface="Times New Roman" pitchFamily="18" charset="0"/>
                <a:cs typeface="Times New Roman" pitchFamily="18" charset="0"/>
              </a:rPr>
              <a:t>ГРИБНАЯ ПОЛЯНА</a:t>
            </a:r>
            <a:endParaRPr lang="ru-RU" sz="3200" b="1" dirty="0">
              <a:solidFill>
                <a:srgbClr val="043C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7346" name="Picture 2" descr="https://im0-tub-ru.yandex.net/i?id=1e0820797e4a0b9547fd4f966ddd6a0b&amp;n=33&amp;h=215&amp;w=3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2214554"/>
            <a:ext cx="4936862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Горизонтальный свиток 5"/>
          <p:cNvSpPr/>
          <p:nvPr/>
        </p:nvSpPr>
        <p:spPr>
          <a:xfrm>
            <a:off x="3000364" y="5643578"/>
            <a:ext cx="3571900" cy="1000132"/>
          </a:xfrm>
          <a:prstGeom prst="horizontalScrol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ШАМПИНЬОНЫ</a:t>
            </a:r>
            <a:endParaRPr lang="ru-RU" sz="2800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7-конечная звезда 6">
            <a:hlinkClick r:id="rId3" action="ppaction://hlinksldjump"/>
          </p:cNvPr>
          <p:cNvSpPr/>
          <p:nvPr/>
        </p:nvSpPr>
        <p:spPr>
          <a:xfrm>
            <a:off x="7572396" y="5786454"/>
            <a:ext cx="1143008" cy="785818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57158" y="1428737"/>
            <a:ext cx="87868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Съедобные грибы, которые выращивают круглый год?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20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http://5klass.net/datas/fizika/Agregatnye-sostojanija-veschestva-8-klass/0013-013-Perekhod-kho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8" cy="6858000"/>
          </a:xfrm>
          <a:prstGeom prst="rect">
            <a:avLst/>
          </a:prstGeom>
          <a:noFill/>
        </p:spPr>
      </p:pic>
      <p:pic>
        <p:nvPicPr>
          <p:cNvPr id="4" name="Picture 2" descr="http://5klass.net/datas/fizika/Agregatnye-sostojanija-veschestva-8-klass/0013-013-Perekhod-kho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0"/>
            <a:ext cx="9143998" cy="6858000"/>
          </a:xfrm>
          <a:prstGeom prst="rect">
            <a:avLst/>
          </a:prstGeom>
          <a:noFill/>
        </p:spPr>
      </p:pic>
      <p:sp>
        <p:nvSpPr>
          <p:cNvPr id="5" name="7-конечная звезда 4">
            <a:hlinkClick r:id="rId3" action="ppaction://hlinksldjump"/>
          </p:cNvPr>
          <p:cNvSpPr/>
          <p:nvPr/>
        </p:nvSpPr>
        <p:spPr>
          <a:xfrm>
            <a:off x="8000992" y="5857892"/>
            <a:ext cx="1143008" cy="785818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3108" y="1428736"/>
            <a:ext cx="600079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rgbClr val="043C33"/>
                </a:solidFill>
                <a:latin typeface="Times New Roman" pitchFamily="18" charset="0"/>
                <a:cs typeface="Times New Roman" pitchFamily="18" charset="0"/>
              </a:rPr>
              <a:t>Вентилятор есть такой:</a:t>
            </a:r>
          </a:p>
          <a:p>
            <a:pPr algn="ctr"/>
            <a:r>
              <a:rPr lang="ru-RU" sz="2800" b="1" i="1" dirty="0">
                <a:solidFill>
                  <a:srgbClr val="043C33"/>
                </a:solidFill>
                <a:latin typeface="Times New Roman" pitchFamily="18" charset="0"/>
                <a:cs typeface="Times New Roman" pitchFamily="18" charset="0"/>
              </a:rPr>
              <a:t>Лёгкий, плоский, расписной.</a:t>
            </a:r>
          </a:p>
          <a:p>
            <a:pPr algn="ctr"/>
            <a:r>
              <a:rPr lang="ru-RU" sz="2800" b="1" i="1" dirty="0">
                <a:solidFill>
                  <a:srgbClr val="043C33"/>
                </a:solidFill>
                <a:latin typeface="Times New Roman" pitchFamily="18" charset="0"/>
                <a:cs typeface="Times New Roman" pitchFamily="18" charset="0"/>
              </a:rPr>
              <a:t>Для него всегда, дружок,</a:t>
            </a:r>
          </a:p>
          <a:p>
            <a:pPr algn="ctr"/>
            <a:r>
              <a:rPr lang="ru-RU" sz="2800" b="1" i="1" dirty="0">
                <a:solidFill>
                  <a:srgbClr val="043C33"/>
                </a:solidFill>
                <a:latin typeface="Times New Roman" pitchFamily="18" charset="0"/>
                <a:cs typeface="Times New Roman" pitchFamily="18" charset="0"/>
              </a:rPr>
              <a:t>Кисть руки твоей - движок.</a:t>
            </a:r>
          </a:p>
          <a:p>
            <a:pPr algn="ctr"/>
            <a:endParaRPr lang="ru-RU" sz="2800" b="1" i="1" dirty="0">
              <a:solidFill>
                <a:srgbClr val="043C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ятиугольник 3"/>
          <p:cNvSpPr/>
          <p:nvPr/>
        </p:nvSpPr>
        <p:spPr>
          <a:xfrm>
            <a:off x="2143108" y="285728"/>
            <a:ext cx="5786478" cy="857256"/>
          </a:xfrm>
          <a:prstGeom prst="homePlat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ЗАГАДОЧНЫЙ ОСТРОВ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8370" name="Picture 2" descr="https://im2-tub-ru.yandex.net/i?id=db00b755529b6eaa8009e9b381c994a1&amp;n=33&amp;h=215&amp;w=3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500438"/>
            <a:ext cx="4211517" cy="2786082"/>
          </a:xfrm>
          <a:prstGeom prst="rect">
            <a:avLst/>
          </a:prstGeom>
          <a:noFill/>
        </p:spPr>
      </p:pic>
      <p:sp>
        <p:nvSpPr>
          <p:cNvPr id="7" name="Блок-схема: дисплей 6"/>
          <p:cNvSpPr/>
          <p:nvPr/>
        </p:nvSpPr>
        <p:spPr>
          <a:xfrm>
            <a:off x="5572132" y="3643314"/>
            <a:ext cx="2928958" cy="1143008"/>
          </a:xfrm>
          <a:prstGeom prst="flowChartDisplay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ВЕЕР</a:t>
            </a:r>
            <a:endParaRPr lang="ru-RU" sz="36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7-конечная звезда 7">
            <a:hlinkClick r:id="rId3" action="ppaction://hlinksldjump"/>
          </p:cNvPr>
          <p:cNvSpPr/>
          <p:nvPr/>
        </p:nvSpPr>
        <p:spPr>
          <a:xfrm>
            <a:off x="7572396" y="5786454"/>
            <a:ext cx="1143008" cy="785818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20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ятиугольник 2"/>
          <p:cNvSpPr/>
          <p:nvPr/>
        </p:nvSpPr>
        <p:spPr>
          <a:xfrm>
            <a:off x="2143108" y="214290"/>
            <a:ext cx="6000792" cy="857256"/>
          </a:xfrm>
          <a:prstGeom prst="homePlat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ПОДВОДНОЕ ЦАРСТВО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ятиугольник 5"/>
          <p:cNvSpPr/>
          <p:nvPr/>
        </p:nvSpPr>
        <p:spPr>
          <a:xfrm>
            <a:off x="2285984" y="5857892"/>
            <a:ext cx="5072098" cy="714380"/>
          </a:xfrm>
          <a:prstGeom prst="homePlat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КРАБ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7-конечная звезда 6">
            <a:hlinkClick r:id="rId2" action="ppaction://hlinksldjump"/>
          </p:cNvPr>
          <p:cNvSpPr/>
          <p:nvPr/>
        </p:nvSpPr>
        <p:spPr>
          <a:xfrm>
            <a:off x="8000992" y="5643578"/>
            <a:ext cx="1143008" cy="785818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339752" y="1340768"/>
            <a:ext cx="54006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</a:rPr>
              <a:t>Ползет в море паук —</a:t>
            </a:r>
            <a:br>
              <a:rPr lang="ru-RU" sz="2800" b="1" i="1" dirty="0" smtClean="0">
                <a:solidFill>
                  <a:srgbClr val="C00000"/>
                </a:solidFill>
              </a:rPr>
            </a:br>
            <a:r>
              <a:rPr lang="ru-RU" sz="2800" b="1" i="1" dirty="0" smtClean="0">
                <a:solidFill>
                  <a:srgbClr val="C00000"/>
                </a:solidFill>
              </a:rPr>
              <a:t>Восемь ног, пара рук.</a:t>
            </a:r>
            <a:br>
              <a:rPr lang="ru-RU" sz="2800" b="1" i="1" dirty="0" smtClean="0">
                <a:solidFill>
                  <a:srgbClr val="C00000"/>
                </a:solidFill>
              </a:rPr>
            </a:br>
            <a:r>
              <a:rPr lang="ru-RU" sz="2800" b="1" i="1" dirty="0" smtClean="0">
                <a:solidFill>
                  <a:srgbClr val="C00000"/>
                </a:solidFill>
              </a:rPr>
              <a:t>В руках клешни,</a:t>
            </a:r>
            <a:br>
              <a:rPr lang="ru-RU" sz="2800" b="1" i="1" dirty="0" smtClean="0">
                <a:solidFill>
                  <a:srgbClr val="C00000"/>
                </a:solidFill>
              </a:rPr>
            </a:br>
            <a:r>
              <a:rPr lang="ru-RU" sz="2800" b="1" i="1" dirty="0" smtClean="0">
                <a:solidFill>
                  <a:srgbClr val="C00000"/>
                </a:solidFill>
              </a:rPr>
              <a:t>В глазах — испуг.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7170" name="Picture 2" descr="C:\Users\User\Desktop\fonstola.ru_415129_1366x7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3429000"/>
            <a:ext cx="3944040" cy="22174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ятиугольник 2"/>
          <p:cNvSpPr/>
          <p:nvPr/>
        </p:nvSpPr>
        <p:spPr>
          <a:xfrm>
            <a:off x="1785918" y="285728"/>
            <a:ext cx="6858048" cy="1071570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ПЕРНАТЫЕ ДРУЗЬЯ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67544" y="5733256"/>
            <a:ext cx="4236502" cy="881196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ВОРОБЕЙ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7-конечная звезда 6">
            <a:hlinkClick r:id="rId2" action="ppaction://hlinksldjump"/>
          </p:cNvPr>
          <p:cNvSpPr/>
          <p:nvPr/>
        </p:nvSpPr>
        <p:spPr>
          <a:xfrm>
            <a:off x="7572396" y="5786454"/>
            <a:ext cx="1143008" cy="785818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55576" y="1556792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Чик-чирик!</a:t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За зернышком прыг!</a:t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Клюй, не робей! Кто это?…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8194" name="Picture 2" descr="C:\Users\User\Desktop\235850_mai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2060848"/>
            <a:ext cx="2880320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5klass.net/datas/fizika/Agregatnye-sostojanija-veschestva-8-klass/0013-013-Perekhod-kho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0"/>
            <a:ext cx="9143998" cy="6858000"/>
          </a:xfrm>
          <a:prstGeom prst="rect">
            <a:avLst/>
          </a:prstGeom>
          <a:noFill/>
        </p:spPr>
      </p:pic>
      <p:sp>
        <p:nvSpPr>
          <p:cNvPr id="5" name="7-конечная звезда 4">
            <a:hlinkClick r:id="rId3" action="ppaction://hlinksldjump"/>
          </p:cNvPr>
          <p:cNvSpPr/>
          <p:nvPr/>
        </p:nvSpPr>
        <p:spPr>
          <a:xfrm>
            <a:off x="8000992" y="5857892"/>
            <a:ext cx="1143008" cy="785818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+ 5 баллов команде</a:t>
            </a:r>
            <a:endParaRPr lang="ru-RU" dirty="0"/>
          </a:p>
        </p:txBody>
      </p:sp>
      <p:pic>
        <p:nvPicPr>
          <p:cNvPr id="3" name="Picture 4" descr="http://kartinki-vernisazh.ru/_ph/147/1/936703430.jp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1928802"/>
            <a:ext cx="5347849" cy="4071966"/>
          </a:xfrm>
          <a:prstGeom prst="rect">
            <a:avLst/>
          </a:prstGeom>
          <a:noFill/>
        </p:spPr>
      </p:pic>
      <p:sp>
        <p:nvSpPr>
          <p:cNvPr id="4" name="7-конечная звезда 3">
            <a:hlinkClick r:id="rId3" action="ppaction://hlinksldjump"/>
          </p:cNvPr>
          <p:cNvSpPr/>
          <p:nvPr/>
        </p:nvSpPr>
        <p:spPr>
          <a:xfrm>
            <a:off x="7572396" y="5786454"/>
            <a:ext cx="1143008" cy="785818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vamotkrytka.ru/_ph/125/2/911776689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3786190"/>
            <a:ext cx="3786246" cy="2208647"/>
          </a:xfrm>
          <a:prstGeom prst="rect">
            <a:avLst/>
          </a:prstGeom>
          <a:noFill/>
        </p:spPr>
      </p:pic>
      <p:pic>
        <p:nvPicPr>
          <p:cNvPr id="63490" name="Picture 2" descr="https://fs00.infourok.ru/images/doc/29/37905/hello_html_5a67d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3643314"/>
            <a:ext cx="2272201" cy="178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7-конечная звезда 7">
            <a:hlinkClick r:id="rId4" action="ppaction://hlinksldjump"/>
          </p:cNvPr>
          <p:cNvSpPr/>
          <p:nvPr/>
        </p:nvSpPr>
        <p:spPr>
          <a:xfrm>
            <a:off x="142844" y="5929330"/>
            <a:ext cx="1143008" cy="785818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714348" y="0"/>
            <a:ext cx="7929618" cy="1143008"/>
          </a:xfrm>
          <a:prstGeom prst="horizontalScroll">
            <a:avLst/>
          </a:prstGeom>
          <a:solidFill>
            <a:srgbClr val="79F41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КОМАНДА ТЕРЯЕТ ПОЛУЧЕННЫЕ ОЧКИ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785786" y="1000108"/>
            <a:ext cx="7929618" cy="1357322"/>
          </a:xfrm>
          <a:prstGeom prst="horizontalScroll">
            <a:avLst/>
          </a:prstGeom>
          <a:solidFill>
            <a:srgbClr val="2FF1D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МОЖНО СОХРАНИТЬ ОЧКИ, ОТВЕТИВ НА ВОПРОС: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Горизонтальный свиток 10"/>
          <p:cNvSpPr/>
          <p:nvPr/>
        </p:nvSpPr>
        <p:spPr>
          <a:xfrm>
            <a:off x="714348" y="2143116"/>
            <a:ext cx="8072494" cy="1428760"/>
          </a:xfrm>
          <a:prstGeom prst="horizontalScrol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ЧТО МОЖЕТ БЫТЬ БОЛЬШЕ СЛОНА И ОДНОВРЕМЕННО НЕВЕСОМЫМ?</a:t>
            </a:r>
            <a:endParaRPr lang="ru-RU" sz="2400" dirty="0"/>
          </a:p>
        </p:txBody>
      </p:sp>
      <p:sp>
        <p:nvSpPr>
          <p:cNvPr id="12" name="Блок-схема: дисплей 11"/>
          <p:cNvSpPr/>
          <p:nvPr/>
        </p:nvSpPr>
        <p:spPr>
          <a:xfrm>
            <a:off x="4857752" y="5500702"/>
            <a:ext cx="3929090" cy="1071570"/>
          </a:xfrm>
          <a:prstGeom prst="flowChartDisplay">
            <a:avLst/>
          </a:prstGeom>
          <a:solidFill>
            <a:srgbClr val="00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ТЕНЬ СЛОНА</a:t>
            </a:r>
            <a:endParaRPr lang="ru-RU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5" dur="20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643050"/>
            <a:ext cx="8686800" cy="841248"/>
          </a:xfrm>
        </p:spPr>
        <p:txBody>
          <a:bodyPr>
            <a:normAutofit/>
          </a:bodyPr>
          <a:lstStyle/>
          <a:p>
            <a:pPr algn="ctr"/>
            <a:r>
              <a:rPr lang="ru-RU" sz="3200" b="1" i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Как по-другому называют гриб боровик?</a:t>
            </a:r>
          </a:p>
        </p:txBody>
      </p:sp>
      <p:pic>
        <p:nvPicPr>
          <p:cNvPr id="1026" name="Picture 2" descr="https://im3-tub-ru.yandex.net/i?id=d442917135c7c69965194f3efe1057ff&amp;n=33&amp;h=215&amp;w=28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786058"/>
            <a:ext cx="4672708" cy="3500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2"/>
          <p:cNvSpPr txBox="1">
            <a:spLocks/>
          </p:cNvSpPr>
          <p:nvPr/>
        </p:nvSpPr>
        <p:spPr>
          <a:xfrm>
            <a:off x="1928794" y="285728"/>
            <a:ext cx="5429288" cy="841248"/>
          </a:xfrm>
          <a:prstGeom prst="flowChartOnlineStorage">
            <a:avLst/>
          </a:prstGeom>
          <a:solidFill>
            <a:srgbClr val="00B0F0"/>
          </a:solidFill>
          <a:ln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cs typeface="Times New Roman" pitchFamily="18" charset="0"/>
              </a:rPr>
              <a:t>ГРИБНАЯ ПОЛЯНА</a:t>
            </a:r>
            <a:endParaRPr kumimoji="0" lang="ru-RU" sz="2800" b="1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ьная выноска 5"/>
          <p:cNvSpPr/>
          <p:nvPr/>
        </p:nvSpPr>
        <p:spPr>
          <a:xfrm>
            <a:off x="5143504" y="3286124"/>
            <a:ext cx="3786214" cy="1285884"/>
          </a:xfrm>
          <a:prstGeom prst="wedgeEllipseCallout">
            <a:avLst/>
          </a:prstGeom>
          <a:solidFill>
            <a:srgbClr val="00B0F0"/>
          </a:solidFill>
          <a:ln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БЕЛЫЙ ГРИБ</a:t>
            </a:r>
            <a:endParaRPr lang="ru-RU" sz="2800" b="1" dirty="0"/>
          </a:p>
        </p:txBody>
      </p:sp>
      <p:sp>
        <p:nvSpPr>
          <p:cNvPr id="7" name="7-конечная звезда 6">
            <a:hlinkClick r:id="rId3" action="ppaction://hlinksldjump"/>
          </p:cNvPr>
          <p:cNvSpPr/>
          <p:nvPr/>
        </p:nvSpPr>
        <p:spPr>
          <a:xfrm>
            <a:off x="7572396" y="5786454"/>
            <a:ext cx="1143008" cy="785818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ятиугольник 2"/>
          <p:cNvSpPr/>
          <p:nvPr/>
        </p:nvSpPr>
        <p:spPr>
          <a:xfrm>
            <a:off x="1857356" y="357166"/>
            <a:ext cx="6143668" cy="1000132"/>
          </a:xfrm>
          <a:prstGeom prst="homePlate">
            <a:avLst/>
          </a:prstGeom>
          <a:solidFill>
            <a:srgbClr val="E418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ВСЕЗНАЙКА</a:t>
            </a:r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1571612"/>
            <a:ext cx="89297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Под каким деревом сидит заяц, когда идет дождь?</a:t>
            </a: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2500298" y="5857892"/>
            <a:ext cx="4714908" cy="714380"/>
          </a:xfrm>
          <a:prstGeom prst="horizontalScroll">
            <a:avLst/>
          </a:prstGeom>
          <a:solidFill>
            <a:srgbClr val="E418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bg1"/>
                </a:solidFill>
              </a:rPr>
              <a:t>ПОД МОКРЫМ</a:t>
            </a:r>
            <a:endParaRPr lang="ru-RU" sz="2800" b="1" i="1" dirty="0">
              <a:solidFill>
                <a:schemeClr val="bg1"/>
              </a:solidFill>
            </a:endParaRPr>
          </a:p>
        </p:txBody>
      </p:sp>
      <p:pic>
        <p:nvPicPr>
          <p:cNvPr id="66562" name="Picture 2" descr="https://im0-tub-ru.yandex.net/i?id=83a6d20fb97b0eb83045beed6779c27a&amp;n=33&amp;h=215&amp;w=3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2285992"/>
            <a:ext cx="5143536" cy="34237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7-конечная звезда 6">
            <a:hlinkClick r:id="rId3" action="ppaction://hlinksldjump"/>
          </p:cNvPr>
          <p:cNvSpPr/>
          <p:nvPr/>
        </p:nvSpPr>
        <p:spPr>
          <a:xfrm>
            <a:off x="7572396" y="5786454"/>
            <a:ext cx="1143008" cy="785818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20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282" y="1285860"/>
            <a:ext cx="850112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/>
              <a:t>У какого лесного зверя зимой появляются детеныши?</a:t>
            </a:r>
          </a:p>
        </p:txBody>
      </p:sp>
      <p:sp>
        <p:nvSpPr>
          <p:cNvPr id="4" name="Пятиугольник 3"/>
          <p:cNvSpPr/>
          <p:nvPr/>
        </p:nvSpPr>
        <p:spPr>
          <a:xfrm>
            <a:off x="2143108" y="214290"/>
            <a:ext cx="4929222" cy="785818"/>
          </a:xfrm>
          <a:prstGeom prst="homePlate">
            <a:avLst/>
          </a:prstGeom>
          <a:solidFill>
            <a:srgbClr val="2FF1D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ЖИВОТНЫЙ МИР</a:t>
            </a:r>
            <a:endParaRPr lang="ru-RU" sz="28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7586" name="Picture 2" descr="https://im2-tub-ru.yandex.net/i?id=95effd1c1cf68ba27d3e64928147913c&amp;n=33&amp;h=215&amp;w=3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2428868"/>
            <a:ext cx="5366154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Блок-схема: дисплей 5"/>
          <p:cNvSpPr/>
          <p:nvPr/>
        </p:nvSpPr>
        <p:spPr>
          <a:xfrm>
            <a:off x="571472" y="5572140"/>
            <a:ext cx="3714776" cy="785794"/>
          </a:xfrm>
          <a:prstGeom prst="flowChartDisplay">
            <a:avLst/>
          </a:prstGeom>
          <a:solidFill>
            <a:srgbClr val="2FF1D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0099"/>
                </a:solidFill>
              </a:rPr>
              <a:t>МЕДВЕДЯ</a:t>
            </a:r>
            <a:endParaRPr lang="ru-RU" sz="3200" b="1" dirty="0">
              <a:solidFill>
                <a:srgbClr val="000099"/>
              </a:solidFill>
            </a:endParaRPr>
          </a:p>
        </p:txBody>
      </p:sp>
      <p:sp>
        <p:nvSpPr>
          <p:cNvPr id="7" name="7-конечная звезда 6">
            <a:hlinkClick r:id="rId3" action="ppaction://hlinksldjump"/>
          </p:cNvPr>
          <p:cNvSpPr/>
          <p:nvPr/>
        </p:nvSpPr>
        <p:spPr>
          <a:xfrm>
            <a:off x="7572396" y="5786454"/>
            <a:ext cx="1143008" cy="785818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67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000364" y="285728"/>
            <a:ext cx="4857784" cy="928694"/>
          </a:xfrm>
          <a:prstGeom prst="homePlat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ГРИБНАЯ ПОЛЯНА</a:t>
            </a:r>
            <a:endParaRPr lang="ru-RU" sz="32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1428736"/>
            <a:ext cx="87154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Как называются грибы с крепкими белыми ножками и тугими красными или оранжевыми шляпками? </a:t>
            </a:r>
          </a:p>
        </p:txBody>
      </p:sp>
      <p:pic>
        <p:nvPicPr>
          <p:cNvPr id="68610" name="Picture 2" descr="https://im1-tub-ru.yandex.net/i?id=1538c11f628faeaa1721d5f9f86c0165&amp;n=33&amp;h=215&amp;w=26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2357430"/>
            <a:ext cx="4643470" cy="37816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Блок-схема: перфолента 5"/>
          <p:cNvSpPr/>
          <p:nvPr/>
        </p:nvSpPr>
        <p:spPr>
          <a:xfrm>
            <a:off x="2786050" y="6072182"/>
            <a:ext cx="3786214" cy="785818"/>
          </a:xfrm>
          <a:prstGeom prst="flowChartPunchedTap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ПОДОСИНОВИК</a:t>
            </a:r>
            <a:endParaRPr lang="ru-RU" sz="32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7-конечная звезда 6">
            <a:hlinkClick r:id="rId3" action="ppaction://hlinksldjump"/>
          </p:cNvPr>
          <p:cNvSpPr/>
          <p:nvPr/>
        </p:nvSpPr>
        <p:spPr>
          <a:xfrm>
            <a:off x="7572396" y="5786454"/>
            <a:ext cx="1143008" cy="785818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20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071670" y="285728"/>
            <a:ext cx="5715040" cy="841248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ПЕРНАТЫЕ ДРУЗЬЯ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285860"/>
            <a:ext cx="87154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5786446" y="3643314"/>
            <a:ext cx="3357554" cy="857256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ЖАВОРОНОК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7-конечная звезда 6">
            <a:hlinkClick r:id="rId2" action="ppaction://hlinksldjump"/>
          </p:cNvPr>
          <p:cNvSpPr/>
          <p:nvPr/>
        </p:nvSpPr>
        <p:spPr>
          <a:xfrm>
            <a:off x="7572396" y="5786454"/>
            <a:ext cx="1143008" cy="785818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555776" y="1268760"/>
            <a:ext cx="4572000" cy="209288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sz="2800" b="1" dirty="0" smtClean="0">
                <a:solidFill>
                  <a:srgbClr val="C00000"/>
                </a:solidFill>
              </a:rPr>
              <a:t>Хочет — прямо полетит,</a:t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dirty="0" smtClean="0">
                <a:solidFill>
                  <a:srgbClr val="C00000"/>
                </a:solidFill>
              </a:rPr>
              <a:t>Хочет — в воздухе висит,</a:t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dirty="0" smtClean="0">
                <a:solidFill>
                  <a:srgbClr val="C00000"/>
                </a:solidFill>
              </a:rPr>
              <a:t>Камнем падает с высот,</a:t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dirty="0" smtClean="0">
                <a:solidFill>
                  <a:srgbClr val="C00000"/>
                </a:solidFill>
              </a:rPr>
              <a:t>А весной в полях поет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9218" name="Picture 2" descr="C:\Users\User\Desktop\Alauda_arvensis_japonica_hea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356992"/>
            <a:ext cx="3688536" cy="32858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000232" y="214290"/>
            <a:ext cx="5500726" cy="841248"/>
          </a:xfrm>
          <a:prstGeom prst="homePlate">
            <a:avLst/>
          </a:prstGeom>
          <a:solidFill>
            <a:srgbClr val="79F41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РАСТЕНИЯ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428736"/>
            <a:ext cx="90011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 Индейцы называли этот цветок падающей звездой, а древние римляне - просто звездой. Соцветие этого растения и в самом деле напоминает яркую звезду. Как этот цветок называют сейчас?</a:t>
            </a:r>
          </a:p>
        </p:txBody>
      </p:sp>
      <p:pic>
        <p:nvPicPr>
          <p:cNvPr id="70658" name="Picture 2" descr="https://im1-tub-ru.yandex.net/i?id=609552067ad1be98e31dd081bc198a05&amp;n=33&amp;h=215&amp;w=3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928934"/>
            <a:ext cx="4784682" cy="3429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ятиугольник 5"/>
          <p:cNvSpPr/>
          <p:nvPr/>
        </p:nvSpPr>
        <p:spPr>
          <a:xfrm>
            <a:off x="5572132" y="3786190"/>
            <a:ext cx="3286148" cy="1000132"/>
          </a:xfrm>
          <a:prstGeom prst="homePlate">
            <a:avLst/>
          </a:prstGeom>
          <a:solidFill>
            <a:srgbClr val="79F41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АСТРА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7-конечная звезда 6">
            <a:hlinkClick r:id="rId3" action="ppaction://hlinksldjump"/>
          </p:cNvPr>
          <p:cNvSpPr/>
          <p:nvPr/>
        </p:nvSpPr>
        <p:spPr>
          <a:xfrm>
            <a:off x="7572396" y="5786454"/>
            <a:ext cx="1143008" cy="785818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2000"/>
                                        <p:tgtEl>
                                          <p:spTgt spid="70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071670" y="357166"/>
            <a:ext cx="6000792" cy="841248"/>
          </a:xfrm>
          <a:prstGeom prst="homePlate">
            <a:avLst/>
          </a:prstGeom>
          <a:solidFill>
            <a:srgbClr val="79F41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ЖИВОТНЫЙ МИР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428736"/>
            <a:ext cx="88582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С к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аким животным в 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норе может жить лиса?</a:t>
            </a:r>
          </a:p>
        </p:txBody>
      </p:sp>
      <p:pic>
        <p:nvPicPr>
          <p:cNvPr id="71682" name="Picture 2" descr="https://im2-tub-ru.yandex.net/i?id=cb3530303706810b79857e4c858696f0&amp;n=33&amp;h=215&amp;w=32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2071678"/>
            <a:ext cx="5500726" cy="35947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Горизонтальный свиток 5"/>
          <p:cNvSpPr/>
          <p:nvPr/>
        </p:nvSpPr>
        <p:spPr>
          <a:xfrm>
            <a:off x="2714612" y="5643578"/>
            <a:ext cx="3857652" cy="928694"/>
          </a:xfrm>
          <a:prstGeom prst="horizontalScroll">
            <a:avLst/>
          </a:prstGeom>
          <a:solidFill>
            <a:srgbClr val="79F41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solidFill>
                  <a:srgbClr val="FF0000"/>
                </a:solidFill>
              </a:rPr>
              <a:t>БАРСУК</a:t>
            </a:r>
            <a:endParaRPr lang="ru-RU" sz="4000" b="1" i="1" dirty="0">
              <a:solidFill>
                <a:srgbClr val="FF0000"/>
              </a:solidFill>
            </a:endParaRPr>
          </a:p>
        </p:txBody>
      </p:sp>
      <p:sp>
        <p:nvSpPr>
          <p:cNvPr id="7" name="7-конечная звезда 6">
            <a:hlinkClick r:id="rId3" action="ppaction://hlinksldjump"/>
          </p:cNvPr>
          <p:cNvSpPr/>
          <p:nvPr/>
        </p:nvSpPr>
        <p:spPr>
          <a:xfrm>
            <a:off x="7572396" y="5786454"/>
            <a:ext cx="1143008" cy="785818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20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428860" y="285728"/>
            <a:ext cx="5357850" cy="841248"/>
          </a:xfrm>
          <a:prstGeom prst="homePlate">
            <a:avLst/>
          </a:prstGeom>
          <a:solidFill>
            <a:srgbClr val="E418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ru-RU" sz="3600" b="1" dirty="0" smtClean="0"/>
              <a:t>ВСЕЗНАЙКА</a:t>
            </a:r>
            <a:endParaRPr lang="ru-RU" sz="36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1500174"/>
            <a:ext cx="84296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Что делается с красным шелковым платком, если его опустить на 5 минут на дно моря? </a:t>
            </a:r>
          </a:p>
        </p:txBody>
      </p:sp>
      <p:pic>
        <p:nvPicPr>
          <p:cNvPr id="72706" name="Picture 2" descr="http://img.inforico.ua/a/prodam-shelkovyy-platok-v-kitayskom-stile--ad91-1421521907304008-1-b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428868"/>
            <a:ext cx="4143404" cy="4143404"/>
          </a:xfrm>
          <a:prstGeom prst="rect">
            <a:avLst/>
          </a:prstGeom>
          <a:noFill/>
        </p:spPr>
      </p:pic>
      <p:sp>
        <p:nvSpPr>
          <p:cNvPr id="6" name="Блок-схема: сохраненные данные 5"/>
          <p:cNvSpPr/>
          <p:nvPr/>
        </p:nvSpPr>
        <p:spPr>
          <a:xfrm>
            <a:off x="4714876" y="3786190"/>
            <a:ext cx="4143404" cy="857256"/>
          </a:xfrm>
          <a:prstGeom prst="flowChartOnlineStorage">
            <a:avLst/>
          </a:prstGeom>
          <a:solidFill>
            <a:srgbClr val="E418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БУДЕТ МОКРЫМ</a:t>
            </a:r>
            <a:endParaRPr lang="ru-RU" sz="28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7-конечная звезда 6">
            <a:hlinkClick r:id="rId3" action="ppaction://hlinksldjump"/>
          </p:cNvPr>
          <p:cNvSpPr/>
          <p:nvPr/>
        </p:nvSpPr>
        <p:spPr>
          <a:xfrm>
            <a:off x="7572396" y="5786454"/>
            <a:ext cx="1143008" cy="785818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2" dur="2000"/>
                                        <p:tgtEl>
                                          <p:spTgt spid="72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28728" y="285728"/>
            <a:ext cx="5429288" cy="857256"/>
          </a:xfrm>
          <a:prstGeom prst="homePlat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ЗАГАДОЧНЫЙ ОСТРОВ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1500174"/>
            <a:ext cx="385763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Комары,</a:t>
            </a:r>
          </a:p>
          <a:p>
            <a:pPr algn="ctr"/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Хвощи,</a:t>
            </a:r>
          </a:p>
          <a:p>
            <a:pPr algn="ctr"/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Лягушки,</a:t>
            </a:r>
          </a:p>
          <a:p>
            <a:pPr algn="ctr"/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Мох,</a:t>
            </a:r>
          </a:p>
          <a:p>
            <a:pPr algn="ctr"/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Трясина</a:t>
            </a:r>
          </a:p>
          <a:p>
            <a:pPr algn="ctr"/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Да гнилушки -</a:t>
            </a:r>
          </a:p>
          <a:p>
            <a:pPr algn="ctr"/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Это всё,</a:t>
            </a:r>
          </a:p>
          <a:p>
            <a:pPr algn="ctr"/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Уж так пришлось,</a:t>
            </a:r>
          </a:p>
          <a:p>
            <a:pPr algn="ctr"/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Воедино</a:t>
            </a:r>
          </a:p>
          <a:p>
            <a:pPr algn="ctr"/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Собралось.</a:t>
            </a:r>
          </a:p>
          <a:p>
            <a:pPr algn="ctr"/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Если встретишь</a:t>
            </a:r>
          </a:p>
          <a:p>
            <a:pPr algn="ctr"/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На пути -</a:t>
            </a:r>
          </a:p>
          <a:p>
            <a:pPr algn="ctr"/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Не проехать,</a:t>
            </a:r>
          </a:p>
          <a:p>
            <a:pPr algn="ctr"/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Не пройти.</a:t>
            </a:r>
          </a:p>
        </p:txBody>
      </p:sp>
      <p:pic>
        <p:nvPicPr>
          <p:cNvPr id="73730" name="Picture 2" descr="https://im1-tub-ru.yandex.net/i?id=f5feb8373d0fe2000a4e2ac4d36b9176&amp;n=33&amp;h=215&amp;w=3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1428736"/>
            <a:ext cx="4078277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Блок-схема: подготовка 5"/>
          <p:cNvSpPr/>
          <p:nvPr/>
        </p:nvSpPr>
        <p:spPr>
          <a:xfrm>
            <a:off x="4929190" y="4143380"/>
            <a:ext cx="3714776" cy="1000132"/>
          </a:xfrm>
          <a:prstGeom prst="flowChartPreparatio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solidFill>
                  <a:schemeClr val="bg1"/>
                </a:solidFill>
              </a:rPr>
              <a:t>БОЛОТО</a:t>
            </a:r>
            <a:endParaRPr lang="ru-RU" sz="4000" b="1" i="1" dirty="0">
              <a:solidFill>
                <a:schemeClr val="bg1"/>
              </a:solidFill>
            </a:endParaRPr>
          </a:p>
        </p:txBody>
      </p:sp>
      <p:sp>
        <p:nvSpPr>
          <p:cNvPr id="7" name="7-конечная звезда 6">
            <a:hlinkClick r:id="rId3" action="ppaction://hlinksldjump"/>
          </p:cNvPr>
          <p:cNvSpPr/>
          <p:nvPr/>
        </p:nvSpPr>
        <p:spPr>
          <a:xfrm>
            <a:off x="7572396" y="5786454"/>
            <a:ext cx="1143008" cy="785818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73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000232" y="357166"/>
            <a:ext cx="5786478" cy="841248"/>
          </a:xfrm>
          <a:prstGeom prst="homePlat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ПОДВОДНОЕ ЦАРСТВО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02" y="1714488"/>
            <a:ext cx="864399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Блок-схема: подготовка 5"/>
          <p:cNvSpPr/>
          <p:nvPr/>
        </p:nvSpPr>
        <p:spPr>
          <a:xfrm>
            <a:off x="5572132" y="3143248"/>
            <a:ext cx="3357586" cy="1285884"/>
          </a:xfrm>
          <a:prstGeom prst="flowChartPreparati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СОМ</a:t>
            </a:r>
            <a:endParaRPr lang="ru-RU" sz="2800" b="1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7-конечная звезда 6">
            <a:hlinkClick r:id="rId2" action="ppaction://hlinksldjump"/>
          </p:cNvPr>
          <p:cNvSpPr/>
          <p:nvPr/>
        </p:nvSpPr>
        <p:spPr>
          <a:xfrm>
            <a:off x="7572396" y="5786454"/>
            <a:ext cx="1143008" cy="785818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123728" y="1412776"/>
            <a:ext cx="53285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 </a:t>
            </a:r>
            <a:r>
              <a:rPr lang="ru-RU" sz="2400" b="1" dirty="0" smtClean="0">
                <a:solidFill>
                  <a:srgbClr val="C00000"/>
                </a:solidFill>
              </a:rPr>
              <a:t>Он в самом омуте живет,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Хозяин глубины.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Имеет он огромный рот,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А глазки чуть видны.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10242" name="Picture 2" descr="C:\Users\User\Desktop\scale_120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3068960"/>
            <a:ext cx="3444255" cy="34442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214546" y="357166"/>
            <a:ext cx="5484694" cy="841248"/>
          </a:xfrm>
          <a:prstGeom prst="homePlate">
            <a:avLst/>
          </a:prstGeom>
          <a:solidFill>
            <a:srgbClr val="79F41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РАСТЕНИЯ</a:t>
            </a:r>
            <a:endParaRPr lang="ru-RU" sz="6000" b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1428736"/>
            <a:ext cx="89297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Какое растение в Китае и Японии считается священным 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5778" name="Picture 2" descr="https://im2-tub-ru.yandex.net/i?id=fa473fee848d3c5da5c81166df266a5a&amp;n=33&amp;h=215&amp;w=35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2643182"/>
            <a:ext cx="5352863" cy="321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Горизонтальный свиток 5"/>
          <p:cNvSpPr/>
          <p:nvPr/>
        </p:nvSpPr>
        <p:spPr>
          <a:xfrm>
            <a:off x="2643174" y="5786454"/>
            <a:ext cx="4143404" cy="1071546"/>
          </a:xfrm>
          <a:prstGeom prst="horizontalScroll">
            <a:avLst/>
          </a:prstGeom>
          <a:solidFill>
            <a:srgbClr val="79F41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ЦВЕТОК ЛОТОСА</a:t>
            </a:r>
            <a:endParaRPr lang="ru-RU" sz="28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7-конечная звезда 6">
            <a:hlinkClick r:id="rId3" action="ppaction://hlinksldjump"/>
          </p:cNvPr>
          <p:cNvSpPr/>
          <p:nvPr/>
        </p:nvSpPr>
        <p:spPr>
          <a:xfrm>
            <a:off x="7572396" y="5786454"/>
            <a:ext cx="1143008" cy="785818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2000"/>
                                        <p:tgtEl>
                                          <p:spTgt spid="75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571612"/>
            <a:ext cx="8686800" cy="841248"/>
          </a:xfrm>
        </p:spPr>
        <p:txBody>
          <a:bodyPr>
            <a:noAutofit/>
          </a:bodyPr>
          <a:lstStyle/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000099"/>
                </a:solidFill>
              </a:rPr>
              <a:t>Название этой морской рыбы совпадает с названием тонкого острого предмета, используемого для шитья?</a:t>
            </a:r>
            <a:endParaRPr lang="ru-RU" sz="3600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Блок-схема: сохраненные данные 4"/>
          <p:cNvSpPr/>
          <p:nvPr/>
        </p:nvSpPr>
        <p:spPr>
          <a:xfrm>
            <a:off x="2500298" y="285728"/>
            <a:ext cx="4357718" cy="857256"/>
          </a:xfrm>
          <a:prstGeom prst="flowChartOnlineStorag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ПОДВОДНОЕ ЦАРСТВО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6" name="Овальная выноска 5"/>
          <p:cNvSpPr/>
          <p:nvPr/>
        </p:nvSpPr>
        <p:spPr>
          <a:xfrm>
            <a:off x="4786314" y="3071810"/>
            <a:ext cx="4143404" cy="1000132"/>
          </a:xfrm>
          <a:prstGeom prst="wedgeEllipseCallou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РЫБА-ИГЛА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7" name="7-конечная звезда 6">
            <a:hlinkClick r:id="rId2" action="ppaction://hlinksldjump"/>
          </p:cNvPr>
          <p:cNvSpPr/>
          <p:nvPr/>
        </p:nvSpPr>
        <p:spPr>
          <a:xfrm>
            <a:off x="7572396" y="5786454"/>
            <a:ext cx="1143008" cy="785818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6" name="Picture 2" descr="C:\Users\User\Desktop\1618566902_22-krasivosti_pro-p-indoneziiskaya-riba-igla-ribi-krasivo-foto-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996952"/>
            <a:ext cx="4383685" cy="29261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>
            <p:ph type="title"/>
          </p:nvPr>
        </p:nvSpPr>
        <p:spPr>
          <a:xfrm>
            <a:off x="2214546" y="357166"/>
            <a:ext cx="5357850" cy="841248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ПЕРНАТЫЕ ДРУЗЬЯ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6" name="Блок-схема: сохраненные данные 5"/>
          <p:cNvSpPr/>
          <p:nvPr/>
        </p:nvSpPr>
        <p:spPr>
          <a:xfrm>
            <a:off x="1475656" y="5013176"/>
            <a:ext cx="2714644" cy="928694"/>
          </a:xfrm>
          <a:prstGeom prst="flowChartOnlineStorag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ДЯТЕЛ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7" name="7-конечная звезда 6">
            <a:hlinkClick r:id="rId2" action="ppaction://hlinksldjump"/>
          </p:cNvPr>
          <p:cNvSpPr/>
          <p:nvPr/>
        </p:nvSpPr>
        <p:spPr>
          <a:xfrm>
            <a:off x="7572396" y="5786454"/>
            <a:ext cx="1143008" cy="785818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899592" y="1700808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На когтях на ствол сосновый</a:t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dirty="0" smtClean="0">
                <a:solidFill>
                  <a:srgbClr val="C00000"/>
                </a:solidFill>
              </a:rPr>
              <a:t>Влез монтер красноголовый.</a:t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dirty="0" smtClean="0">
                <a:solidFill>
                  <a:srgbClr val="C00000"/>
                </a:solidFill>
              </a:rPr>
              <a:t>Он трудился на весу,</a:t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dirty="0" smtClean="0">
                <a:solidFill>
                  <a:srgbClr val="C00000"/>
                </a:solidFill>
              </a:rPr>
              <a:t>Но не вспыхнул свет в лесу.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11266" name="Picture 2" descr="C:\Users\User\Desktop\342e62f8-545e-11e8-8524-eeb05f7c36c3_origin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1700808"/>
            <a:ext cx="2763270" cy="37444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214546" y="285728"/>
            <a:ext cx="5643602" cy="1000132"/>
          </a:xfrm>
          <a:prstGeom prst="homePlat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ПОДВОДНОЕ ЦАРСТВО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1500174"/>
            <a:ext cx="885828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Ах, какой же ты колючий!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Плавники и хвост — липучки!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Ты меня не проведёшь! —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Я тебя поймаю,…!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6" name="Волна 5"/>
          <p:cNvSpPr/>
          <p:nvPr/>
        </p:nvSpPr>
        <p:spPr>
          <a:xfrm>
            <a:off x="5715008" y="4000504"/>
            <a:ext cx="3428992" cy="1000132"/>
          </a:xfrm>
          <a:prstGeom prst="wav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ЕРШ</a:t>
            </a:r>
            <a:endParaRPr lang="ru-RU" sz="32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7-конечная звезда 6">
            <a:hlinkClick r:id="rId2" action="ppaction://hlinksldjump"/>
          </p:cNvPr>
          <p:cNvSpPr/>
          <p:nvPr/>
        </p:nvSpPr>
        <p:spPr>
          <a:xfrm>
            <a:off x="7572396" y="5786454"/>
            <a:ext cx="1143008" cy="785818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290" name="Picture 2" descr="C:\Users\User\Desktop\Ers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636912"/>
            <a:ext cx="3789040" cy="3789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643174" y="285728"/>
            <a:ext cx="5286412" cy="841248"/>
          </a:xfrm>
          <a:prstGeom prst="homePlate">
            <a:avLst/>
          </a:prstGeom>
          <a:solidFill>
            <a:srgbClr val="E418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ru-RU" sz="3600" b="1" dirty="0" smtClean="0"/>
              <a:t>ВСЕЗНАЙКА</a:t>
            </a:r>
            <a:endParaRPr lang="ru-RU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71472" y="1357298"/>
            <a:ext cx="8858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Корабли пустыни?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s://im3-tub-ru.yandex.net/i?id=a31c550b504c53ad2a1958bf3177951d&amp;n=33&amp;h=215&amp;w=28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428868"/>
            <a:ext cx="5265809" cy="4000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Волна 6"/>
          <p:cNvSpPr/>
          <p:nvPr/>
        </p:nvSpPr>
        <p:spPr>
          <a:xfrm>
            <a:off x="5643570" y="3357562"/>
            <a:ext cx="3286148" cy="1071570"/>
          </a:xfrm>
          <a:prstGeom prst="wave">
            <a:avLst/>
          </a:prstGeom>
          <a:solidFill>
            <a:srgbClr val="E418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ВЕРБЛЮД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8" name="7-конечная звезда 7">
            <a:hlinkClick r:id="rId3" action="ppaction://hlinksldjump"/>
          </p:cNvPr>
          <p:cNvSpPr/>
          <p:nvPr/>
        </p:nvSpPr>
        <p:spPr>
          <a:xfrm>
            <a:off x="7572396" y="5786454"/>
            <a:ext cx="1143008" cy="785818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86050" y="428604"/>
            <a:ext cx="3786214" cy="785818"/>
          </a:xfrm>
          <a:prstGeom prst="homePlate">
            <a:avLst/>
          </a:prstGeom>
          <a:solidFill>
            <a:srgbClr val="2FF1D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РАСТЕНИЯ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1357298"/>
            <a:ext cx="892971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 Руси – это одно из самых эффективных средств при простуде. Применяют  в бане.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im2-tub-ru.yandex.net/i?id=17ef30e49e4b38de6092fe80fe1c7276&amp;n=33&amp;h=215&amp;w=38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3" y="2714620"/>
            <a:ext cx="5711715" cy="3857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Волна 5"/>
          <p:cNvSpPr/>
          <p:nvPr/>
        </p:nvSpPr>
        <p:spPr>
          <a:xfrm>
            <a:off x="5857884" y="3929066"/>
            <a:ext cx="3286116" cy="1071570"/>
          </a:xfrm>
          <a:prstGeom prst="wave">
            <a:avLst/>
          </a:prstGeom>
          <a:solidFill>
            <a:srgbClr val="2FF1D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БЕРЕЗОВЫЕ ВЕНИКИ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7" name="7-конечная звезда 6">
            <a:hlinkClick r:id="rId3" action="ppaction://hlinksldjump"/>
          </p:cNvPr>
          <p:cNvSpPr/>
          <p:nvPr/>
        </p:nvSpPr>
        <p:spPr>
          <a:xfrm>
            <a:off x="7572396" y="5786454"/>
            <a:ext cx="1143008" cy="785818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00298" y="214290"/>
            <a:ext cx="4186238" cy="1143000"/>
          </a:xfrm>
          <a:prstGeom prst="homePlate">
            <a:avLst/>
          </a:prstGeom>
          <a:solidFill>
            <a:srgbClr val="79F41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РАСТЕНИЯ</a:t>
            </a:r>
            <a:endParaRPr lang="ru-RU" sz="4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1357298"/>
            <a:ext cx="792961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Название этого известного растения, которое растет в лесу и в садах, дословно переводится с латинского «блестящая лошадь», так как было замечено, что, если кормить лошадей плодами, побегами, листьями этого</a:t>
            </a:r>
          </a:p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растения, то шкура лошадей начинает блестеть. Что это за чудо природы?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im3-tub-ru.yandex.net/i?id=cc64b2a9ee62e2da9004debda13220af&amp;n=33&amp;h=215&amp;w=33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500438"/>
            <a:ext cx="4786346" cy="31183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Скругленная прямоугольная выноска 5"/>
          <p:cNvSpPr/>
          <p:nvPr/>
        </p:nvSpPr>
        <p:spPr>
          <a:xfrm>
            <a:off x="5429256" y="4143380"/>
            <a:ext cx="3286148" cy="1000132"/>
          </a:xfrm>
          <a:prstGeom prst="wedgeRoundRectCallout">
            <a:avLst/>
          </a:prstGeom>
          <a:solidFill>
            <a:srgbClr val="79F41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ОБЛЕПИХА</a:t>
            </a:r>
            <a:endParaRPr lang="ru-RU" sz="2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7-конечная звезда 6">
            <a:hlinkClick r:id="rId3" action="ppaction://hlinksldjump"/>
          </p:cNvPr>
          <p:cNvSpPr/>
          <p:nvPr/>
        </p:nvSpPr>
        <p:spPr>
          <a:xfrm>
            <a:off x="7715272" y="5857892"/>
            <a:ext cx="1143008" cy="785818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142984"/>
            <a:ext cx="8842248" cy="118585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sz="4000" b="1" dirty="0" smtClean="0">
                <a:solidFill>
                  <a:srgbClr val="FF0000"/>
                </a:solidFill>
              </a:rPr>
              <a:t>Птица с самой длинной шеей и самыми длинными ногами, относительно размеров туловища.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ятиугольник 4"/>
          <p:cNvSpPr/>
          <p:nvPr/>
        </p:nvSpPr>
        <p:spPr>
          <a:xfrm>
            <a:off x="2357422" y="214290"/>
            <a:ext cx="4500594" cy="785818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ПЕРНАТЫЕ ДРУЗЬЯ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6" name="Блок-схема: сохраненные данные 5"/>
          <p:cNvSpPr/>
          <p:nvPr/>
        </p:nvSpPr>
        <p:spPr>
          <a:xfrm>
            <a:off x="1785918" y="5929330"/>
            <a:ext cx="5429288" cy="714380"/>
          </a:xfrm>
          <a:prstGeom prst="flowChartOnlineStorag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ФЛАМИНГО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7-конечная звезда 6">
            <a:hlinkClick r:id="rId2" action="ppaction://hlinksldjump"/>
          </p:cNvPr>
          <p:cNvSpPr/>
          <p:nvPr/>
        </p:nvSpPr>
        <p:spPr>
          <a:xfrm>
            <a:off x="7786710" y="5715016"/>
            <a:ext cx="1143008" cy="785818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050" name="Picture 2" descr="C:\Users\User\Desktop\scale_12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3068960"/>
            <a:ext cx="4032448" cy="2681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214422"/>
            <a:ext cx="8686800" cy="48405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От чего утки плавают?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2770" name="Picture 2" descr="http://ic.pics.livejournal.com/may_antiwar/12410572/115144/115144_9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2071678"/>
            <a:ext cx="5389181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ятиугольник 4"/>
          <p:cNvSpPr/>
          <p:nvPr/>
        </p:nvSpPr>
        <p:spPr>
          <a:xfrm>
            <a:off x="2000232" y="357166"/>
            <a:ext cx="5857916" cy="857256"/>
          </a:xfrm>
          <a:prstGeom prst="homePlate">
            <a:avLst/>
          </a:prstGeom>
          <a:solidFill>
            <a:srgbClr val="E418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ВСЕЗНАЙКА</a:t>
            </a:r>
            <a:endParaRPr lang="ru-RU" sz="2400" b="1" dirty="0"/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2214546" y="5500702"/>
            <a:ext cx="4857784" cy="857256"/>
          </a:xfrm>
          <a:prstGeom prst="wedgeRoundRectCallout">
            <a:avLst/>
          </a:prstGeom>
          <a:solidFill>
            <a:srgbClr val="E418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 БЕРЕГА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7-конечная звезда 6">
            <a:hlinkClick r:id="rId3" action="ppaction://hlinksldjump"/>
          </p:cNvPr>
          <p:cNvSpPr/>
          <p:nvPr/>
        </p:nvSpPr>
        <p:spPr>
          <a:xfrm>
            <a:off x="7572396" y="5786454"/>
            <a:ext cx="1143008" cy="785818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2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14422"/>
            <a:ext cx="8686800" cy="84124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 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Назовите самое высокое из животных?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4" name="Picture 2" descr="https://im0-tub-ru.yandex.net/i?id=c6633a6ec2b5cd85c09bf6fd6ed93bea&amp;n=33&amp;h=215&amp;w=3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285992"/>
            <a:ext cx="5000660" cy="33286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2"/>
          <p:cNvSpPr txBox="1">
            <a:spLocks/>
          </p:cNvSpPr>
          <p:nvPr/>
        </p:nvSpPr>
        <p:spPr>
          <a:xfrm>
            <a:off x="2071670" y="142852"/>
            <a:ext cx="6072230" cy="841248"/>
          </a:xfrm>
          <a:prstGeom prst="homePlate">
            <a:avLst/>
          </a:prstGeom>
          <a:solidFill>
            <a:srgbClr val="2FF1D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all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n-lt"/>
                <a:ea typeface="+mn-ea"/>
                <a:cs typeface="+mn-cs"/>
              </a:rPr>
              <a:t>ЖИВОТНЫЙ МИР</a:t>
            </a:r>
            <a:endParaRPr kumimoji="0" lang="ru-RU" sz="3200" b="1" i="0" u="none" strike="noStrike" kern="1200" cap="all" spc="0" normalizeH="0" baseline="0" noProof="0" dirty="0">
              <a:ln>
                <a:noFill/>
              </a:ln>
              <a:solidFill>
                <a:srgbClr val="000099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Блок-схема: перфолента 5"/>
          <p:cNvSpPr/>
          <p:nvPr/>
        </p:nvSpPr>
        <p:spPr>
          <a:xfrm>
            <a:off x="5643570" y="3429000"/>
            <a:ext cx="2786082" cy="714380"/>
          </a:xfrm>
          <a:prstGeom prst="flowChartPunchedTape">
            <a:avLst/>
          </a:prstGeom>
          <a:solidFill>
            <a:srgbClr val="2FF1D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ЖИРАФ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" name="7-конечная звезда 6">
            <a:hlinkClick r:id="rId3" action="ppaction://hlinksldjump"/>
          </p:cNvPr>
          <p:cNvSpPr/>
          <p:nvPr/>
        </p:nvSpPr>
        <p:spPr>
          <a:xfrm>
            <a:off x="7572396" y="5786454"/>
            <a:ext cx="1143008" cy="785818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1206</TotalTime>
  <Words>590</Words>
  <Application>Microsoft Office PowerPoint</Application>
  <PresentationFormat>Экран (4:3)</PresentationFormat>
  <Paragraphs>228</Paragraphs>
  <Slides>53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53</vt:i4>
      </vt:variant>
    </vt:vector>
  </HeadingPairs>
  <TitlesOfParts>
    <vt:vector size="54" baseType="lpstr">
      <vt:lpstr>Тема Office</vt:lpstr>
      <vt:lpstr>Выполнил:  педагог дополнительного образования МБОУ ДО  «Детско – юношеский центр» Е.А. Хомутова</vt:lpstr>
      <vt:lpstr>Темы вопросов</vt:lpstr>
      <vt:lpstr>Игровое поле</vt:lpstr>
      <vt:lpstr>Как по-другому называют гриб боровик?</vt:lpstr>
      <vt:lpstr> Название этой морской рыбы совпадает с названием тонкого острого предмета, используемого для шитья?</vt:lpstr>
      <vt:lpstr>РАСТЕНИЯ</vt:lpstr>
      <vt:lpstr> Птица с самой длинной шеей и самыми длинными ногами, относительно размеров туловища.</vt:lpstr>
      <vt:lpstr> От чего утки плавают?</vt:lpstr>
      <vt:lpstr> Назовите самое высокое из животных?</vt:lpstr>
      <vt:lpstr>Слайд 10</vt:lpstr>
      <vt:lpstr>Слайд 11</vt:lpstr>
      <vt:lpstr>Как называется земляной орех?</vt:lpstr>
      <vt:lpstr>   Как называются самые крупные рыбы, обитающие на планете?  </vt:lpstr>
      <vt:lpstr>+ 5 баллов команде</vt:lpstr>
      <vt:lpstr>Слайд 15</vt:lpstr>
      <vt:lpstr>Кого называют хозяином полярного края?</vt:lpstr>
      <vt:lpstr>        </vt:lpstr>
      <vt:lpstr>Слайд 18</vt:lpstr>
      <vt:lpstr> Что в середине капусты? </vt:lpstr>
      <vt:lpstr>Какой город назван в честь большой птицы?</vt:lpstr>
      <vt:lpstr>Слайд 21</vt:lpstr>
      <vt:lpstr>Плод дуба?</vt:lpstr>
      <vt:lpstr> В гости все его зовут. А придёт он - прочь бегут. </vt:lpstr>
      <vt:lpstr>+ 5 баллов команде</vt:lpstr>
      <vt:lpstr>Самые красивые ядовитые грибы</vt:lpstr>
      <vt:lpstr>Кто к зиме собирается в стаи? </vt:lpstr>
      <vt:lpstr> </vt:lpstr>
      <vt:lpstr>Какая птица носит кожаный мешок под клювом?</vt:lpstr>
      <vt:lpstr>    Во время грозы мы наблюдаем молнию и гром. А что вы слышите между ними?</vt:lpstr>
      <vt:lpstr>Слайд 30</vt:lpstr>
      <vt:lpstr>Отвар цветков ЭТОГО ДЕРЕВА незаменим при простуде?</vt:lpstr>
      <vt:lpstr>Слайд 32</vt:lpstr>
      <vt:lpstr>Слайд 33</vt:lpstr>
      <vt:lpstr>Слайд 34</vt:lpstr>
      <vt:lpstr>Слайд 35</vt:lpstr>
      <vt:lpstr>Слайд 36</vt:lpstr>
      <vt:lpstr>Слайд 37</vt:lpstr>
      <vt:lpstr>+ 5 баллов команде</vt:lpstr>
      <vt:lpstr>Слайд 39</vt:lpstr>
      <vt:lpstr>Слайд 40</vt:lpstr>
      <vt:lpstr>Слайд 41</vt:lpstr>
      <vt:lpstr>ГРИБНАЯ ПОЛЯНА</vt:lpstr>
      <vt:lpstr>ПЕРНАТЫЕ ДРУЗЬЯ</vt:lpstr>
      <vt:lpstr>РАСТЕНИЯ</vt:lpstr>
      <vt:lpstr>ЖИВОТНЫЙ МИР</vt:lpstr>
      <vt:lpstr>ВСЕЗНАЙКА</vt:lpstr>
      <vt:lpstr>ЗАГАДОЧНЫЙ ОСТРОВ</vt:lpstr>
      <vt:lpstr>ПОДВОДНОЕ ЦАРСТВО</vt:lpstr>
      <vt:lpstr>РАСТЕНИЯ</vt:lpstr>
      <vt:lpstr>ПЕРНАТЫЕ ДРУЗЬЯ</vt:lpstr>
      <vt:lpstr>ПОДВОДНОЕ ЦАРСТВО</vt:lpstr>
      <vt:lpstr>ВСЕЗНАЙКА</vt:lpstr>
      <vt:lpstr>РАСТЕНИЯ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User</cp:lastModifiedBy>
  <cp:revision>163</cp:revision>
  <dcterms:created xsi:type="dcterms:W3CDTF">2017-01-30T05:54:40Z</dcterms:created>
  <dcterms:modified xsi:type="dcterms:W3CDTF">2021-09-14T05:17:19Z</dcterms:modified>
</cp:coreProperties>
</file>