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82" r:id="rId3"/>
    <p:sldId id="283" r:id="rId4"/>
    <p:sldId id="284" r:id="rId5"/>
    <p:sldId id="285" r:id="rId6"/>
    <p:sldId id="288" r:id="rId7"/>
    <p:sldId id="302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80" r:id="rId19"/>
    <p:sldId id="266" r:id="rId20"/>
    <p:sldId id="267" r:id="rId21"/>
    <p:sldId id="299" r:id="rId22"/>
    <p:sldId id="269" r:id="rId23"/>
    <p:sldId id="258" r:id="rId24"/>
    <p:sldId id="270" r:id="rId25"/>
    <p:sldId id="271" r:id="rId26"/>
    <p:sldId id="272" r:id="rId27"/>
    <p:sldId id="274" r:id="rId28"/>
    <p:sldId id="275" r:id="rId29"/>
    <p:sldId id="279" r:id="rId30"/>
    <p:sldId id="300" r:id="rId31"/>
    <p:sldId id="301" r:id="rId32"/>
    <p:sldId id="261" r:id="rId33"/>
    <p:sldId id="277" r:id="rId34"/>
    <p:sldId id="27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</c:v>
                </c:pt>
                <c:pt idx="1">
                  <c:v>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707328"/>
        <c:axId val="38236672"/>
      </c:barChart>
      <c:catAx>
        <c:axId val="44707328"/>
        <c:scaling>
          <c:orientation val="minMax"/>
        </c:scaling>
        <c:delete val="0"/>
        <c:axPos val="b"/>
        <c:majorTickMark val="out"/>
        <c:minorTickMark val="none"/>
        <c:tickLblPos val="nextTo"/>
        <c:crossAx val="38236672"/>
        <c:crosses val="autoZero"/>
        <c:auto val="1"/>
        <c:lblAlgn val="ctr"/>
        <c:lblOffset val="100"/>
        <c:noMultiLvlLbl val="0"/>
      </c:catAx>
      <c:valAx>
        <c:axId val="382366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4707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507072"/>
        <c:axId val="38233792"/>
      </c:barChart>
      <c:catAx>
        <c:axId val="45507072"/>
        <c:scaling>
          <c:orientation val="minMax"/>
        </c:scaling>
        <c:delete val="0"/>
        <c:axPos val="b"/>
        <c:majorTickMark val="out"/>
        <c:minorTickMark val="none"/>
        <c:tickLblPos val="nextTo"/>
        <c:crossAx val="38233792"/>
        <c:crosses val="autoZero"/>
        <c:auto val="1"/>
        <c:lblAlgn val="ctr"/>
        <c:lblOffset val="100"/>
        <c:noMultiLvlLbl val="0"/>
      </c:catAx>
      <c:valAx>
        <c:axId val="382337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55070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90588773718344"/>
          <c:y val="6.76817159204533E-2"/>
          <c:w val="0.82094112262816621"/>
          <c:h val="0.7644883207421395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</c:v>
                </c:pt>
                <c:pt idx="1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"Да"</c:v>
                </c:pt>
                <c:pt idx="1">
                  <c:v>"Нет"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508608"/>
        <c:axId val="38307520"/>
      </c:barChart>
      <c:catAx>
        <c:axId val="45508608"/>
        <c:scaling>
          <c:orientation val="minMax"/>
        </c:scaling>
        <c:delete val="0"/>
        <c:axPos val="b"/>
        <c:majorTickMark val="out"/>
        <c:minorTickMark val="none"/>
        <c:tickLblPos val="nextTo"/>
        <c:crossAx val="38307520"/>
        <c:crosses val="autoZero"/>
        <c:auto val="1"/>
        <c:lblAlgn val="ctr"/>
        <c:lblOffset val="100"/>
        <c:noMultiLvlLbl val="0"/>
      </c:catAx>
      <c:valAx>
        <c:axId val="383075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55086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7dach.ru/Alensel/kakie-sadovye-cvety-samye-populyarnye-2888.html" TargetMode="External"/><Relationship Id="rId7" Type="http://schemas.openxmlformats.org/officeDocument/2006/relationships/hyperlink" Target="http://domiksad.net/polezno-znat/607-neprihotlivie-mnogoletniki.html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grartex.ru/inventar/neprihotlivye-sadovye-tsvety-mnogoletniki.html" TargetMode="External"/><Relationship Id="rId5" Type="http://schemas.openxmlformats.org/officeDocument/2006/relationships/hyperlink" Target="https://naked-science.ru/article/psy/psychological-rainbow" TargetMode="External"/><Relationship Id="rId4" Type="http://schemas.openxmlformats.org/officeDocument/2006/relationships/hyperlink" Target="https://vosaduly.ru/articles/cvety-mnogoletniki-dlya-sada-neprihotlivye-dolgocvetushchie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2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116013" y="188913"/>
            <a:ext cx="655161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400" b="1" dirty="0">
                <a:latin typeface="Times New Roman" pitchFamily="18" charset="0"/>
              </a:rPr>
              <a:t>«Школа для  обучающихся с ограниченными возможностями здоровья»</a:t>
            </a:r>
          </a:p>
          <a:p>
            <a:pPr algn="ctr"/>
            <a:r>
              <a:rPr lang="ru-RU" sz="1400" b="1" dirty="0">
                <a:latin typeface="Times New Roman" pitchFamily="18" charset="0"/>
              </a:rPr>
              <a:t>г. Мичуринска Тамбовской области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691680" y="1700213"/>
            <a:ext cx="604867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Педагогический проект</a:t>
            </a:r>
            <a:endParaRPr lang="ru-RU" sz="2800" dirty="0">
              <a:latin typeface="Times New Roman" pitchFamily="18" charset="0"/>
            </a:endParaRPr>
          </a:p>
          <a:p>
            <a:pPr algn="ctr"/>
            <a:r>
              <a:rPr lang="ru-RU" sz="2800" b="1" dirty="0">
                <a:latin typeface="Times New Roman" pitchFamily="18" charset="0"/>
              </a:rPr>
              <a:t>«Островок детства»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868144" y="3638992"/>
            <a:ext cx="293871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0850" algn="r">
              <a:tabLst>
                <a:tab pos="2509838" algn="l"/>
              </a:tabLst>
            </a:pPr>
            <a:r>
              <a:rPr lang="ru-RU" b="1" i="1" dirty="0" smtClean="0">
                <a:latin typeface="Times New Roman" pitchFamily="18" charset="0"/>
              </a:rPr>
              <a:t>Проект подготовили:</a:t>
            </a:r>
            <a:endParaRPr lang="ru-RU" i="1" dirty="0">
              <a:latin typeface="Times New Roman" pitchFamily="18" charset="0"/>
            </a:endParaRPr>
          </a:p>
          <a:p>
            <a:pPr indent="450850" algn="r">
              <a:tabLst>
                <a:tab pos="2509838" algn="l"/>
              </a:tabLst>
            </a:pPr>
            <a:r>
              <a:rPr lang="ru-RU" i="1" dirty="0" err="1">
                <a:latin typeface="Times New Roman" pitchFamily="18" charset="0"/>
              </a:rPr>
              <a:t>Ганчева</a:t>
            </a:r>
            <a:r>
              <a:rPr lang="ru-RU" i="1" dirty="0">
                <a:latin typeface="Times New Roman" pitchFamily="18" charset="0"/>
              </a:rPr>
              <a:t> С.Н.</a:t>
            </a:r>
          </a:p>
          <a:p>
            <a:pPr indent="450850" algn="r">
              <a:tabLst>
                <a:tab pos="2509838" algn="l"/>
              </a:tabLst>
            </a:pPr>
            <a:r>
              <a:rPr lang="ru-RU" i="1" dirty="0" smtClean="0">
                <a:latin typeface="Times New Roman" pitchFamily="18" charset="0"/>
              </a:rPr>
              <a:t>Галина </a:t>
            </a:r>
            <a:r>
              <a:rPr lang="ru-RU" i="1" dirty="0">
                <a:latin typeface="Times New Roman" pitchFamily="18" charset="0"/>
              </a:rPr>
              <a:t>А.О. </a:t>
            </a:r>
          </a:p>
          <a:p>
            <a:pPr indent="450850" algn="r">
              <a:tabLst>
                <a:tab pos="2509838" algn="l"/>
              </a:tabLst>
            </a:pPr>
            <a:r>
              <a:rPr lang="ru-RU" i="1" dirty="0">
                <a:latin typeface="Times New Roman" pitchFamily="18" charset="0"/>
              </a:rPr>
              <a:t>Фомина А.А. </a:t>
            </a:r>
          </a:p>
          <a:p>
            <a:pPr indent="450850" algn="r" eaLnBrk="0" hangingPunct="0">
              <a:tabLst>
                <a:tab pos="2509838" algn="l"/>
              </a:tabLst>
            </a:pPr>
            <a:endParaRPr lang="ru-RU" i="1" dirty="0">
              <a:latin typeface="Times New Roman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276600" y="5445125"/>
            <a:ext cx="2357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509838" algn="l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Мичуринск</a:t>
            </a:r>
          </a:p>
          <a:p>
            <a:pPr algn="ctr">
              <a:tabLst>
                <a:tab pos="2509838" algn="l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2024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2051050" y="338138"/>
            <a:ext cx="57610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Предмет исследования –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проектный участок  (клумба) с южной стороны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МБОУ «Школа для обучающихся с ограниченными возможностями здоровья».</a:t>
            </a:r>
          </a:p>
        </p:txBody>
      </p:sp>
      <p:pic>
        <p:nvPicPr>
          <p:cNvPr id="11270" name="Picture 10" descr="pm69OANe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909763"/>
            <a:ext cx="6597650" cy="494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476375" y="212874"/>
            <a:ext cx="6913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Раздел 4. Анализ ситуации</a:t>
            </a: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1403350" y="2133600"/>
            <a:ext cx="69135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К благоустройству школьной территории привлекаются обучающиеся группы продлённого дня и ученики 4 Б класса. Это способствует формированию дружного коллектива учителей и учеников</a:t>
            </a:r>
            <a:r>
              <a:rPr lang="ru-RU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9" descr="g5kxUvxB2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16463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fpctGO6jN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3213100"/>
            <a:ext cx="4427537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1908175" y="981075"/>
            <a:ext cx="58689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Гипотеза</a:t>
            </a:r>
            <a:endParaRPr lang="ru-RU">
              <a:latin typeface="Times New Roman" pitchFamily="18" charset="0"/>
            </a:endParaRPr>
          </a:p>
          <a:p>
            <a:pPr algn="ctr"/>
            <a:r>
              <a:rPr lang="ru-RU" i="1">
                <a:latin typeface="Times New Roman" pitchFamily="18" charset="0"/>
              </a:rPr>
              <a:t>Результатом нашего труда должна быть цветущая школьная клумба. Важно, чтобы на завершающем этапе мы получили удовлетворение от результатов своего труда</a:t>
            </a:r>
          </a:p>
        </p:txBody>
      </p:sp>
      <p:pic>
        <p:nvPicPr>
          <p:cNvPr id="14342" name="Picture 8" descr="1666136356_62-mykaleidoscope-ru-p-sadovii-instrument-krasivo-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708275"/>
            <a:ext cx="6408738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10"/>
          <p:cNvSpPr>
            <a:spLocks noChangeArrowheads="1"/>
          </p:cNvSpPr>
          <p:nvPr/>
        </p:nvSpPr>
        <p:spPr bwMode="auto">
          <a:xfrm>
            <a:off x="2627313" y="260350"/>
            <a:ext cx="457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Раздел 5. Постановка проблемы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187450" y="2205038"/>
            <a:ext cx="728662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b="1"/>
              <a:t>Цель</a:t>
            </a:r>
            <a:r>
              <a:rPr lang="ru-RU"/>
              <a:t>:</a:t>
            </a:r>
          </a:p>
          <a:p>
            <a:pPr indent="450850" algn="ctr"/>
            <a:r>
              <a:rPr lang="ru-RU"/>
              <a:t>Создание «Островка детства» на пришкольном участке МБОУ «Школа для обучающихся с ограниченными возможностями здоровья», улучшение экологической обстановки  на прилегающей  к школе  территории. </a:t>
            </a:r>
          </a:p>
        </p:txBody>
      </p:sp>
      <p:sp>
        <p:nvSpPr>
          <p:cNvPr id="15366" name="Rectangle 9"/>
          <p:cNvSpPr>
            <a:spLocks noChangeArrowheads="1"/>
          </p:cNvSpPr>
          <p:nvPr/>
        </p:nvSpPr>
        <p:spPr bwMode="auto">
          <a:xfrm>
            <a:off x="1116013" y="882650"/>
            <a:ext cx="728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endParaRPr lang="ru-RU"/>
          </a:p>
        </p:txBody>
      </p:sp>
      <p:sp>
        <p:nvSpPr>
          <p:cNvPr id="15367" name="Rectangle 10"/>
          <p:cNvSpPr>
            <a:spLocks noChangeArrowheads="1"/>
          </p:cNvSpPr>
          <p:nvPr/>
        </p:nvSpPr>
        <p:spPr bwMode="auto">
          <a:xfrm>
            <a:off x="2411413" y="765175"/>
            <a:ext cx="457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Раздел 6. Цель и задачи проекта</a:t>
            </a:r>
          </a:p>
          <a:p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84213" y="1268413"/>
            <a:ext cx="806608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b="1" dirty="0"/>
              <a:t>Задачи:</a:t>
            </a:r>
            <a:endParaRPr lang="ru-RU" dirty="0"/>
          </a:p>
          <a:p>
            <a:pPr indent="450850" algn="ctr">
              <a:buFontTx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Сформировать интерес к миру растений, желание делать окружающий мир ещё красивее.</a:t>
            </a:r>
          </a:p>
          <a:p>
            <a:pPr indent="450850" algn="ctr">
              <a:buFontTx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Воспитать трудолюбие, любовь к своей школе, бережного отношения к природе.</a:t>
            </a:r>
          </a:p>
          <a:p>
            <a:pPr indent="450850" algn="ctr">
              <a:buFontTx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Развить творческие способности у обучающихся.</a:t>
            </a:r>
          </a:p>
          <a:p>
            <a:pPr indent="450850" algn="ctr">
              <a:buFontTx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Сформирование навыков здорового образа жизни и реализации принципа практико-ориентированного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84213" y="2228850"/>
            <a:ext cx="8066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endParaRPr lang="ru-RU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971550" y="2276475"/>
            <a:ext cx="7848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</a:rPr>
              <a:t>Руководители проекта:</a:t>
            </a:r>
            <a:r>
              <a:rPr lang="ru-RU" dirty="0">
                <a:latin typeface="Times New Roman" pitchFamily="18" charset="0"/>
              </a:rPr>
              <a:t> классный руководитель 4 «Б» класса </a:t>
            </a:r>
            <a:r>
              <a:rPr lang="ru-RU" dirty="0" err="1">
                <a:latin typeface="Times New Roman" pitchFamily="18" charset="0"/>
              </a:rPr>
              <a:t>Ганчева</a:t>
            </a:r>
            <a:r>
              <a:rPr lang="ru-RU" dirty="0">
                <a:latin typeface="Times New Roman" pitchFamily="18" charset="0"/>
              </a:rPr>
              <a:t> Светлана Николаевна; воспитатель ГПД 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</a:rPr>
              <a:t>Галина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</a:rPr>
              <a:t>Алина Олеговна, учитель Фомина Анна Александровна.</a:t>
            </a:r>
          </a:p>
          <a:p>
            <a:pPr algn="ctr"/>
            <a:endParaRPr lang="ru-RU" b="1" dirty="0">
              <a:latin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</a:rPr>
              <a:t>Участники проекта: </a:t>
            </a:r>
            <a:r>
              <a:rPr lang="ru-RU" dirty="0">
                <a:latin typeface="Times New Roman" pitchFamily="18" charset="0"/>
              </a:rPr>
              <a:t>ученики 4 «Б» класса (6 мальчиков, 1 девочка); обучающиеся ГПД (7 мальчиков, 4 девочки).</a:t>
            </a:r>
          </a:p>
        </p:txBody>
      </p:sp>
      <p:sp>
        <p:nvSpPr>
          <p:cNvPr id="17415" name="Rectangle 8"/>
          <p:cNvSpPr>
            <a:spLocks noChangeArrowheads="1"/>
          </p:cNvSpPr>
          <p:nvPr/>
        </p:nvSpPr>
        <p:spPr bwMode="auto">
          <a:xfrm>
            <a:off x="2484438" y="692150"/>
            <a:ext cx="457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Раздел 7. Участники проекта</a:t>
            </a:r>
          </a:p>
          <a:p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9" descr="vkqRYN1I1U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305526">
            <a:off x="468313" y="765175"/>
            <a:ext cx="460851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0" descr="DbhEGtS0Om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70630">
            <a:off x="4211638" y="2852738"/>
            <a:ext cx="4321175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триум\Desktop\проект островок детства\WhatsApp Image 2024-03-30 at 21.28.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15950"/>
            <a:ext cx="9144000" cy="74739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88640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8. Сроки реализации проекта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636912"/>
            <a:ext cx="5040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Сроки реализации проекта: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 месяцев</a:t>
            </a:r>
          </a:p>
          <a:p>
            <a:pPr fontAlgn="base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Тип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краткосрочный, практико-ориентированный, исследовательский,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межпредметный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коллективный.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небо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99592" y="692696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9. Этапы реализации проекта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83568" y="1340768"/>
            <a:ext cx="604867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этап – организационный.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Февраль, 2024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 темы проекта, постановка целей и задач, подбор материала,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инвентаря,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составление плана работы, определение участников.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 этап – практический (реализация проекта)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Март, 2024 - Август, 2024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Посев семян, выращивание рассады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разбивка клумб, высадка рассады, уход за цветочными культурами (прополка, рыхление, полив). Профилактика вредителей.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 этап – обобщающий.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Сентябрь, 2024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Подведение итогов, оценка результативности проекта, сопоставление действительных и желаемых результатов работы. Внеклассное мероприятие по теме проекта.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5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2955925" y="1052513"/>
            <a:ext cx="618807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i="1" dirty="0">
                <a:latin typeface="Times New Roman" pitchFamily="18" charset="0"/>
              </a:rPr>
              <a:t>Работая в школе для детей с ограниченными возможностями здоровья, мы столкнулись с задачей, по благоустройству «Островка детства» на пришкольном участке МБОУ «Школа для обучающихся с ограниченными возможностями здоровья».</a:t>
            </a:r>
            <a:r>
              <a:rPr lang="ru-RU" dirty="0">
                <a:latin typeface="Times New Roman" pitchFamily="18" charset="0"/>
              </a:rPr>
              <a:t> </a:t>
            </a:r>
          </a:p>
        </p:txBody>
      </p:sp>
      <p:pic>
        <p:nvPicPr>
          <p:cNvPr id="3078" name="Picture 10" descr="inklu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997200"/>
            <a:ext cx="67691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1741706" y="285899"/>
            <a:ext cx="57129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Раздел 1. Полное наименование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небо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71601" y="404664"/>
            <a:ext cx="7704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10. Управление и обеспечение проекта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1052736"/>
            <a:ext cx="610459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осуществления поставленных задач разработан комплекс мероприятий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1844824"/>
            <a:ext cx="9314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I этап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2636912"/>
            <a:ext cx="468052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Собрание проектной группы, выбор темы проекта, постановка целей и задач, подбор материала, составление плана работы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Социологический опрос обучающихся.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Подготовка семян и выращивание рассады</a:t>
            </a:r>
          </a:p>
          <a:p>
            <a:endParaRPr lang="ru-RU" dirty="0"/>
          </a:p>
        </p:txBody>
      </p:sp>
      <p:pic>
        <p:nvPicPr>
          <p:cNvPr id="9" name="Рисунок 8" descr="0c337c84802433def4ad0bcd78a8c3c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645024"/>
            <a:ext cx="3600400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небо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71601" y="404664"/>
            <a:ext cx="7704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Раздел 10. Управление и обеспечение проекта 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1052736"/>
            <a:ext cx="610459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осуществления поставленных задач разработан комплекс мероприятий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8" y="1916832"/>
            <a:ext cx="1034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II этап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420888"/>
            <a:ext cx="506703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Составление плана озеленения и благоустройства пришкольного участка.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Оценка экологического состояния почвы пришкольного участка.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Разбивка клумбы на пришкольном участке.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Обработка почвы и посадка рассады цветочных культур на школьном дворе.  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Уход за посаженными цветочными культурами.</a:t>
            </a:r>
          </a:p>
          <a:p>
            <a:endParaRPr lang="ru-RU" dirty="0"/>
          </a:p>
        </p:txBody>
      </p:sp>
      <p:pic>
        <p:nvPicPr>
          <p:cNvPr id="15" name="Picture 5" descr="bFEfRT6u7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049688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небо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71601" y="404664"/>
            <a:ext cx="7704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Раздел 10. Управление и обеспечение проекта 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1052736"/>
            <a:ext cx="610459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осуществления поставленных задач разработан комплекс мероприятий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8" y="1916832"/>
            <a:ext cx="1136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этап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420888"/>
            <a:ext cx="50670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Подведение итогов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7496" y="4077072"/>
            <a:ext cx="4536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 надеемся,  что наибольший успех в выполнении проекта будет достигнут в практическом благоустройстве зелёной зоны территории школы.</a:t>
            </a:r>
          </a:p>
          <a:p>
            <a:endParaRPr lang="ru-RU" dirty="0"/>
          </a:p>
        </p:txBody>
      </p:sp>
      <p:pic>
        <p:nvPicPr>
          <p:cNvPr id="9" name="Рисунок 8" descr="1637268383_29-pro-dachnikov-com-p-tsveti-pod-derevyami-na-dache-foto-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3068960"/>
            <a:ext cx="262322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триум\Desktop\проект островок детства\WhatsApp Image 2024-03-30 at 21.28.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15950"/>
            <a:ext cx="9144000" cy="74739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75656" y="177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260648"/>
            <a:ext cx="798269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Сбор и анализ разноплановой информации по избранной проблеме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836712"/>
            <a:ext cx="79208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Вопрос № 1.Считаете ли вы, что школьную территорию необходимо благоустроить?</a:t>
            </a:r>
          </a:p>
          <a:p>
            <a:endParaRPr lang="ru-RU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755576" y="1844824"/>
          <a:ext cx="482453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триум\Desktop\проект островок детства\WhatsApp Image 2024-03-30 at 21.28.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15950"/>
            <a:ext cx="9144000" cy="74739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75656" y="177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260648"/>
            <a:ext cx="798269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Сбор и анализ разноплановой информации по избранной проблеме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755576" y="1772816"/>
          <a:ext cx="48245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3568" y="692696"/>
            <a:ext cx="802838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Вопрос №2. Что, по вашему мнению, необходимо создать на школьной территории?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триум\Desktop\проект островок детства\WhatsApp Image 2024-03-30 at 21.28.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15950"/>
            <a:ext cx="9144000" cy="74739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75656" y="177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260648"/>
            <a:ext cx="798269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Сбор и анализ разноплановой информации по избранной проблеме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611560" y="1844824"/>
          <a:ext cx="468052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99592" y="836712"/>
            <a:ext cx="7992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 № 3.  Хотели бы вы принять участие в проекте, чем бы вы могли помочь?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небо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47664" y="836712"/>
            <a:ext cx="67227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11. Оценка результатов проекта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555776" y="1556792"/>
            <a:ext cx="417646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Ожидаемые результаты</a:t>
            </a: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1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483768" y="2492896"/>
            <a:ext cx="93610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44008" y="2564904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652120" y="2564904"/>
            <a:ext cx="7200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23528" y="3501008"/>
            <a:ext cx="2736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места отдыха и общения для школьников в свободное от уроков время.</a:t>
            </a:r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419872" y="4509120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Улучшение эстетического вида школьной территории.</a:t>
            </a:r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508104" y="3501008"/>
            <a:ext cx="3105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сплоченности учителей и обучающихся.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небо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27584" y="260648"/>
            <a:ext cx="78488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12. Описание достигнутых (предполагаемых) образовательных результатов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19872" y="1484784"/>
            <a:ext cx="54726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«Человек, который желает сделать что-то, ищет возможности,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человек, который не желает что-то делать, ищет причины»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43808" y="422108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3164681"/>
            <a:ext cx="81369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ходе дальнейшей реализации проекта выполнены и планируется выполнить следующие работы: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Проведен сбор информации и опрос обучающихся о реализации проекта по благоустройству пришкольной территории;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Проведена очистка пришкольной территории от бытового мусора;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Проводится разъяснительная работа среди обучающихся;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Посеяны семена однолетников, ребята познакомились с таким способом пересадки рассады цветов, как пикирование.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При благоприятных погодных условиях осталось благоустроить наш участок.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24-03-31 at 22.04.38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339752" y="620689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WhatsApp Image 2024-03-31 at 23.11.3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76672"/>
            <a:ext cx="3528392" cy="2304256"/>
          </a:xfrm>
          <a:prstGeom prst="rect">
            <a:avLst/>
          </a:prstGeom>
        </p:spPr>
      </p:pic>
      <p:pic>
        <p:nvPicPr>
          <p:cNvPr id="7" name="Рисунок 6" descr="WhatsApp Image 2024-03-31 at 23.11.37 (1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052736"/>
            <a:ext cx="3600400" cy="2304256"/>
          </a:xfrm>
          <a:prstGeom prst="rect">
            <a:avLst/>
          </a:prstGeom>
        </p:spPr>
      </p:pic>
      <p:pic>
        <p:nvPicPr>
          <p:cNvPr id="8" name="Рисунок 7" descr="WhatsApp Image 2024-03-31 at 23.11.3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429000"/>
            <a:ext cx="3600400" cy="2564904"/>
          </a:xfrm>
          <a:prstGeom prst="rect">
            <a:avLst/>
          </a:prstGeom>
        </p:spPr>
      </p:pic>
      <p:pic>
        <p:nvPicPr>
          <p:cNvPr id="9" name="Рисунок 8" descr="WhatsApp Image 2024-03-31 at 23.11.37 (3)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3861048"/>
            <a:ext cx="3635896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24-03-31 at 22.04.38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6" descr="3cDL8ciGG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40324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FwUX5uxOGR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836712"/>
            <a:ext cx="374441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w8t66Lve7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73016"/>
            <a:ext cx="38884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WhatsApp Image 2024-03-31 at 14.55.4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4077072"/>
            <a:ext cx="3672408" cy="2602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187450" y="1442135"/>
            <a:ext cx="69119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endParaRPr lang="ru-RU" b="1" i="1" dirty="0">
              <a:latin typeface="Times New Roman" pitchFamily="18" charset="0"/>
            </a:endParaRPr>
          </a:p>
          <a:p>
            <a:pPr indent="450850" algn="ctr"/>
            <a:endParaRPr lang="ru-RU" b="1" i="1" dirty="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5761" y="2103583"/>
            <a:ext cx="64087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Гарденотерапия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(садовая терапия)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опирается на взаимодействие ребенка с природой как процесс постоянного сопереживания, соучастия,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Этот метод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рассчитан помочь особому ребенку использовать свои собственные скрытые возможности, раскрыть в себе новые ресурсы и благодаря этому улучшить качество жизни. 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33736" y="820448"/>
            <a:ext cx="7524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Одно из направлений в социальной, трудовой, педагогической реабилитации и адаптации при помощи привлечения детей к работе с растениями является – </a:t>
            </a:r>
            <a:r>
              <a:rPr lang="ru-RU" b="1" dirty="0" err="1">
                <a:latin typeface="Times New Roman"/>
                <a:ea typeface="Times New Roman"/>
              </a:rPr>
              <a:t>гарденотерапия</a:t>
            </a:r>
            <a:r>
              <a:rPr lang="ru-RU" b="1" dirty="0">
                <a:latin typeface="Times New Roman"/>
                <a:ea typeface="Times New Roman"/>
              </a:rPr>
              <a:t> (садовая терапия).</a:t>
            </a:r>
            <a:endParaRPr lang="ru-RU" sz="1600" b="1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24-03-31 at 22.04.38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WhatsApp Image 2024-04-03 at 11.30.37 PM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5916" y="3530756"/>
            <a:ext cx="2698231" cy="2778564"/>
          </a:xfrm>
          <a:prstGeom prst="rect">
            <a:avLst/>
          </a:prstGeom>
        </p:spPr>
      </p:pic>
      <p:pic>
        <p:nvPicPr>
          <p:cNvPr id="6" name="Рисунок 5" descr="WhatsApp Image 2024-04-03 at 11.29.11 PM (1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99758" y="61608"/>
            <a:ext cx="2771086" cy="2438579"/>
          </a:xfrm>
          <a:prstGeom prst="rect">
            <a:avLst/>
          </a:prstGeom>
        </p:spPr>
      </p:pic>
      <p:pic>
        <p:nvPicPr>
          <p:cNvPr id="7" name="Рисунок 6" descr="WhatsApp Image 2024-04-03 at 11.29.11 PM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1772816"/>
            <a:ext cx="5574614" cy="4437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цветы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483768" y="404664"/>
            <a:ext cx="400237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реализации проекта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1124744"/>
            <a:ext cx="4536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Нами сделаны первые, большие шаги по благоустройству школьного двора и уже есть результаты. Но на этом наша работа не заканчивается, мы продолжим реализовывать проект в соответствии с ростом растений.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2" y="3140968"/>
            <a:ext cx="44744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2024-2025 учебном году мы продолжим работу по экологическому воспитанию обучающихся в рамках данного проекта «Островок детства».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триум\Desktop\проект островок детства\WhatsApp Image 2024-03-30 at 21.28.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15950"/>
            <a:ext cx="9144000" cy="74739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188640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13. Заключительные положения, перспективы дальнейшего развития проекта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1484784"/>
            <a:ext cx="5256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Двор для нас – это мир, где каждый чувствует себя комфортно, имеет широкие возможности для самореализации на пользу себе и другим, обретение опыта жизненного созидательного успеха.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3284984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Зеленые насаждения улучшают микроклимат, улавливают пыль, газы,  благотворно влияют на психическое  состояние человека. Растения, в том числе и цветы, имеют большое эстетическое и декоративное значение.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24-03-31 at 22.04.38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07704" y="476672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Дальнейшее развитие проекта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screen-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4680520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ZHivu-za-gorodom-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149080"/>
            <a:ext cx="4598690" cy="23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фот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4149080"/>
            <a:ext cx="3024336" cy="23762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24128" y="1412776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Мы не одни в этом мире. Нужно обязательно верить в лучшее и стремиться к нему. А вместе – мы можем изменить действительность.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24-03-31 at 22.04.38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43608" y="692696"/>
            <a:ext cx="83849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аздел 14. Список литературы и Интернет-ресурсов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1340768"/>
            <a:ext cx="74888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Авдонина Т. Б., Гурьева Д . Х. Инновационные методы обучения детей с ограниченными возможностями здоровья (Архивариус, 2020 № 148);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Журнал «Приусадебное хозяйство» № 2 2007, №4 2008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Журнал «Цветок»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Кондратьева Н. Н. и др. «Программа экологического образования детей», - М.: Детство-пресс, 2003.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Николаева С. Н., «Любовь к природе воспитываем с детства», - М.: Мозаика - Синтез, 2005. </a:t>
            </a:r>
          </a:p>
          <a:p>
            <a:pPr lvl="0"/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://7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dach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Alensel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kakie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-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sadovye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-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cvety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-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samye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-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populyarnye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-2888.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https://vosaduly.ru/articles/cvety-mnogoletniki-dlya-sada-neprihotlivye-dolgocvetushchie.html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https://naked-science.ru/article/psy/psychological-rainbow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https://agrartex.ru/inventar/neprihotlivye-sadovye-tsvety-mnogoletniki.html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http://domiksad.net/polezno-znat/607-neprihotlivie-mnogoletniki.html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6" descr="logo-bla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48958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9"/>
          <p:cNvSpPr>
            <a:spLocks noChangeArrowheads="1"/>
          </p:cNvSpPr>
          <p:nvPr/>
        </p:nvSpPr>
        <p:spPr bwMode="auto">
          <a:xfrm>
            <a:off x="250825" y="211138"/>
            <a:ext cx="74136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Гарденотерапевтический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метод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опирается на взаимодействие ребенка с природой как процесс постоянного сопереживания, соучастия, эмпатии. </a:t>
            </a:r>
          </a:p>
        </p:txBody>
      </p:sp>
      <p:sp>
        <p:nvSpPr>
          <p:cNvPr id="5127" name="Rectangle 10"/>
          <p:cNvSpPr>
            <a:spLocks noChangeArrowheads="1"/>
          </p:cNvSpPr>
          <p:nvPr/>
        </p:nvSpPr>
        <p:spPr bwMode="auto">
          <a:xfrm>
            <a:off x="5292725" y="3500438"/>
            <a:ext cx="385127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2000">
                <a:latin typeface="Times New Roman" pitchFamily="18" charset="0"/>
                <a:cs typeface="Times New Roman" pitchFamily="18" charset="0"/>
              </a:rPr>
              <a:t>     Благодаря этому методу ребята учатся общаться друг с другом для достижения общей цели, дети понимают, что от них зависят живые существа – растения. Полив цветов, посадка растений и другие виды работ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приводят к улучшению самоконтроля через перераспределение энергии.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755650" y="765175"/>
            <a:ext cx="8064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latin typeface="Times New Roman" pitchFamily="18" charset="0"/>
              </a:rPr>
              <a:t>Настоящий проект разработан для комплексного подхода  к проведению мероприятий по благоустройству пришкольной территории с целью создания условий для проведения образовательного процесса, а также улучшения внешнего и эстетического вида пришкольного участка. </a:t>
            </a:r>
          </a:p>
        </p:txBody>
      </p:sp>
      <p:pic>
        <p:nvPicPr>
          <p:cNvPr id="6150" name="Picture 8" descr="teDwm6eKtzTJU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2205038"/>
            <a:ext cx="49672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11"/>
          <p:cNvSpPr>
            <a:spLocks noChangeArrowheads="1"/>
          </p:cNvSpPr>
          <p:nvPr/>
        </p:nvSpPr>
        <p:spPr bwMode="auto">
          <a:xfrm>
            <a:off x="497148" y="141436"/>
            <a:ext cx="82782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Раздел 2. Аннотация проекта (краткое описание проекта)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WqNBhKaoi4sO13jFNCGayLUuDP0wIf7do6plcK4WObTNvIFpk0-jcXrGiU4BkOqV_L1nMM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349500"/>
            <a:ext cx="6049963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755650" y="333375"/>
            <a:ext cx="79883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Школьный двор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это не только часть образовательной среды, в которой протекает процесс социализации, воспитания и развития личности ребёнка. Это и место, где обучающиеся проводят своё свободное время. Поэтому для нас очень важен внешний вид пришкольной территории.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2067" y="36192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dirty="0"/>
              <a:t> «Красота спасёт мир», - </a:t>
            </a:r>
            <a:r>
              <a:rPr lang="ru-RU" b="1" i="1" dirty="0"/>
              <a:t>утверждал известный русский писать                       </a:t>
            </a:r>
            <a:r>
              <a:rPr lang="ru-RU" dirty="0"/>
              <a:t>Ф.М. Достоевский. </a:t>
            </a:r>
            <a:endParaRPr lang="ru-RU" dirty="0" smtClean="0"/>
          </a:p>
          <a:p>
            <a:pPr fontAlgn="base"/>
            <a:r>
              <a:rPr lang="ru-RU" dirty="0"/>
              <a:t> </a:t>
            </a:r>
            <a:r>
              <a:rPr lang="ru-RU" dirty="0" smtClean="0"/>
              <a:t>      Воспитать </a:t>
            </a:r>
            <a:r>
              <a:rPr lang="ru-RU" dirty="0"/>
              <a:t>красивую личность можно только тогда, когда вокруг неё все прекрасно. Человек чувствует себя комфортно, когда его окружают красивые аллеи, цветущие газоны и ярко оформленные клумбы цветов. </a:t>
            </a:r>
          </a:p>
        </p:txBody>
      </p:sp>
      <p:pic>
        <p:nvPicPr>
          <p:cNvPr id="1026" name="Picture 2" descr="D:\Загрузки браузера\tass_dostoyevsky_492897_1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36" y="2010966"/>
            <a:ext cx="3810000" cy="483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23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BFuYo7weQ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611188" y="1196975"/>
            <a:ext cx="798830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</a:rPr>
              <a:t>В настоящее время люди больше внимания стали уделять благоустройству окружающего мира, создавая интересные «зелёные уголки радости» для поднятия настроения и комфортного отдыха на свежем воздухе. </a:t>
            </a:r>
          </a:p>
          <a:p>
            <a:pPr algn="ctr"/>
            <a:r>
              <a:rPr lang="ru-RU" dirty="0">
                <a:latin typeface="Times New Roman" pitchFamily="18" charset="0"/>
              </a:rPr>
              <a:t>  </a:t>
            </a:r>
            <a:r>
              <a:rPr lang="ru-RU" b="1" i="1" dirty="0">
                <a:latin typeface="Times New Roman" pitchFamily="18" charset="0"/>
              </a:rPr>
              <a:t>  Школа</a:t>
            </a:r>
            <a:r>
              <a:rPr lang="ru-RU" dirty="0">
                <a:latin typeface="Times New Roman" pitchFamily="18" charset="0"/>
              </a:rPr>
              <a:t> – удивительное и родное место для каждого человека. Здесь ребёнку должно быть комфортно – и психологически, и физически. Несомненно, основная часть детства и юности каждого человека проходит в школе. Об этом времени созданы десятки песен, стихов, ведь школьные годы – начало нашей осознанной жизни. Лучшие друзья, первая любовь, радости побед и горести поражений познаются нами здесь, в стенах родной школы, на уроках и переменах, на школьном дворе. </a:t>
            </a:r>
          </a:p>
          <a:p>
            <a:pPr algn="ctr"/>
            <a:endParaRPr lang="ru-RU" dirty="0">
              <a:latin typeface="Times New Roman" pitchFamily="18" charset="0"/>
            </a:endParaRPr>
          </a:p>
        </p:txBody>
      </p:sp>
      <p:sp>
        <p:nvSpPr>
          <p:cNvPr id="9222" name="Rectangle 10"/>
          <p:cNvSpPr>
            <a:spLocks noChangeArrowheads="1"/>
          </p:cNvSpPr>
          <p:nvPr/>
        </p:nvSpPr>
        <p:spPr bwMode="auto">
          <a:xfrm>
            <a:off x="152029" y="501799"/>
            <a:ext cx="91114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Раздел 3. Актуальность и социально-экономическая значимость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1612726566_5-p-krasivie-golubie-foni-neba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835150" y="404813"/>
            <a:ext cx="57594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Объект исследования 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- пришкольная территория МБОУ «Школа для обучающихся с ограниченными возможностями здоровья».</a:t>
            </a:r>
          </a:p>
        </p:txBody>
      </p:sp>
      <p:pic>
        <p:nvPicPr>
          <p:cNvPr id="10246" name="Picture 6" descr="2JRE62NFKQROa2kSTJubrgdyn_tHA9eze6ggK0DXRpLMcUF6bi9cYk6otd-MC8VUqeZABvqM1dCMHXqsE7k_ZEy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878013"/>
            <a:ext cx="5905500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221</TotalTime>
  <Words>1107</Words>
  <Application>Microsoft Office PowerPoint</Application>
  <PresentationFormat>Экран (4:3)</PresentationFormat>
  <Paragraphs>120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Атриум</dc:creator>
  <cp:lastModifiedBy>Пользователь</cp:lastModifiedBy>
  <cp:revision>32</cp:revision>
  <dcterms:created xsi:type="dcterms:W3CDTF">2024-03-30T19:41:43Z</dcterms:created>
  <dcterms:modified xsi:type="dcterms:W3CDTF">2024-12-01T13:46:08Z</dcterms:modified>
</cp:coreProperties>
</file>