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2" r:id="rId2"/>
    <p:sldId id="267" r:id="rId3"/>
    <p:sldId id="258" r:id="rId4"/>
    <p:sldId id="261" r:id="rId5"/>
    <p:sldId id="278" r:id="rId6"/>
    <p:sldId id="276" r:id="rId7"/>
    <p:sldId id="280" r:id="rId8"/>
    <p:sldId id="281" r:id="rId9"/>
    <p:sldId id="284" r:id="rId10"/>
    <p:sldId id="285" r:id="rId11"/>
    <p:sldId id="286" r:id="rId12"/>
    <p:sldId id="287" r:id="rId13"/>
    <p:sldId id="288" r:id="rId14"/>
    <p:sldId id="291" r:id="rId15"/>
    <p:sldId id="292" r:id="rId16"/>
    <p:sldId id="293" r:id="rId17"/>
    <p:sldId id="294" r:id="rId18"/>
    <p:sldId id="295" r:id="rId19"/>
    <p:sldId id="296" r:id="rId20"/>
    <p:sldId id="309" r:id="rId21"/>
    <p:sldId id="298" r:id="rId22"/>
    <p:sldId id="300" r:id="rId23"/>
    <p:sldId id="289" r:id="rId24"/>
    <p:sldId id="301" r:id="rId25"/>
    <p:sldId id="303" r:id="rId26"/>
    <p:sldId id="283" r:id="rId27"/>
    <p:sldId id="299" r:id="rId28"/>
    <p:sldId id="262" r:id="rId29"/>
    <p:sldId id="263" r:id="rId30"/>
    <p:sldId id="260" r:id="rId31"/>
    <p:sldId id="268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90" y="-8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27.07.2021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27.07.2021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27.07.2021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27.07.2021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27.07.2021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pandia.ru/text/category/maj_2006_g_/" TargetMode="External"/><Relationship Id="rId2" Type="http://schemas.openxmlformats.org/officeDocument/2006/relationships/hyperlink" Target="https://pandia.ru/text/category/30_sentyabrya/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1273862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Живая память </a:t>
            </a:r>
            <a:endParaRPr lang="ru-RU" sz="9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дмин\Desktop\54b8c8a9ec30a3c817db0d14f2f154ee (1).jpe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000240"/>
            <a:ext cx="4040188" cy="4286280"/>
          </a:xfrm>
          <a:prstGeom prst="rect">
            <a:avLst/>
          </a:prstGeom>
          <a:noFill/>
        </p:spPr>
      </p:pic>
      <p:pic>
        <p:nvPicPr>
          <p:cNvPr id="8" name="Содержимое 7" descr="http://imena.onf.ru/sites/default/files/styles/large/public/095.jpg?itok=9s4zyRNc"/>
          <p:cNvPicPr>
            <a:picLocks noGrp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 bwMode="auto">
          <a:xfrm>
            <a:off x="4645025" y="2000240"/>
            <a:ext cx="4041775" cy="4286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Афган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- это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>
                <a:solidFill>
                  <a:srgbClr val="FF0000"/>
                </a:solidFill>
              </a:rPr>
              <a:t>500</a:t>
            </a:r>
            <a:r>
              <a:rPr lang="ru-RU" b="1" dirty="0" smtClean="0"/>
              <a:t> тысяч </a:t>
            </a:r>
            <a:r>
              <a:rPr lang="ru-RU" dirty="0" smtClean="0"/>
              <a:t>наших солдат, прошедших через пекло боев,</a:t>
            </a:r>
            <a:r>
              <a:rPr lang="ru-RU" dirty="0" smtClean="0">
                <a:solidFill>
                  <a:srgbClr val="FF0000"/>
                </a:solidFill>
              </a:rPr>
              <a:t> 49985 </a:t>
            </a:r>
            <a:r>
              <a:rPr lang="ru-RU" dirty="0" smtClean="0"/>
              <a:t>человек из которых получили ранения, </a:t>
            </a:r>
            <a:r>
              <a:rPr lang="ru-RU" dirty="0" smtClean="0">
                <a:solidFill>
                  <a:srgbClr val="FF0000"/>
                </a:solidFill>
              </a:rPr>
              <a:t>6669</a:t>
            </a:r>
            <a:r>
              <a:rPr lang="ru-RU" dirty="0" smtClean="0"/>
              <a:t> остались инвалидами,</a:t>
            </a:r>
            <a:r>
              <a:rPr lang="ru-RU" dirty="0" smtClean="0">
                <a:solidFill>
                  <a:srgbClr val="FF0000"/>
                </a:solidFill>
              </a:rPr>
              <a:t> 13836 </a:t>
            </a:r>
            <a:r>
              <a:rPr lang="ru-RU" dirty="0" smtClean="0"/>
              <a:t>воинов погибли в боях, </a:t>
            </a:r>
            <a:r>
              <a:rPr lang="ru-RU" dirty="0" smtClean="0">
                <a:solidFill>
                  <a:srgbClr val="FF0000"/>
                </a:solidFill>
              </a:rPr>
              <a:t>312</a:t>
            </a:r>
            <a:r>
              <a:rPr lang="ru-RU" dirty="0" smtClean="0"/>
              <a:t> бойцов пропали без вести, </a:t>
            </a:r>
            <a:r>
              <a:rPr lang="ru-RU" dirty="0" smtClean="0">
                <a:solidFill>
                  <a:srgbClr val="FF0000"/>
                </a:solidFill>
              </a:rPr>
              <a:t>18</a:t>
            </a:r>
            <a:r>
              <a:rPr lang="ru-RU" dirty="0" smtClean="0"/>
              <a:t> были интернированы в другие страны мира.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671"/>
            <a:ext cx="7772400" cy="1571635"/>
          </a:xfrm>
        </p:spPr>
        <p:txBody>
          <a:bodyPr/>
          <a:lstStyle/>
          <a:p>
            <a:r>
              <a:rPr lang="ru-RU" dirty="0" smtClean="0"/>
              <a:t>        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Афган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- это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2214554"/>
            <a:ext cx="7429552" cy="4071966"/>
          </a:xfrm>
        </p:spPr>
        <p:txBody>
          <a:bodyPr>
            <a:normAutofit fontScale="92500"/>
          </a:bodyPr>
          <a:lstStyle/>
          <a:p>
            <a:r>
              <a:rPr lang="ru-RU" sz="4400" dirty="0" smtClean="0"/>
              <a:t>                Потери в технике, </a:t>
            </a:r>
          </a:p>
          <a:p>
            <a:r>
              <a:rPr lang="ru-RU" sz="4400" dirty="0" smtClean="0"/>
              <a:t> </a:t>
            </a:r>
            <a:r>
              <a:rPr lang="ru-RU" sz="3900" dirty="0" smtClean="0"/>
              <a:t>по </a:t>
            </a:r>
            <a:r>
              <a:rPr lang="ru-RU" sz="3900" dirty="0" err="1" smtClean="0"/>
              <a:t>официальнымданным,составили</a:t>
            </a:r>
            <a:r>
              <a:rPr lang="ru-RU" sz="4400" dirty="0" smtClean="0"/>
              <a:t> </a:t>
            </a:r>
            <a:r>
              <a:rPr lang="ru-RU" sz="4400" dirty="0" smtClean="0">
                <a:solidFill>
                  <a:srgbClr val="FF0000"/>
                </a:solidFill>
              </a:rPr>
              <a:t>147</a:t>
            </a:r>
            <a:r>
              <a:rPr lang="ru-RU" sz="4400" dirty="0" smtClean="0"/>
              <a:t> танков, </a:t>
            </a:r>
          </a:p>
          <a:p>
            <a:r>
              <a:rPr lang="ru-RU" sz="4400" dirty="0" smtClean="0">
                <a:solidFill>
                  <a:srgbClr val="FF0000"/>
                </a:solidFill>
              </a:rPr>
              <a:t>1314</a:t>
            </a:r>
            <a:r>
              <a:rPr lang="ru-RU" sz="4400" dirty="0" smtClean="0"/>
              <a:t> бронемашин, </a:t>
            </a:r>
          </a:p>
          <a:p>
            <a:r>
              <a:rPr lang="ru-RU" sz="4400" dirty="0" smtClean="0">
                <a:solidFill>
                  <a:srgbClr val="FF0000"/>
                </a:solidFill>
              </a:rPr>
              <a:t>433</a:t>
            </a:r>
            <a:r>
              <a:rPr lang="ru-RU" sz="4400" dirty="0" smtClean="0"/>
              <a:t> </a:t>
            </a:r>
            <a:r>
              <a:rPr lang="ru-RU" sz="4400" dirty="0" err="1" smtClean="0"/>
              <a:t>артсистемы</a:t>
            </a:r>
            <a:r>
              <a:rPr lang="ru-RU" sz="4400" dirty="0" smtClean="0"/>
              <a:t>, </a:t>
            </a:r>
          </a:p>
          <a:p>
            <a:r>
              <a:rPr lang="ru-RU" sz="4400" dirty="0" smtClean="0">
                <a:solidFill>
                  <a:srgbClr val="FF0000"/>
                </a:solidFill>
              </a:rPr>
              <a:t>118</a:t>
            </a:r>
            <a:r>
              <a:rPr lang="ru-RU" sz="4400" dirty="0" smtClean="0"/>
              <a:t> самолетов и </a:t>
            </a:r>
            <a:r>
              <a:rPr lang="ru-RU" sz="4400" dirty="0" smtClean="0">
                <a:solidFill>
                  <a:srgbClr val="FF0000"/>
                </a:solidFill>
              </a:rPr>
              <a:t>333</a:t>
            </a:r>
            <a:r>
              <a:rPr lang="ru-RU" sz="4400" dirty="0" smtClean="0"/>
              <a:t> вертолета.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>По  Республике  Башкортостан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     По последним данным, в Башкортостане проживают </a:t>
            </a:r>
            <a:r>
              <a:rPr lang="ru-RU" dirty="0" smtClean="0">
                <a:solidFill>
                  <a:srgbClr val="FF0000"/>
                </a:solidFill>
              </a:rPr>
              <a:t>9150</a:t>
            </a:r>
            <a:r>
              <a:rPr lang="ru-RU" dirty="0" smtClean="0"/>
              <a:t> бывших воинов, принимавших участие в оказании интернациональной помощи Исламской Республике Афганистан. Всего из республики в Афганистан было направлено более </a:t>
            </a:r>
            <a:r>
              <a:rPr lang="ru-RU" dirty="0" smtClean="0">
                <a:solidFill>
                  <a:srgbClr val="FF0000"/>
                </a:solidFill>
              </a:rPr>
              <a:t>десяти тысяч </a:t>
            </a:r>
            <a:r>
              <a:rPr lang="ru-RU" dirty="0" smtClean="0"/>
              <a:t>человек, из них </a:t>
            </a:r>
            <a:r>
              <a:rPr lang="ru-RU" dirty="0" smtClean="0">
                <a:solidFill>
                  <a:srgbClr val="FF0000"/>
                </a:solidFill>
              </a:rPr>
              <a:t>343</a:t>
            </a:r>
            <a:r>
              <a:rPr lang="ru-RU" dirty="0" smtClean="0"/>
              <a:t> погибли, </a:t>
            </a:r>
            <a:r>
              <a:rPr lang="ru-RU" dirty="0" smtClean="0">
                <a:solidFill>
                  <a:srgbClr val="FF0000"/>
                </a:solidFill>
              </a:rPr>
              <a:t>шестеро </a:t>
            </a:r>
            <a:r>
              <a:rPr lang="ru-RU" dirty="0" smtClean="0"/>
              <a:t>пропали без вести, </a:t>
            </a:r>
            <a:r>
              <a:rPr lang="ru-RU" dirty="0" smtClean="0">
                <a:solidFill>
                  <a:srgbClr val="FF0000"/>
                </a:solidFill>
              </a:rPr>
              <a:t>2500</a:t>
            </a:r>
            <a:r>
              <a:rPr lang="ru-RU" dirty="0" smtClean="0"/>
              <a:t> военнослужащих получили ранения.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  По </a:t>
            </a:r>
            <a:r>
              <a:rPr lang="ru-RU" dirty="0" err="1" smtClean="0">
                <a:solidFill>
                  <a:srgbClr val="00B0F0"/>
                </a:solidFill>
              </a:rPr>
              <a:t>Балтачевскому</a:t>
            </a:r>
            <a:r>
              <a:rPr lang="ru-RU" dirty="0" smtClean="0">
                <a:solidFill>
                  <a:srgbClr val="00B0F0"/>
                </a:solidFill>
              </a:rPr>
              <a:t>  районе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 вернулись на родную землю 7  военнослужащих.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dirty="0" smtClean="0">
                <a:solidFill>
                  <a:srgbClr val="7030A0"/>
                </a:solidFill>
              </a:rPr>
              <a:t>АХМЕТОВ </a:t>
            </a:r>
            <a:r>
              <a:rPr lang="ru-RU" sz="4800" dirty="0" err="1" smtClean="0">
                <a:solidFill>
                  <a:srgbClr val="7030A0"/>
                </a:solidFill>
              </a:rPr>
              <a:t>Дамис</a:t>
            </a:r>
            <a:r>
              <a:rPr lang="ru-RU" sz="4800" dirty="0" smtClean="0">
                <a:solidFill>
                  <a:srgbClr val="7030A0"/>
                </a:solidFill>
              </a:rPr>
              <a:t> </a:t>
            </a:r>
            <a:r>
              <a:rPr lang="ru-RU" sz="4800" dirty="0" err="1" smtClean="0">
                <a:solidFill>
                  <a:srgbClr val="7030A0"/>
                </a:solidFill>
              </a:rPr>
              <a:t>Гадылович</a:t>
            </a:r>
            <a:r>
              <a:rPr lang="ru-RU" sz="4800" dirty="0" smtClean="0">
                <a:solidFill>
                  <a:srgbClr val="7030A0"/>
                </a:solidFill>
              </a:rPr>
              <a:t> </a:t>
            </a:r>
            <a:br>
              <a:rPr lang="ru-RU" sz="4800" dirty="0" smtClean="0">
                <a:solidFill>
                  <a:srgbClr val="7030A0"/>
                </a:solidFill>
              </a:rPr>
            </a:br>
            <a:endParaRPr lang="ru-RU" sz="48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994296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Капитан, </a:t>
            </a:r>
            <a:r>
              <a:rPr lang="ru-RU" dirty="0" err="1" smtClean="0"/>
              <a:t>командиp</a:t>
            </a:r>
            <a:r>
              <a:rPr lang="ru-RU" dirty="0" smtClean="0"/>
              <a:t> </a:t>
            </a:r>
            <a:r>
              <a:rPr lang="ru-RU" dirty="0" err="1" smtClean="0"/>
              <a:t>автомоб</a:t>
            </a:r>
            <a:r>
              <a:rPr lang="ru-RU" dirty="0" smtClean="0"/>
              <a:t>. роты,</a:t>
            </a:r>
          </a:p>
          <a:p>
            <a:pPr>
              <a:buNone/>
            </a:pPr>
            <a:r>
              <a:rPr lang="ru-RU" dirty="0" smtClean="0"/>
              <a:t>        род. 20.01,1953 в дер. </a:t>
            </a:r>
            <a:r>
              <a:rPr lang="ru-RU" dirty="0" err="1" smtClean="0"/>
              <a:t>Имяново</a:t>
            </a:r>
            <a:r>
              <a:rPr lang="ru-RU" dirty="0" smtClean="0"/>
              <a:t> </a:t>
            </a:r>
            <a:r>
              <a:rPr lang="ru-RU" dirty="0" err="1" smtClean="0"/>
              <a:t>Балтачевского</a:t>
            </a:r>
            <a:r>
              <a:rPr lang="ru-RU" dirty="0" smtClean="0"/>
              <a:t> р-на </a:t>
            </a:r>
            <a:r>
              <a:rPr lang="ru-RU" dirty="0" err="1" smtClean="0"/>
              <a:t>Башк.АССР</a:t>
            </a:r>
            <a:r>
              <a:rPr lang="ru-RU" dirty="0" smtClean="0"/>
              <a:t>. Башкир. </a:t>
            </a:r>
            <a:br>
              <a:rPr lang="ru-RU" dirty="0" smtClean="0"/>
            </a:br>
            <a:r>
              <a:rPr lang="ru-RU" dirty="0" smtClean="0"/>
              <a:t>В </a:t>
            </a:r>
            <a:r>
              <a:rPr lang="ru-RU" dirty="0" err="1" smtClean="0"/>
              <a:t>Вооруж</a:t>
            </a:r>
            <a:r>
              <a:rPr lang="ru-RU" dirty="0" smtClean="0"/>
              <a:t>. Силах СССР с 5.5.1972 </a:t>
            </a:r>
            <a:br>
              <a:rPr lang="ru-RU" dirty="0" smtClean="0"/>
            </a:br>
            <a:r>
              <a:rPr lang="ru-RU" dirty="0" smtClean="0"/>
              <a:t>Окончил Тюменское ВВИКУ.</a:t>
            </a:r>
            <a:br>
              <a:rPr lang="ru-RU" dirty="0" smtClean="0"/>
            </a:br>
            <a:r>
              <a:rPr lang="ru-RU" dirty="0" smtClean="0"/>
              <a:t>В </a:t>
            </a:r>
            <a:r>
              <a:rPr lang="ru-RU" dirty="0" err="1" smtClean="0"/>
              <a:t>Респ</a:t>
            </a:r>
            <a:r>
              <a:rPr lang="ru-RU" dirty="0" smtClean="0"/>
              <a:t>. Афганистан с апр. 1982. </a:t>
            </a:r>
            <a:br>
              <a:rPr lang="ru-RU" dirty="0" smtClean="0"/>
            </a:br>
            <a:r>
              <a:rPr lang="ru-RU" dirty="0" smtClean="0"/>
              <a:t>Погиб 19.9.1983.</a:t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dirty="0" smtClean="0"/>
              <a:t>        За мужество и отвагу, проявленные при выполнении боевых задач, </a:t>
            </a:r>
            <a:r>
              <a:rPr lang="ru-RU" dirty="0" err="1" smtClean="0"/>
              <a:t>нагр</a:t>
            </a:r>
            <a:r>
              <a:rPr lang="ru-RU" dirty="0" smtClean="0"/>
              <a:t>. орд. Красной Звезды (посмерт­но). </a:t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dirty="0" smtClean="0"/>
              <a:t>        Похоронен в с. </a:t>
            </a:r>
            <a:r>
              <a:rPr lang="ru-RU" dirty="0" err="1" smtClean="0"/>
              <a:t>Старо-Балтачево</a:t>
            </a:r>
            <a:r>
              <a:rPr lang="ru-RU" dirty="0" smtClean="0"/>
              <a:t> </a:t>
            </a:r>
            <a:r>
              <a:rPr lang="ru-RU" dirty="0" err="1" smtClean="0"/>
              <a:t>Балтачевского</a:t>
            </a:r>
            <a:r>
              <a:rPr lang="ru-RU" dirty="0" smtClean="0"/>
              <a:t> р-на.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5" name="Рисунок 4" descr="Памяти павших в Афганской войн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736"/>
            <a:ext cx="3357586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 smtClean="0">
                <a:solidFill>
                  <a:srgbClr val="7030A0"/>
                </a:solidFill>
              </a:rPr>
              <a:t>ГАЛИМОВ </a:t>
            </a:r>
            <a:r>
              <a:rPr lang="ru-RU" sz="4400" dirty="0" err="1" smtClean="0">
                <a:solidFill>
                  <a:srgbClr val="7030A0"/>
                </a:solidFill>
              </a:rPr>
              <a:t>Фиданис</a:t>
            </a:r>
            <a:r>
              <a:rPr lang="ru-RU" sz="4400" dirty="0" smtClean="0">
                <a:solidFill>
                  <a:srgbClr val="7030A0"/>
                </a:solidFill>
              </a:rPr>
              <a:t> </a:t>
            </a:r>
            <a:r>
              <a:rPr lang="ru-RU" sz="4400" dirty="0" err="1" smtClean="0">
                <a:solidFill>
                  <a:srgbClr val="7030A0"/>
                </a:solidFill>
              </a:rPr>
              <a:t>Назифович</a:t>
            </a:r>
            <a:r>
              <a:rPr lang="ru-RU" sz="4400" dirty="0" smtClean="0">
                <a:solidFill>
                  <a:srgbClr val="7030A0"/>
                </a:solidFill>
              </a:rPr>
              <a:t> </a:t>
            </a:r>
            <a:br>
              <a:rPr lang="ru-RU" sz="4400" dirty="0" smtClean="0">
                <a:solidFill>
                  <a:srgbClr val="7030A0"/>
                </a:solidFill>
              </a:rPr>
            </a:br>
            <a:endParaRPr lang="ru-RU" sz="44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643306" y="1285860"/>
            <a:ext cx="5272094" cy="472124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dirty="0" smtClean="0"/>
              <a:t>      </a:t>
            </a:r>
          </a:p>
          <a:p>
            <a:pPr>
              <a:buNone/>
            </a:pPr>
            <a:r>
              <a:rPr lang="ru-RU" sz="6400" dirty="0" smtClean="0"/>
              <a:t>         Рядовой, водитель, </a:t>
            </a:r>
          </a:p>
          <a:p>
            <a:pPr>
              <a:buNone/>
            </a:pPr>
            <a:r>
              <a:rPr lang="ru-RU" sz="6400" dirty="0" smtClean="0"/>
              <a:t>         род. 20.5.1969 в дер. </a:t>
            </a:r>
            <a:r>
              <a:rPr lang="ru-RU" sz="6400" dirty="0" err="1" smtClean="0"/>
              <a:t>Уразаево</a:t>
            </a:r>
            <a:r>
              <a:rPr lang="ru-RU" sz="6400" dirty="0" smtClean="0"/>
              <a:t> </a:t>
            </a:r>
            <a:r>
              <a:rPr lang="ru-RU" sz="6400" dirty="0" err="1" smtClean="0"/>
              <a:t>Балтачевского</a:t>
            </a:r>
            <a:r>
              <a:rPr lang="ru-RU" sz="6400" dirty="0" smtClean="0"/>
              <a:t> р-на </a:t>
            </a:r>
            <a:r>
              <a:rPr lang="ru-RU" sz="6400" dirty="0" err="1" smtClean="0"/>
              <a:t>Башк.АССР</a:t>
            </a:r>
            <a:r>
              <a:rPr lang="ru-RU" sz="6400" dirty="0" smtClean="0"/>
              <a:t>. Татарин. </a:t>
            </a:r>
          </a:p>
          <a:p>
            <a:pPr>
              <a:buNone/>
            </a:pPr>
            <a:r>
              <a:rPr lang="ru-RU" sz="6400" dirty="0" smtClean="0"/>
              <a:t>         Работал в колхозе "</a:t>
            </a:r>
            <a:r>
              <a:rPr lang="ru-RU" sz="6400" dirty="0" err="1" smtClean="0"/>
              <a:t>Чулпан</a:t>
            </a:r>
            <a:r>
              <a:rPr lang="ru-RU" sz="6400" dirty="0" smtClean="0"/>
              <a:t>". </a:t>
            </a:r>
            <a:br>
              <a:rPr lang="ru-RU" sz="6400" dirty="0" smtClean="0"/>
            </a:br>
            <a:r>
              <a:rPr lang="ru-RU" sz="6400" dirty="0" smtClean="0"/>
              <a:t>В </a:t>
            </a:r>
            <a:r>
              <a:rPr lang="ru-RU" sz="6400" dirty="0" err="1" smtClean="0"/>
              <a:t>Вооруж</a:t>
            </a:r>
            <a:r>
              <a:rPr lang="ru-RU" sz="6400" dirty="0" smtClean="0"/>
              <a:t>. Силы СССР призван 12.11.87 </a:t>
            </a:r>
            <a:r>
              <a:rPr lang="ru-RU" sz="6400" dirty="0" err="1" smtClean="0"/>
              <a:t>Балтачевским</a:t>
            </a:r>
            <a:r>
              <a:rPr lang="ru-RU" sz="6400" dirty="0" smtClean="0"/>
              <a:t> РВК.</a:t>
            </a:r>
            <a:br>
              <a:rPr lang="ru-RU" sz="6400" dirty="0" smtClean="0"/>
            </a:br>
            <a:r>
              <a:rPr lang="ru-RU" sz="6400" dirty="0" smtClean="0"/>
              <a:t>В </a:t>
            </a:r>
            <a:r>
              <a:rPr lang="ru-RU" sz="6400" dirty="0" err="1" smtClean="0"/>
              <a:t>Респ</a:t>
            </a:r>
            <a:r>
              <a:rPr lang="ru-RU" sz="6400" dirty="0" smtClean="0"/>
              <a:t>. Афганистан с мая 1988. </a:t>
            </a:r>
            <a:br>
              <a:rPr lang="ru-RU" sz="6400" dirty="0" smtClean="0"/>
            </a:br>
            <a:r>
              <a:rPr lang="ru-RU" sz="6400" dirty="0" smtClean="0"/>
              <a:t>При совершении марша по маршруту Кабул — Баграм 16.6.1988 колонна автомобилей подверглась обстрелу. Несмотря на плотный огонь противника, Г. вывел автомобиль из зоны обстрела, а затем, заняв </a:t>
            </a:r>
            <a:r>
              <a:rPr lang="ru-RU" sz="6400" dirty="0" err="1" smtClean="0"/>
              <a:t>огн</a:t>
            </a:r>
            <a:r>
              <a:rPr lang="ru-RU" sz="6400" dirty="0" smtClean="0"/>
              <a:t>. позицию, прикрывал выход других автомобилей. </a:t>
            </a:r>
            <a:br>
              <a:rPr lang="ru-RU" sz="6400" dirty="0" smtClean="0"/>
            </a:br>
            <a:r>
              <a:rPr lang="ru-RU" sz="6400" dirty="0" smtClean="0"/>
              <a:t>В бою был смертельно ранен.</a:t>
            </a:r>
            <a:br>
              <a:rPr lang="ru-RU" sz="6400" dirty="0" smtClean="0"/>
            </a:br>
            <a:endParaRPr lang="ru-RU" sz="6400" dirty="0" smtClean="0"/>
          </a:p>
          <a:p>
            <a:pPr>
              <a:buNone/>
            </a:pPr>
            <a:r>
              <a:rPr lang="ru-RU" sz="6400" dirty="0" smtClean="0"/>
              <a:t>        За мужество и отвагу </a:t>
            </a:r>
            <a:r>
              <a:rPr lang="ru-RU" sz="6400" dirty="0" err="1" smtClean="0"/>
              <a:t>нагр</a:t>
            </a:r>
            <a:r>
              <a:rPr lang="ru-RU" sz="6400" dirty="0" smtClean="0"/>
              <a:t>. орд. Красной Звезды (посмертно). </a:t>
            </a:r>
            <a:br>
              <a:rPr lang="ru-RU" sz="6400" dirty="0" smtClean="0"/>
            </a:br>
            <a:endParaRPr lang="ru-RU" sz="6400" dirty="0" smtClean="0"/>
          </a:p>
          <a:p>
            <a:pPr>
              <a:buNone/>
            </a:pPr>
            <a:r>
              <a:rPr lang="ru-RU" sz="6400" dirty="0" smtClean="0"/>
              <a:t>         Похоронен в дер. </a:t>
            </a:r>
            <a:r>
              <a:rPr lang="ru-RU" sz="6400" dirty="0" err="1" smtClean="0"/>
              <a:t>Уразаево</a:t>
            </a:r>
            <a:r>
              <a:rPr lang="ru-RU" sz="6400" dirty="0" smtClean="0"/>
              <a:t>.</a:t>
            </a:r>
          </a:p>
          <a:p>
            <a:pPr>
              <a:buNone/>
            </a:pPr>
            <a:r>
              <a:rPr lang="ru-RU" sz="6400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Памяти павших в Афганской войн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142984"/>
            <a:ext cx="3571900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САФИЕВ Альберт Александрович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714744" y="1435100"/>
            <a:ext cx="5200656" cy="5422900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endParaRPr lang="ru-RU" sz="6700" dirty="0" smtClean="0"/>
          </a:p>
          <a:p>
            <a:pPr algn="ctr">
              <a:buNone/>
            </a:pPr>
            <a:r>
              <a:rPr lang="ru-RU" dirty="0" smtClean="0"/>
              <a:t>Рядовой, наводчик-оператор БМП,</a:t>
            </a:r>
          </a:p>
          <a:p>
            <a:pPr>
              <a:buNone/>
            </a:pPr>
            <a:r>
              <a:rPr lang="ru-RU" dirty="0" smtClean="0"/>
              <a:t>         род. 1.7.1961 в дер. </a:t>
            </a:r>
            <a:r>
              <a:rPr lang="ru-RU" dirty="0" err="1" smtClean="0"/>
              <a:t>Ново-Иванаево</a:t>
            </a:r>
            <a:r>
              <a:rPr lang="ru-RU" dirty="0" smtClean="0"/>
              <a:t> </a:t>
            </a:r>
            <a:r>
              <a:rPr lang="ru-RU" dirty="0" err="1" smtClean="0"/>
              <a:t>Балтачевского</a:t>
            </a:r>
            <a:r>
              <a:rPr lang="ru-RU" dirty="0" smtClean="0"/>
              <a:t> р-на </a:t>
            </a:r>
            <a:r>
              <a:rPr lang="ru-RU" dirty="0" err="1" smtClean="0"/>
              <a:t>Башк</a:t>
            </a:r>
            <a:r>
              <a:rPr lang="ru-RU" dirty="0" smtClean="0"/>
              <a:t>. АССР. Мариец. </a:t>
            </a:r>
          </a:p>
          <a:p>
            <a:pPr>
              <a:buNone/>
            </a:pPr>
            <a:r>
              <a:rPr lang="ru-RU" dirty="0" smtClean="0"/>
              <a:t>        В </a:t>
            </a:r>
            <a:r>
              <a:rPr lang="ru-RU" dirty="0" err="1" smtClean="0"/>
              <a:t>Вооруж</a:t>
            </a:r>
            <a:r>
              <a:rPr lang="ru-RU" dirty="0" smtClean="0"/>
              <a:t>. Силы СССР призван 4.7.79 </a:t>
            </a:r>
            <a:r>
              <a:rPr lang="ru-RU" dirty="0" err="1" smtClean="0"/>
              <a:t>Балтачевским</a:t>
            </a:r>
            <a:r>
              <a:rPr lang="ru-RU" dirty="0" smtClean="0"/>
              <a:t> РВК.</a:t>
            </a:r>
            <a:br>
              <a:rPr lang="ru-RU" dirty="0" smtClean="0"/>
            </a:br>
            <a:r>
              <a:rPr lang="ru-RU" dirty="0" smtClean="0"/>
              <a:t>В </a:t>
            </a:r>
            <a:r>
              <a:rPr lang="ru-RU" dirty="0" err="1" smtClean="0"/>
              <a:t>Респ</a:t>
            </a:r>
            <a:r>
              <a:rPr lang="ru-RU" dirty="0" smtClean="0"/>
              <a:t>. Афганистан с дек. 1979. </a:t>
            </a:r>
            <a:br>
              <a:rPr lang="ru-RU" dirty="0" smtClean="0"/>
            </a:br>
            <a:r>
              <a:rPr lang="ru-RU" dirty="0" smtClean="0"/>
              <a:t>Проявил себя мужественным и решительным воином. 12.5.1980 при выполнении боевой задачи подразделение, в составе которого он действовал, подверглось обстрелу противника. В завязавшейся перестрелке С. подавил несколько </a:t>
            </a:r>
            <a:r>
              <a:rPr lang="ru-RU" dirty="0" err="1" smtClean="0"/>
              <a:t>огн</a:t>
            </a:r>
            <a:r>
              <a:rPr lang="ru-RU" dirty="0" smtClean="0"/>
              <a:t>. точек, но сам получил смертельное ранение.</a:t>
            </a:r>
            <a:br>
              <a:rPr lang="ru-RU" dirty="0" smtClean="0"/>
            </a:br>
            <a:r>
              <a:rPr lang="ru-RU" dirty="0" err="1" smtClean="0"/>
              <a:t>Нагр</a:t>
            </a:r>
            <a:r>
              <a:rPr lang="ru-RU" dirty="0" smtClean="0"/>
              <a:t>. орд. Красной Звезды (посмертно). </a:t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dirty="0" smtClean="0"/>
              <a:t>         Похоронен в дер. </a:t>
            </a:r>
            <a:r>
              <a:rPr lang="ru-RU" dirty="0" err="1" smtClean="0"/>
              <a:t>Ново-Иванаево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Памяти павших в Афганской войн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14422"/>
            <a:ext cx="3500462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 smtClean="0">
                <a:solidFill>
                  <a:srgbClr val="7030A0"/>
                </a:solidFill>
              </a:rPr>
              <a:t>ХАКОВ </a:t>
            </a:r>
            <a:r>
              <a:rPr lang="ru-RU" sz="4400" dirty="0" err="1" smtClean="0">
                <a:solidFill>
                  <a:srgbClr val="7030A0"/>
                </a:solidFill>
              </a:rPr>
              <a:t>Рамиль</a:t>
            </a:r>
            <a:r>
              <a:rPr lang="ru-RU" sz="4400" dirty="0" smtClean="0">
                <a:solidFill>
                  <a:srgbClr val="7030A0"/>
                </a:solidFill>
              </a:rPr>
              <a:t> </a:t>
            </a:r>
            <a:r>
              <a:rPr lang="ru-RU" sz="4400" dirty="0" err="1" smtClean="0">
                <a:solidFill>
                  <a:srgbClr val="7030A0"/>
                </a:solidFill>
              </a:rPr>
              <a:t>Фархулович</a:t>
            </a:r>
            <a:endParaRPr lang="ru-RU" sz="44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786182" y="1435100"/>
            <a:ext cx="5129218" cy="4572000"/>
          </a:xfrm>
        </p:spPr>
        <p:txBody>
          <a:bodyPr>
            <a:normAutofit fontScale="40000" lnSpcReduction="20000"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sz="5100" dirty="0" smtClean="0">
              <a:solidFill>
                <a:srgbClr val="7030A0"/>
              </a:solidFill>
            </a:endParaRPr>
          </a:p>
          <a:p>
            <a:pPr algn="ctr"/>
            <a:endParaRPr lang="ru-RU" dirty="0" smtClean="0"/>
          </a:p>
          <a:p>
            <a:pPr>
              <a:buNone/>
            </a:pPr>
            <a:r>
              <a:rPr lang="ru-RU" dirty="0" smtClean="0"/>
              <a:t>          </a:t>
            </a:r>
            <a:r>
              <a:rPr lang="ru-RU" sz="4500" dirty="0" smtClean="0"/>
              <a:t>капитан, летчик-оператор вертолета Ми-8 отд. вертолетной эскадрильи, </a:t>
            </a:r>
          </a:p>
          <a:p>
            <a:pPr>
              <a:buNone/>
            </a:pPr>
            <a:r>
              <a:rPr lang="ru-RU" sz="4500" dirty="0" smtClean="0"/>
              <a:t>       род. 8.01.1952 на Старобалтачево </a:t>
            </a:r>
            <a:r>
              <a:rPr lang="ru-RU" sz="4500" dirty="0" err="1" smtClean="0"/>
              <a:t>Балтачевского</a:t>
            </a:r>
            <a:r>
              <a:rPr lang="ru-RU" sz="4500" dirty="0" smtClean="0"/>
              <a:t> р-на </a:t>
            </a:r>
            <a:r>
              <a:rPr lang="ru-RU" sz="4500" dirty="0" err="1" smtClean="0"/>
              <a:t>Башк</a:t>
            </a:r>
            <a:r>
              <a:rPr lang="ru-RU" sz="4500" dirty="0" smtClean="0"/>
              <a:t>. АССР. Татарин. </a:t>
            </a:r>
            <a:br>
              <a:rPr lang="ru-RU" sz="4500" dirty="0" smtClean="0"/>
            </a:br>
            <a:r>
              <a:rPr lang="ru-RU" sz="4500" dirty="0" smtClean="0"/>
              <a:t>В </a:t>
            </a:r>
            <a:r>
              <a:rPr lang="ru-RU" sz="4500" dirty="0" err="1" smtClean="0"/>
              <a:t>Вооруж</a:t>
            </a:r>
            <a:r>
              <a:rPr lang="ru-RU" sz="4500" dirty="0" smtClean="0"/>
              <a:t>. Силах СССР с 7.8.70. </a:t>
            </a:r>
            <a:br>
              <a:rPr lang="ru-RU" sz="4500" dirty="0" smtClean="0"/>
            </a:br>
            <a:r>
              <a:rPr lang="ru-RU" sz="4500" dirty="0" smtClean="0"/>
              <a:t>Окончил </a:t>
            </a:r>
            <a:r>
              <a:rPr lang="ru-RU" sz="4500" dirty="0" err="1" smtClean="0"/>
              <a:t>Сызранское</a:t>
            </a:r>
            <a:r>
              <a:rPr lang="ru-RU" sz="4500" dirty="0" smtClean="0"/>
              <a:t> ВВАУЛ.</a:t>
            </a:r>
            <a:br>
              <a:rPr lang="ru-RU" sz="4500" dirty="0" smtClean="0"/>
            </a:br>
            <a:r>
              <a:rPr lang="ru-RU" sz="4500" dirty="0" smtClean="0"/>
              <a:t>В </a:t>
            </a:r>
            <a:r>
              <a:rPr lang="ru-RU" sz="4500" dirty="0" err="1" smtClean="0"/>
              <a:t>Респ</a:t>
            </a:r>
            <a:r>
              <a:rPr lang="ru-RU" sz="4500" dirty="0" smtClean="0"/>
              <a:t>. Афганистан с </a:t>
            </a:r>
            <a:r>
              <a:rPr lang="ru-RU" sz="4500" dirty="0" err="1" smtClean="0"/>
              <a:t>нояб</a:t>
            </a:r>
            <a:r>
              <a:rPr lang="ru-RU" sz="4500" dirty="0" smtClean="0"/>
              <a:t>. 1981. </a:t>
            </a:r>
            <a:br>
              <a:rPr lang="ru-RU" sz="4500" dirty="0" smtClean="0"/>
            </a:br>
            <a:r>
              <a:rPr lang="ru-RU" sz="4500" dirty="0" smtClean="0"/>
              <a:t>В составе экипажа 24.01.1982 участвовал в нанесении </a:t>
            </a:r>
            <a:r>
              <a:rPr lang="ru-RU" sz="4500" dirty="0" err="1" smtClean="0"/>
              <a:t>авиац</a:t>
            </a:r>
            <a:r>
              <a:rPr lang="ru-RU" sz="4500" dirty="0" smtClean="0"/>
              <a:t>, удара по скоплению противника в 25 км </a:t>
            </a:r>
            <a:r>
              <a:rPr lang="ru-RU" sz="4500" dirty="0" err="1" smtClean="0"/>
              <a:t>юж</a:t>
            </a:r>
            <a:r>
              <a:rPr lang="ru-RU" sz="4500" dirty="0" smtClean="0"/>
              <a:t>. г. </a:t>
            </a:r>
            <a:r>
              <a:rPr lang="ru-RU" sz="4500" dirty="0" err="1" smtClean="0"/>
              <a:t>Кундуз</a:t>
            </a:r>
            <a:r>
              <a:rPr lang="ru-RU" sz="4500" dirty="0" smtClean="0"/>
              <a:t>. </a:t>
            </a:r>
            <a:br>
              <a:rPr lang="ru-RU" sz="4500" dirty="0" smtClean="0"/>
            </a:br>
            <a:r>
              <a:rPr lang="ru-RU" sz="4500" dirty="0" smtClean="0"/>
              <a:t>При выходе из атаки его вертолет был сбит. </a:t>
            </a:r>
            <a:br>
              <a:rPr lang="ru-RU" sz="4500" dirty="0" smtClean="0"/>
            </a:br>
            <a:r>
              <a:rPr lang="ru-RU" sz="4500" dirty="0" err="1" smtClean="0"/>
              <a:t>Xаков</a:t>
            </a:r>
            <a:r>
              <a:rPr lang="ru-RU" sz="4500" dirty="0" smtClean="0"/>
              <a:t> погиб.</a:t>
            </a:r>
            <a:br>
              <a:rPr lang="ru-RU" sz="4500" dirty="0" smtClean="0"/>
            </a:br>
            <a:r>
              <a:rPr lang="ru-RU" sz="4500" dirty="0" err="1" smtClean="0"/>
              <a:t>Нагр</a:t>
            </a:r>
            <a:r>
              <a:rPr lang="ru-RU" sz="4500" dirty="0" smtClean="0"/>
              <a:t>. орд. Красного Знамени (посмертно). </a:t>
            </a:r>
            <a:br>
              <a:rPr lang="ru-RU" sz="4500" dirty="0" smtClean="0"/>
            </a:br>
            <a:endParaRPr lang="ru-RU" sz="4500" dirty="0" smtClean="0"/>
          </a:p>
          <a:p>
            <a:pPr>
              <a:buNone/>
            </a:pPr>
            <a:r>
              <a:rPr lang="ru-RU" sz="4500" dirty="0" smtClean="0"/>
              <a:t>        Похоронен на кладбище "Затон" в г. Уфа.</a:t>
            </a:r>
            <a:endParaRPr lang="ru-RU" sz="4500" dirty="0"/>
          </a:p>
        </p:txBody>
      </p:sp>
      <p:pic>
        <p:nvPicPr>
          <p:cNvPr id="5" name="Рисунок 4" descr="ХАКОВ Рамиль Фархулович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85860"/>
            <a:ext cx="3571900" cy="5572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ШАКИРОВА </a:t>
            </a:r>
            <a:r>
              <a:rPr lang="ru-RU" dirty="0" err="1" smtClean="0">
                <a:solidFill>
                  <a:srgbClr val="7030A0"/>
                </a:solidFill>
              </a:rPr>
              <a:t>Савия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Ангамовна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786182" y="1435100"/>
            <a:ext cx="5129218" cy="4572000"/>
          </a:xfrm>
        </p:spPr>
        <p:txBody>
          <a:bodyPr>
            <a:normAutofit fontScale="55000" lnSpcReduction="20000"/>
          </a:bodyPr>
          <a:lstStyle/>
          <a:p>
            <a:pPr algn="ctr"/>
            <a:endParaRPr lang="ru-RU" sz="4100" dirty="0" smtClean="0">
              <a:solidFill>
                <a:srgbClr val="7030A0"/>
              </a:solidFill>
            </a:endParaRPr>
          </a:p>
          <a:p>
            <a:pPr algn="ctr">
              <a:buNone/>
            </a:pPr>
            <a:r>
              <a:rPr lang="ru-RU" dirty="0" smtClean="0"/>
              <a:t>, </a:t>
            </a:r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служащая Сов. Армии,</a:t>
            </a:r>
          </a:p>
          <a:p>
            <a:pPr>
              <a:buNone/>
            </a:pPr>
            <a:r>
              <a:rPr lang="ru-RU" dirty="0" smtClean="0"/>
              <a:t>        род. 15.7.1958 в дер. </a:t>
            </a:r>
            <a:r>
              <a:rPr lang="ru-RU" dirty="0" err="1" smtClean="0"/>
              <a:t>Старо-Янбаево</a:t>
            </a:r>
            <a:r>
              <a:rPr lang="ru-RU" dirty="0" smtClean="0"/>
              <a:t> </a:t>
            </a:r>
            <a:r>
              <a:rPr lang="ru-RU" dirty="0" err="1" smtClean="0"/>
              <a:t>Балтачевского</a:t>
            </a:r>
            <a:r>
              <a:rPr lang="ru-RU" dirty="0" smtClean="0"/>
              <a:t> р-на </a:t>
            </a:r>
            <a:r>
              <a:rPr lang="ru-RU" dirty="0" err="1" smtClean="0"/>
              <a:t>Башк</a:t>
            </a:r>
            <a:r>
              <a:rPr lang="ru-RU" dirty="0" smtClean="0"/>
              <a:t>. АССР. Татарка.</a:t>
            </a:r>
            <a:br>
              <a:rPr lang="ru-RU" dirty="0" smtClean="0"/>
            </a:br>
            <a:r>
              <a:rPr lang="ru-RU" dirty="0" smtClean="0"/>
              <a:t>В добровольном порядке через Ленинский РВК г. Петрозаводск 14.10.87 была направлена для работы по найму в сов. войска, находившиеся в </a:t>
            </a:r>
            <a:r>
              <a:rPr lang="ru-RU" dirty="0" err="1" smtClean="0"/>
              <a:t>Респ</a:t>
            </a:r>
            <a:r>
              <a:rPr lang="ru-RU" dirty="0" smtClean="0"/>
              <a:t>. Афганистан. </a:t>
            </a:r>
            <a:br>
              <a:rPr lang="ru-RU" dirty="0" smtClean="0"/>
            </a:br>
            <a:r>
              <a:rPr lang="ru-RU" dirty="0" smtClean="0"/>
              <a:t>Умерла 31.01.1989 при выполнении служебных обязанностей.</a:t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dirty="0" smtClean="0"/>
              <a:t>        Похоронена на городском кладбище в г. Красноуральск Свердлов, обл.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5" name="Рисунок 4" descr="Памяти павших в Афганской войн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736"/>
            <a:ext cx="3571900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 smtClean="0">
                <a:solidFill>
                  <a:srgbClr val="7030A0"/>
                </a:solidFill>
              </a:rPr>
              <a:t>ШАРТДИНОВ </a:t>
            </a:r>
            <a:r>
              <a:rPr lang="ru-RU" sz="4400" dirty="0" err="1" smtClean="0">
                <a:solidFill>
                  <a:srgbClr val="7030A0"/>
                </a:solidFill>
              </a:rPr>
              <a:t>Фидус</a:t>
            </a:r>
            <a:r>
              <a:rPr lang="ru-RU" sz="4400" dirty="0" smtClean="0">
                <a:solidFill>
                  <a:srgbClr val="7030A0"/>
                </a:solidFill>
              </a:rPr>
              <a:t> </a:t>
            </a:r>
            <a:r>
              <a:rPr lang="ru-RU" sz="4400" dirty="0" err="1" smtClean="0">
                <a:solidFill>
                  <a:srgbClr val="7030A0"/>
                </a:solidFill>
              </a:rPr>
              <a:t>Накипович</a:t>
            </a:r>
            <a:endParaRPr lang="ru-RU" sz="44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786182" y="1435100"/>
            <a:ext cx="5129218" cy="4572000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dirty="0" smtClean="0"/>
              <a:t>, </a:t>
            </a:r>
          </a:p>
          <a:p>
            <a:pPr>
              <a:buNone/>
            </a:pPr>
            <a:r>
              <a:rPr lang="ru-RU" dirty="0" smtClean="0"/>
              <a:t>        рядовой, механик-водитель БМП, род.1.7.1961 в дер. </a:t>
            </a:r>
            <a:r>
              <a:rPr lang="ru-RU" dirty="0" err="1" smtClean="0"/>
              <a:t>Кунтугушево</a:t>
            </a:r>
            <a:r>
              <a:rPr lang="ru-RU" dirty="0" smtClean="0"/>
              <a:t> </a:t>
            </a:r>
            <a:r>
              <a:rPr lang="ru-RU" dirty="0" err="1" smtClean="0"/>
              <a:t>Балтачевского</a:t>
            </a:r>
            <a:r>
              <a:rPr lang="ru-RU" dirty="0" smtClean="0"/>
              <a:t> р-на </a:t>
            </a:r>
            <a:r>
              <a:rPr lang="ru-RU" dirty="0" err="1" smtClean="0"/>
              <a:t>Башк</a:t>
            </a:r>
            <a:r>
              <a:rPr lang="ru-RU" dirty="0" smtClean="0"/>
              <a:t>. АССР. Татарин. </a:t>
            </a:r>
            <a:br>
              <a:rPr lang="ru-RU" dirty="0" smtClean="0"/>
            </a:br>
            <a:r>
              <a:rPr lang="ru-RU" dirty="0" smtClean="0"/>
              <a:t>В </a:t>
            </a:r>
            <a:r>
              <a:rPr lang="ru-RU" dirty="0" err="1" smtClean="0"/>
              <a:t>Вооруж</a:t>
            </a:r>
            <a:r>
              <a:rPr lang="ru-RU" dirty="0" smtClean="0"/>
              <a:t>. Силы СССР призван 4.7.79 </a:t>
            </a:r>
            <a:r>
              <a:rPr lang="ru-RU" dirty="0" err="1" smtClean="0"/>
              <a:t>Балтачевским</a:t>
            </a:r>
            <a:r>
              <a:rPr lang="ru-RU" dirty="0" smtClean="0"/>
              <a:t> РВК.</a:t>
            </a:r>
            <a:br>
              <a:rPr lang="ru-RU" dirty="0" smtClean="0"/>
            </a:br>
            <a:r>
              <a:rPr lang="ru-RU" dirty="0" smtClean="0"/>
              <a:t>В </a:t>
            </a:r>
            <a:r>
              <a:rPr lang="ru-RU" dirty="0" err="1" smtClean="0"/>
              <a:t>Респ</a:t>
            </a:r>
            <a:r>
              <a:rPr lang="ru-RU" dirty="0" smtClean="0"/>
              <a:t>. Афганистан с дек. 1979. </a:t>
            </a:r>
            <a:br>
              <a:rPr lang="ru-RU" dirty="0" smtClean="0"/>
            </a:br>
            <a:r>
              <a:rPr lang="ru-RU" dirty="0" smtClean="0"/>
              <a:t>Неоднократно принимал участие в боевых операциях. </a:t>
            </a:r>
            <a:br>
              <a:rPr lang="ru-RU" dirty="0" smtClean="0"/>
            </a:br>
            <a:r>
              <a:rPr lang="ru-RU" dirty="0" smtClean="0"/>
              <a:t>Проявил себя мужественным и смелым воином. </a:t>
            </a:r>
            <a:br>
              <a:rPr lang="ru-RU" dirty="0" smtClean="0"/>
            </a:br>
            <a:r>
              <a:rPr lang="ru-RU" dirty="0" smtClean="0"/>
              <a:t>Погиб в бою 8.9.1980, отражая нападение противника, пытавшегося уничтожить понтонный мост.</a:t>
            </a:r>
            <a:br>
              <a:rPr lang="ru-RU" dirty="0" smtClean="0"/>
            </a:br>
            <a:r>
              <a:rPr lang="ru-RU" dirty="0" err="1" smtClean="0"/>
              <a:t>Нагр</a:t>
            </a:r>
            <a:r>
              <a:rPr lang="ru-RU" dirty="0" smtClean="0"/>
              <a:t>. орд. Красной Звезды (посмертно). 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Похоронен в дер. </a:t>
            </a:r>
            <a:r>
              <a:rPr lang="ru-RU" dirty="0" err="1" smtClean="0"/>
              <a:t>Кунтугушево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 descr="Памяти павших в Афганской войн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85860"/>
            <a:ext cx="3571900" cy="5572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Админ\Desktop\slide_1_23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3075" name="Picture 3" descr="C:\Users\Админ\Desktop\img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Капитан ХАЙРУЛЛИН Роберт </a:t>
            </a:r>
            <a:r>
              <a:rPr lang="ru-RU" dirty="0" err="1" smtClean="0">
                <a:solidFill>
                  <a:srgbClr val="7030A0"/>
                </a:solidFill>
              </a:rPr>
              <a:t>Равильевич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endParaRPr lang="ru-RU" dirty="0" smtClean="0"/>
          </a:p>
          <a:p>
            <a:pPr fontAlgn="base"/>
            <a:r>
              <a:rPr lang="ru-RU" dirty="0" smtClean="0"/>
              <a:t>родился </a:t>
            </a:r>
            <a:r>
              <a:rPr lang="ru-RU" u="sng" dirty="0" smtClean="0">
                <a:hlinkClick r:id="rId2" tooltip="30 сентября"/>
              </a:rPr>
              <a:t>30 сентября</a:t>
            </a:r>
            <a:r>
              <a:rPr lang="ru-RU" dirty="0" smtClean="0"/>
              <a:t> 1985 года в д. </a:t>
            </a:r>
            <a:r>
              <a:rPr lang="ru-RU" dirty="0" err="1" smtClean="0"/>
              <a:t>Кигазы</a:t>
            </a:r>
            <a:r>
              <a:rPr lang="ru-RU" dirty="0" smtClean="0"/>
              <a:t> </a:t>
            </a:r>
            <a:r>
              <a:rPr lang="ru-RU" dirty="0" err="1" smtClean="0"/>
              <a:t>Аскинского</a:t>
            </a:r>
            <a:r>
              <a:rPr lang="ru-RU" dirty="0" smtClean="0"/>
              <a:t> района. </a:t>
            </a:r>
          </a:p>
          <a:p>
            <a:pPr fontAlgn="base"/>
            <a:r>
              <a:rPr lang="ru-RU" dirty="0" smtClean="0"/>
              <a:t>Погиб в Чеченской войне 23 </a:t>
            </a:r>
            <a:r>
              <a:rPr lang="ru-RU" u="sng" dirty="0" smtClean="0">
                <a:hlinkClick r:id="rId3" tooltip="Май 2006 г."/>
              </a:rPr>
              <a:t>мая 2006</a:t>
            </a:r>
            <a:r>
              <a:rPr lang="ru-RU" dirty="0" smtClean="0"/>
              <a:t> года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мемориальной доски, посвященной памяти выпускника нашей школы – героя Афганской войны Ахметова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Дамиса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Гадыловича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https://pandia.ru/text/80/392/images/image003_47.jpg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0" y="0"/>
            <a:ext cx="521494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s://pandia.ru/text/80/392/images/image004_35.jpg"/>
          <p:cNvPicPr>
            <a:picLocks noGrp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4429124" y="0"/>
            <a:ext cx="471487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Вывод войск из Афганистана</a:t>
            </a:r>
            <a:endParaRPr lang="ru-RU" dirty="0"/>
          </a:p>
        </p:txBody>
      </p:sp>
      <p:pic>
        <p:nvPicPr>
          <p:cNvPr id="52226" name="Picture 2" descr="C:\Users\Админ\Desktop\inx960x64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28596" y="1285860"/>
            <a:ext cx="8715404" cy="5572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Админ\Desktop\img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7429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Desktop\hello_html_m1419ef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\Desktop\hello_html_m137a93a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7" descr="http://imena.onf.ru/sites/default/files/styles/large/public/095.jpg?itok=9s4zyRNc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429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/>
              <a:t>15 февраля стал днем-символом, днем Памяти.</a:t>
            </a:r>
            <a:endParaRPr lang="ru-RU" sz="3200" dirty="0"/>
          </a:p>
        </p:txBody>
      </p:sp>
      <p:pic>
        <p:nvPicPr>
          <p:cNvPr id="51202" name="Picture 2" descr="C:\Users\Админ\Desktop\54b8c8a9ec30a3c817db0d14f2f154ee (1)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0" y="1500174"/>
            <a:ext cx="4824386" cy="2675573"/>
          </a:xfrm>
          <a:prstGeom prst="rect">
            <a:avLst/>
          </a:prstGeom>
          <a:noFill/>
        </p:spPr>
      </p:pic>
      <p:pic>
        <p:nvPicPr>
          <p:cNvPr id="51203" name="Picture 3" descr="C:\Users\Админ\Desktop\d88d3fd22b141dbdc5e6bdf0c894758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500174"/>
            <a:ext cx="4429124" cy="2643206"/>
          </a:xfrm>
          <a:prstGeom prst="rect">
            <a:avLst/>
          </a:prstGeom>
          <a:noFill/>
        </p:spPr>
      </p:pic>
      <p:pic>
        <p:nvPicPr>
          <p:cNvPr id="51204" name="Picture 4" descr="C:\Users\Админ\Desktop\middle_06EADF40590EA90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4143380"/>
            <a:ext cx="4429124" cy="2714620"/>
          </a:xfrm>
          <a:prstGeom prst="rect">
            <a:avLst/>
          </a:prstGeom>
          <a:noFill/>
        </p:spPr>
      </p:pic>
      <p:pic>
        <p:nvPicPr>
          <p:cNvPr id="51205" name="Picture 5" descr="C:\Users\Админ\Desktop\7e3d72b8649814d704cb4597dacd7d17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143380"/>
            <a:ext cx="4714876" cy="2714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дмин\Desktop\img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Админ\Desktop\img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Desktop\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74638" y="0"/>
            <a:ext cx="941863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\Desktop\img21_800_6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Админ\Desktop\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дмин\Desktop\216596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дмин\Desktop\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28690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642918"/>
            <a:ext cx="7772400" cy="785818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> </a:t>
            </a:r>
          </a:p>
          <a:p>
            <a:pPr algn="ctr"/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Из директивы № 312/12/001 от 24 декабря 1979 года</a:t>
            </a:r>
            <a:r>
              <a:rPr lang="ru-RU" sz="70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7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785926"/>
            <a:ext cx="7772400" cy="4286280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«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учетом военно-политической обстановки на Среднем Востоке последнее обращение правительства Афганистана рассмотрено положительно. Принято решение о вводе некоторых контингентов советских войск, на территорию Демократической Республики Афганистан в целях оказания интернациональной помощи дружественному афганскому народу, а также создания благоприятных условий для воспрещения возможных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антиафганских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акций со стороны сопредельных государств…»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Министробороны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СССР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Маршал Советского Союза  Д.Ф.Устинов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Начальник Генерального штаба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Маршал Советского союза Н.В.Огарков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Админ\Desktop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Солдатские письма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C:\Users\Админ\Desktop\09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2"/>
            <a:ext cx="4000528" cy="4714908"/>
          </a:xfrm>
          <a:prstGeom prst="rect">
            <a:avLst/>
          </a:prstGeom>
          <a:noFill/>
        </p:spPr>
      </p:pic>
      <p:pic>
        <p:nvPicPr>
          <p:cNvPr id="29699" name="Picture 3" descr="C:\Users\Админ\Desktop\slide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9" y="1571612"/>
            <a:ext cx="4071966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Админ\Desktop\img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273</TotalTime>
  <Words>355</Words>
  <PresentationFormat>Экран (4:3)</PresentationFormat>
  <Paragraphs>65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Метро</vt:lpstr>
      <vt:lpstr>Живая память </vt:lpstr>
      <vt:lpstr>Слайд 2</vt:lpstr>
      <vt:lpstr>Слайд 3</vt:lpstr>
      <vt:lpstr>Слайд 4</vt:lpstr>
      <vt:lpstr>Слайд 5</vt:lpstr>
      <vt:lpstr>            «С учетом военно-политической обстановки на Среднем Востоке последнее обращение правительства Афганистана рассмотрено положительно. Принято решение о вводе некоторых контингентов советских войск, на территорию Демократической Республики Афганистан в целях оказания интернациональной помощи дружественному афганскому народу, а также создания благоприятных условий для воспрещения возможных антиафганских акций со стороны сопредельных государств…»  Министробороны СССР Маршал Советского Союза  Д.Ф.Устинов Начальник Генерального штаба Маршал Советского союза Н.В.Огарков</vt:lpstr>
      <vt:lpstr>Слайд 7</vt:lpstr>
      <vt:lpstr>        Солдатские письма </vt:lpstr>
      <vt:lpstr>Слайд 9</vt:lpstr>
      <vt:lpstr> Афган - это </vt:lpstr>
      <vt:lpstr>         Афган - это </vt:lpstr>
      <vt:lpstr>По  Республике  Башкортостан</vt:lpstr>
      <vt:lpstr>  По Балтачевскому  районе</vt:lpstr>
      <vt:lpstr>АХМЕТОВ Дамис Гадылович  </vt:lpstr>
      <vt:lpstr>ГАЛИМОВ Фиданис Назифович  </vt:lpstr>
      <vt:lpstr>САФИЕВ Альберт Александрович</vt:lpstr>
      <vt:lpstr>ХАКОВ Рамиль Фархулович</vt:lpstr>
      <vt:lpstr>ШАКИРОВА Савия Ангамовна</vt:lpstr>
      <vt:lpstr>ШАРТДИНОВ Фидус Накипович</vt:lpstr>
      <vt:lpstr>Капитан ХАЙРУЛЛИН Роберт Равильевич</vt:lpstr>
      <vt:lpstr>    У мемориальной доски, посвященной памяти выпускника нашей школы – героя Афганской войны Ахметова Дамиса Гадыловича   </vt:lpstr>
      <vt:lpstr>Вывод войск из Афганистана</vt:lpstr>
      <vt:lpstr>Слайд 23</vt:lpstr>
      <vt:lpstr>Слайд 24</vt:lpstr>
      <vt:lpstr>Слайд 25</vt:lpstr>
      <vt:lpstr>Слайд 26</vt:lpstr>
      <vt:lpstr>15 февраля стал днем-символом, днем Памяти.</vt:lpstr>
      <vt:lpstr>Слайд 28</vt:lpstr>
      <vt:lpstr>Слайд 29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37</cp:revision>
  <dcterms:created xsi:type="dcterms:W3CDTF">2018-12-02T05:55:49Z</dcterms:created>
  <dcterms:modified xsi:type="dcterms:W3CDTF">2021-07-27T12:45:20Z</dcterms:modified>
</cp:coreProperties>
</file>