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17"/>
  </p:handout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70" r:id="rId14"/>
    <p:sldId id="269" r:id="rId15"/>
    <p:sldId id="267"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74"/>
    <a:srgbClr val="1D3C7A"/>
    <a:srgbClr val="385592"/>
    <a:srgbClr val="173A8D"/>
    <a:srgbClr val="D6DEEA"/>
    <a:srgbClr val="FFFFFF"/>
    <a:srgbClr val="9F9289"/>
    <a:srgbClr val="E2DEDB"/>
    <a:srgbClr val="F1F1F1"/>
    <a:srgbClr val="3A58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56" autoAdjust="0"/>
    <p:restoredTop sz="94434" autoAdjust="0"/>
  </p:normalViewPr>
  <p:slideViewPr>
    <p:cSldViewPr snapToGrid="0">
      <p:cViewPr varScale="1">
        <p:scale>
          <a:sx n="63" d="100"/>
          <a:sy n="63" d="100"/>
        </p:scale>
        <p:origin x="1500"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5" d="100"/>
          <a:sy n="85" d="100"/>
        </p:scale>
        <p:origin x="3804"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E2DD1C9-4BB6-422A-8F34-C157EA500BD9}" type="datetimeFigureOut">
              <a:rPr lang="en-US" smtClean="0"/>
              <a:t>3/5/2021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A997E4-EE34-411C-9FF1-22B934EF5337}" type="slidenum">
              <a:rPr lang="en-US" smtClean="0"/>
              <a:t>‹#›</a:t>
            </a:fld>
            <a:endParaRPr lang="en-US"/>
          </a:p>
        </p:txBody>
      </p:sp>
    </p:spTree>
    <p:extLst>
      <p:ext uri="{BB962C8B-B14F-4D97-AF65-F5344CB8AC3E}">
        <p14:creationId xmlns:p14="http://schemas.microsoft.com/office/powerpoint/2010/main" val="212741131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BD9794-A4CC-42D0-9A65-24C6B9EF4076}" type="datetimeFigureOut">
              <a:rPr lang="en-US" smtClean="0"/>
              <a:t>3/5/2021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275084564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BD9794-A4CC-42D0-9A65-24C6B9EF4076}" type="datetimeFigureOut">
              <a:rPr lang="en-US" smtClean="0"/>
              <a:t>3/5/2021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712725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BD9794-A4CC-42D0-9A65-24C6B9EF4076}" type="datetimeFigureOut">
              <a:rPr lang="en-US" smtClean="0"/>
              <a:t>3/5/2021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3382581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BD9794-A4CC-42D0-9A65-24C6B9EF4076}" type="datetimeFigureOut">
              <a:rPr lang="en-US" smtClean="0"/>
              <a:t>3/5/2021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5300949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BD9794-A4CC-42D0-9A65-24C6B9EF4076}" type="datetimeFigureOut">
              <a:rPr lang="en-US" smtClean="0"/>
              <a:t>3/5/2021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2309467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BD9794-A4CC-42D0-9A65-24C6B9EF4076}" type="datetimeFigureOut">
              <a:rPr lang="en-US" smtClean="0"/>
              <a:t>3/5/2021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2018750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BD9794-A4CC-42D0-9A65-24C6B9EF4076}" type="datetimeFigureOut">
              <a:rPr lang="en-US" smtClean="0"/>
              <a:t>3/5/2021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2648137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BD9794-A4CC-42D0-9A65-24C6B9EF4076}" type="datetimeFigureOut">
              <a:rPr lang="en-US" smtClean="0"/>
              <a:t>3/5/2021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2817867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BD9794-A4CC-42D0-9A65-24C6B9EF4076}" type="datetimeFigureOut">
              <a:rPr lang="en-US" smtClean="0"/>
              <a:t>3/5/2021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1400246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BD9794-A4CC-42D0-9A65-24C6B9EF4076}" type="datetimeFigureOut">
              <a:rPr lang="en-US" smtClean="0"/>
              <a:t>3/5/2021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335489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BD9794-A4CC-42D0-9A65-24C6B9EF4076}" type="datetimeFigureOut">
              <a:rPr lang="en-US" smtClean="0"/>
              <a:t>3/5/2021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E8DF1E-33BB-4377-9A26-35481BA06C7C}" type="slidenum">
              <a:rPr lang="en-US" smtClean="0"/>
              <a:t>‹#›</a:t>
            </a:fld>
            <a:endParaRPr lang="en-US"/>
          </a:p>
        </p:txBody>
      </p:sp>
    </p:spTree>
    <p:extLst>
      <p:ext uri="{BB962C8B-B14F-4D97-AF65-F5344CB8AC3E}">
        <p14:creationId xmlns:p14="http://schemas.microsoft.com/office/powerpoint/2010/main" val="25086395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13">
            <a:extLst>
              <a:ext uri="{28A0092B-C50C-407E-A947-70E740481C1C}">
                <a14:useLocalDpi xmlns:a14="http://schemas.microsoft.com/office/drawing/2010/main" val="0"/>
              </a:ext>
            </a:extLst>
          </a:blip>
          <a:srcRect l="22407" b="31728"/>
          <a:stretch/>
        </p:blipFill>
        <p:spPr>
          <a:xfrm>
            <a:off x="0" y="823835"/>
            <a:ext cx="9144000" cy="6034166"/>
          </a:xfrm>
          <a:prstGeom prst="rect">
            <a:avLst/>
          </a:prstGeom>
          <a:noFill/>
          <a:ln>
            <a:noFill/>
          </a:ln>
        </p:spPr>
      </p:pic>
      <p:sp>
        <p:nvSpPr>
          <p:cNvPr id="3" name="Text Placeholder 2"/>
          <p:cNvSpPr>
            <a:spLocks noGrp="1"/>
          </p:cNvSpPr>
          <p:nvPr>
            <p:ph type="body" idx="1"/>
          </p:nvPr>
        </p:nvSpPr>
        <p:spPr>
          <a:xfrm>
            <a:off x="628650" y="1270000"/>
            <a:ext cx="7886699" cy="4906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BD9794-A4CC-42D0-9A65-24C6B9EF4076}" type="datetimeFigureOut">
              <a:rPr lang="en-US" smtClean="0"/>
              <a:t>3/5/2021</a:t>
            </a:fld>
            <a:endParaRPr lang="en-US"/>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E8DF1E-33BB-4377-9A26-35481BA06C7C}" type="slidenum">
              <a:rPr lang="en-US" smtClean="0"/>
              <a:t>‹#›</a:t>
            </a:fld>
            <a:endParaRPr lang="en-US"/>
          </a:p>
        </p:txBody>
      </p:sp>
      <p:pic>
        <p:nvPicPr>
          <p:cNvPr id="9" name="Picture 8"/>
          <p:cNvPicPr>
            <a:picLocks noChangeAspect="1"/>
          </p:cNvPicPr>
          <p:nvPr userDrawn="1"/>
        </p:nvPicPr>
        <p:blipFill rotWithShape="1">
          <a:blip r:embed="rId13">
            <a:extLst>
              <a:ext uri="{28A0092B-C50C-407E-A947-70E740481C1C}">
                <a14:useLocalDpi xmlns:a14="http://schemas.microsoft.com/office/drawing/2010/main" val="0"/>
              </a:ext>
            </a:extLst>
          </a:blip>
          <a:srcRect l="22407" b="92940"/>
          <a:stretch/>
        </p:blipFill>
        <p:spPr>
          <a:xfrm>
            <a:off x="0" y="-3439"/>
            <a:ext cx="9144000" cy="827274"/>
          </a:xfrm>
          <a:prstGeom prst="rect">
            <a:avLst/>
          </a:prstGeom>
          <a:noFill/>
          <a:ln>
            <a:noFill/>
          </a:ln>
        </p:spPr>
      </p:pic>
      <p:sp>
        <p:nvSpPr>
          <p:cNvPr id="2" name="Title Placeholder 1"/>
          <p:cNvSpPr>
            <a:spLocks noGrp="1"/>
          </p:cNvSpPr>
          <p:nvPr>
            <p:ph type="title"/>
          </p:nvPr>
        </p:nvSpPr>
        <p:spPr>
          <a:xfrm>
            <a:off x="628650" y="133084"/>
            <a:ext cx="7886699" cy="104722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12233214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video" Target="https://www.youtube.com/embed/mqX8bm9MTEQ"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https://www.youtube.com/embed/frN3nvhIHUk"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9144000" cy="6858000"/>
          </a:xfrm>
          <a:prstGeom prst="rect">
            <a:avLst/>
          </a:prstGeom>
        </p:spPr>
      </p:pic>
      <p:sp>
        <p:nvSpPr>
          <p:cNvPr id="10" name="Title 1"/>
          <p:cNvSpPr txBox="1">
            <a:spLocks/>
          </p:cNvSpPr>
          <p:nvPr/>
        </p:nvSpPr>
        <p:spPr>
          <a:xfrm>
            <a:off x="115911" y="206062"/>
            <a:ext cx="8912180" cy="360870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ru-RU" sz="2400" b="1" dirty="0" smtClean="0">
                <a:ln w="0"/>
                <a:solidFill>
                  <a:srgbClr val="003374"/>
                </a:solidFill>
                <a:effectLst>
                  <a:outerShdw blurRad="38100" dist="38100" dir="2700000" algn="tl">
                    <a:srgbClr val="000000">
                      <a:alpha val="43137"/>
                    </a:srgbClr>
                  </a:outerShdw>
                </a:effectLst>
                <a:latin typeface="+mn-lt"/>
              </a:rPr>
              <a:t>ГБОУ «ЦДО «Малая академия наук»</a:t>
            </a:r>
          </a:p>
          <a:p>
            <a:endParaRPr lang="ru-RU" sz="3200" b="1" dirty="0" smtClean="0">
              <a:ln w="0"/>
              <a:solidFill>
                <a:srgbClr val="003374"/>
              </a:solidFill>
              <a:effectLst>
                <a:outerShdw blurRad="38100" dist="38100" dir="2700000" algn="tl">
                  <a:srgbClr val="000000">
                    <a:alpha val="43137"/>
                  </a:srgbClr>
                </a:outerShdw>
              </a:effectLst>
              <a:latin typeface="+mn-lt"/>
            </a:endParaRPr>
          </a:p>
          <a:p>
            <a:endParaRPr lang="ru-RU" sz="3200" b="1" dirty="0">
              <a:ln w="0"/>
              <a:solidFill>
                <a:srgbClr val="003374"/>
              </a:solidFill>
              <a:effectLst>
                <a:outerShdw blurRad="38100" dist="38100" dir="2700000" algn="tl">
                  <a:srgbClr val="000000">
                    <a:alpha val="43137"/>
                  </a:srgbClr>
                </a:outerShdw>
              </a:effectLst>
              <a:latin typeface="+mn-lt"/>
            </a:endParaRPr>
          </a:p>
          <a:p>
            <a:r>
              <a:rPr lang="ru-RU" sz="4800" b="1" dirty="0" smtClean="0">
                <a:ln w="0"/>
                <a:solidFill>
                  <a:srgbClr val="003374"/>
                </a:solidFill>
                <a:effectLst>
                  <a:outerShdw blurRad="38100" dist="38100" dir="2700000" algn="tl">
                    <a:srgbClr val="000000">
                      <a:alpha val="43137"/>
                    </a:srgbClr>
                  </a:outerShdw>
                </a:effectLst>
                <a:latin typeface="+mn-lt"/>
              </a:rPr>
              <a:t>Цикл занятий по теме: </a:t>
            </a:r>
          </a:p>
          <a:p>
            <a:r>
              <a:rPr lang="ru-RU" sz="4800" b="1" dirty="0" smtClean="0">
                <a:ln w="0"/>
                <a:solidFill>
                  <a:srgbClr val="003374"/>
                </a:solidFill>
                <a:effectLst>
                  <a:outerShdw blurRad="38100" dist="38100" dir="2700000" algn="tl">
                    <a:srgbClr val="000000">
                      <a:alpha val="43137"/>
                    </a:srgbClr>
                  </a:outerShdw>
                </a:effectLst>
                <a:latin typeface="+mn-lt"/>
              </a:rPr>
              <a:t>«</a:t>
            </a:r>
            <a:r>
              <a:rPr lang="en-US" sz="4800" b="1" dirty="0" smtClean="0">
                <a:ln w="0"/>
                <a:solidFill>
                  <a:srgbClr val="003374"/>
                </a:solidFill>
                <a:effectLst>
                  <a:outerShdw blurRad="38100" dist="38100" dir="2700000" algn="tl">
                    <a:srgbClr val="000000">
                      <a:alpha val="43137"/>
                    </a:srgbClr>
                  </a:outerShdw>
                </a:effectLst>
                <a:latin typeface="+mn-lt"/>
              </a:rPr>
              <a:t>Healthy and junk food</a:t>
            </a:r>
            <a:r>
              <a:rPr lang="ru-RU" sz="4800" b="1" dirty="0" smtClean="0">
                <a:ln w="0"/>
                <a:solidFill>
                  <a:srgbClr val="003374"/>
                </a:solidFill>
                <a:effectLst>
                  <a:outerShdw blurRad="38100" dist="38100" dir="2700000" algn="tl">
                    <a:srgbClr val="000000">
                      <a:alpha val="43137"/>
                    </a:srgbClr>
                  </a:outerShdw>
                </a:effectLst>
                <a:latin typeface="+mn-lt"/>
              </a:rPr>
              <a:t>»</a:t>
            </a:r>
            <a:endParaRPr lang="ru-RU" sz="2400" b="1" dirty="0" smtClean="0">
              <a:ln w="0"/>
              <a:solidFill>
                <a:srgbClr val="003374"/>
              </a:solidFill>
              <a:effectLst>
                <a:outerShdw blurRad="38100" dist="38100" dir="2700000" algn="tl">
                  <a:srgbClr val="000000">
                    <a:alpha val="43137"/>
                  </a:srgbClr>
                </a:outerShdw>
              </a:effectLst>
              <a:latin typeface="+mn-lt"/>
            </a:endParaRPr>
          </a:p>
          <a:p>
            <a:endParaRPr lang="ru-RU" sz="2000" b="1" dirty="0">
              <a:ln w="0"/>
              <a:solidFill>
                <a:srgbClr val="003374"/>
              </a:solidFill>
              <a:effectLst>
                <a:outerShdw blurRad="38100" dist="38100" dir="2700000" algn="tl">
                  <a:srgbClr val="000000">
                    <a:alpha val="43137"/>
                  </a:srgbClr>
                </a:outerShdw>
              </a:effectLst>
              <a:latin typeface="+mn-lt"/>
            </a:endParaRPr>
          </a:p>
          <a:p>
            <a:pPr algn="l"/>
            <a:r>
              <a:rPr lang="ru-RU" sz="2000" dirty="0" smtClean="0">
                <a:ln w="0"/>
                <a:solidFill>
                  <a:srgbClr val="003374"/>
                </a:solidFill>
                <a:effectLst>
                  <a:outerShdw blurRad="38100" dist="38100" dir="2700000" algn="tl">
                    <a:srgbClr val="000000">
                      <a:alpha val="43137"/>
                    </a:srgbClr>
                  </a:outerShdw>
                </a:effectLst>
                <a:latin typeface="+mn-lt"/>
              </a:rPr>
              <a:t>   							Подготовили:</a:t>
            </a:r>
          </a:p>
          <a:p>
            <a:pPr algn="l"/>
            <a:r>
              <a:rPr lang="ru-RU" sz="2000" dirty="0" smtClean="0">
                <a:ln w="0"/>
                <a:solidFill>
                  <a:srgbClr val="003374"/>
                </a:solidFill>
                <a:effectLst>
                  <a:outerShdw blurRad="38100" dist="38100" dir="2700000" algn="tl">
                    <a:srgbClr val="000000">
                      <a:alpha val="43137"/>
                    </a:srgbClr>
                  </a:outerShdw>
                </a:effectLst>
              </a:rPr>
              <a:t>							</a:t>
            </a:r>
            <a:r>
              <a:rPr lang="ru-RU" sz="2000" b="1" dirty="0" err="1" smtClean="0">
                <a:ln w="0"/>
                <a:solidFill>
                  <a:srgbClr val="003374"/>
                </a:solidFill>
              </a:rPr>
              <a:t>пдо</a:t>
            </a:r>
            <a:r>
              <a:rPr lang="ru-RU" sz="2000" b="1" dirty="0" smtClean="0">
                <a:ln w="0"/>
                <a:solidFill>
                  <a:srgbClr val="003374"/>
                </a:solidFill>
              </a:rPr>
              <a:t> </a:t>
            </a:r>
            <a:r>
              <a:rPr lang="ru-RU" sz="2000" b="1" dirty="0" err="1" smtClean="0">
                <a:ln w="0"/>
                <a:solidFill>
                  <a:srgbClr val="003374"/>
                </a:solidFill>
              </a:rPr>
              <a:t>Залещук</a:t>
            </a:r>
            <a:r>
              <a:rPr lang="ru-RU" sz="2000" b="1" dirty="0" smtClean="0">
                <a:ln w="0"/>
                <a:solidFill>
                  <a:srgbClr val="003374"/>
                </a:solidFill>
              </a:rPr>
              <a:t> Е.В.</a:t>
            </a:r>
          </a:p>
          <a:p>
            <a:pPr algn="l"/>
            <a:r>
              <a:rPr lang="ru-RU" sz="2000" b="1" dirty="0" smtClean="0">
                <a:ln w="0"/>
                <a:solidFill>
                  <a:srgbClr val="003374"/>
                </a:solidFill>
              </a:rPr>
              <a:t>  							</a:t>
            </a:r>
            <a:r>
              <a:rPr lang="ru-RU" sz="2000" b="1" dirty="0" err="1" smtClean="0">
                <a:ln w="0"/>
                <a:solidFill>
                  <a:srgbClr val="003374"/>
                </a:solidFill>
              </a:rPr>
              <a:t>пдо</a:t>
            </a:r>
            <a:r>
              <a:rPr lang="ru-RU" sz="2000" b="1" dirty="0" smtClean="0">
                <a:ln w="0"/>
                <a:solidFill>
                  <a:srgbClr val="003374"/>
                </a:solidFill>
              </a:rPr>
              <a:t> Чемезова Е.С.</a:t>
            </a:r>
          </a:p>
        </p:txBody>
      </p:sp>
    </p:spTree>
    <p:extLst>
      <p:ext uri="{BB962C8B-B14F-4D97-AF65-F5344CB8AC3E}">
        <p14:creationId xmlns:p14="http://schemas.microsoft.com/office/powerpoint/2010/main" val="2480652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en-US" sz="8000" b="1" dirty="0" smtClean="0">
                <a:solidFill>
                  <a:srgbClr val="003374"/>
                </a:solidFill>
                <a:effectLst>
                  <a:outerShdw blurRad="38100" dist="38100" dir="2700000" algn="tl">
                    <a:srgbClr val="000000">
                      <a:alpha val="43137"/>
                    </a:srgbClr>
                  </a:outerShdw>
                </a:effectLst>
              </a:rPr>
              <a:t>Let’s go fishing!</a:t>
            </a:r>
            <a:endParaRPr lang="ru-RU" sz="8000" b="1" dirty="0">
              <a:solidFill>
                <a:srgbClr val="003374"/>
              </a:solidFill>
              <a:effectLst>
                <a:outerShdw blurRad="38100" dist="38100" dir="2700000" algn="tl">
                  <a:srgbClr val="000000">
                    <a:alpha val="43137"/>
                  </a:srgbClr>
                </a:outerShdw>
              </a:effectLst>
            </a:endParaRPr>
          </a:p>
        </p:txBody>
      </p:sp>
      <p:sp>
        <p:nvSpPr>
          <p:cNvPr id="3" name="Объект 2"/>
          <p:cNvSpPr>
            <a:spLocks noGrp="1"/>
          </p:cNvSpPr>
          <p:nvPr>
            <p:ph idx="1"/>
          </p:nvPr>
        </p:nvSpPr>
        <p:spPr/>
        <p:txBody>
          <a:bodyPr>
            <a:normAutofit lnSpcReduction="10000"/>
          </a:bodyPr>
          <a:lstStyle/>
          <a:p>
            <a:pPr marL="0" indent="0">
              <a:buNone/>
            </a:pPr>
            <a:r>
              <a:rPr lang="en-US" sz="8800" b="1" dirty="0" smtClean="0">
                <a:solidFill>
                  <a:srgbClr val="FF0000"/>
                </a:solidFill>
                <a:effectLst>
                  <a:outerShdw blurRad="38100" dist="38100" dir="2700000" algn="tl">
                    <a:srgbClr val="000000">
                      <a:alpha val="43137"/>
                    </a:srgbClr>
                  </a:outerShdw>
                </a:effectLst>
              </a:rPr>
              <a:t>       N     E        C</a:t>
            </a:r>
          </a:p>
          <a:p>
            <a:pPr marL="0" indent="0">
              <a:buNone/>
            </a:pPr>
            <a:r>
              <a:rPr lang="en-US" sz="8800" b="1" dirty="0" smtClean="0">
                <a:solidFill>
                  <a:srgbClr val="FF0000"/>
                </a:solidFill>
                <a:effectLst>
                  <a:outerShdw blurRad="38100" dist="38100" dir="2700000" algn="tl">
                    <a:srgbClr val="000000">
                      <a:alpha val="43137"/>
                    </a:srgbClr>
                  </a:outerShdw>
                </a:effectLst>
              </a:rPr>
              <a:t> E        R         G </a:t>
            </a:r>
          </a:p>
          <a:p>
            <a:pPr marL="0" indent="0">
              <a:buNone/>
            </a:pPr>
            <a:r>
              <a:rPr lang="en-US" sz="8800" b="1" dirty="0" smtClean="0">
                <a:solidFill>
                  <a:srgbClr val="FF0000"/>
                </a:solidFill>
                <a:effectLst>
                  <a:outerShdw blurRad="38100" dist="38100" dir="2700000" algn="tl">
                    <a:srgbClr val="000000">
                      <a:alpha val="43137"/>
                    </a:srgbClr>
                  </a:outerShdw>
                </a:effectLst>
              </a:rPr>
              <a:t>   R             </a:t>
            </a:r>
            <a:r>
              <a:rPr lang="en-US" sz="8800" b="1" dirty="0" err="1" smtClean="0">
                <a:solidFill>
                  <a:srgbClr val="FF0000"/>
                </a:solidFill>
                <a:effectLst>
                  <a:outerShdw blurRad="38100" dist="38100" dir="2700000" algn="tl">
                    <a:srgbClr val="000000">
                      <a:alpha val="43137"/>
                    </a:srgbClr>
                  </a:outerShdw>
                </a:effectLst>
              </a:rPr>
              <a:t>R</a:t>
            </a:r>
            <a:r>
              <a:rPr lang="en-US" sz="8800" b="1" dirty="0" smtClean="0">
                <a:solidFill>
                  <a:srgbClr val="FF0000"/>
                </a:solidFill>
                <a:effectLst>
                  <a:outerShdw blurRad="38100" dist="38100" dir="2700000" algn="tl">
                    <a:srgbClr val="000000">
                      <a:alpha val="43137"/>
                    </a:srgbClr>
                  </a:outerShdw>
                </a:effectLst>
              </a:rPr>
              <a:t>          </a:t>
            </a:r>
            <a:endParaRPr lang="en-US" sz="8800" b="1" dirty="0">
              <a:solidFill>
                <a:srgbClr val="FF0000"/>
              </a:solidFill>
              <a:effectLst>
                <a:outerShdw blurRad="38100" dist="38100" dir="2700000" algn="tl">
                  <a:srgbClr val="000000">
                    <a:alpha val="43137"/>
                  </a:srgbClr>
                </a:outerShdw>
              </a:effectLst>
            </a:endParaRPr>
          </a:p>
          <a:p>
            <a:pPr marL="0" indent="0">
              <a:buNone/>
            </a:pPr>
            <a:r>
              <a:rPr lang="en-US" sz="8800" b="1" dirty="0" smtClean="0">
                <a:solidFill>
                  <a:srgbClr val="FF0000"/>
                </a:solidFill>
                <a:effectLst>
                  <a:outerShdw blurRad="38100" dist="38100" dir="2700000" algn="tl">
                    <a:srgbClr val="000000">
                      <a:alpha val="43137"/>
                    </a:srgbClr>
                  </a:outerShdw>
                </a:effectLst>
              </a:rPr>
              <a:t>      E      G      O</a:t>
            </a:r>
          </a:p>
          <a:p>
            <a:pPr marL="0" indent="0">
              <a:buNone/>
            </a:pPr>
            <a:endParaRPr lang="ru-RU" sz="8800" dirty="0"/>
          </a:p>
        </p:txBody>
      </p:sp>
    </p:spTree>
    <p:extLst>
      <p:ext uri="{BB962C8B-B14F-4D97-AF65-F5344CB8AC3E}">
        <p14:creationId xmlns:p14="http://schemas.microsoft.com/office/powerpoint/2010/main" val="3663122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5400" b="1" dirty="0" smtClean="0">
                <a:solidFill>
                  <a:srgbClr val="003374"/>
                </a:solidFill>
                <a:effectLst>
                  <a:outerShdw blurRad="38100" dist="38100" dir="2700000" algn="tl">
                    <a:srgbClr val="000000">
                      <a:alpha val="43137"/>
                    </a:srgbClr>
                  </a:outerShdw>
                </a:effectLst>
              </a:rPr>
              <a:t>A letter from Harry Potter </a:t>
            </a:r>
            <a:endParaRPr lang="ru-RU" sz="5400" b="1" dirty="0">
              <a:solidFill>
                <a:srgbClr val="003374"/>
              </a:solidFill>
              <a:effectLst>
                <a:outerShdw blurRad="38100" dist="38100" dir="2700000" algn="tl">
                  <a:srgbClr val="000000">
                    <a:alpha val="43137"/>
                  </a:srgbClr>
                </a:outerShdw>
              </a:effectLst>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2811" y="1270000"/>
            <a:ext cx="6104238" cy="5588000"/>
          </a:xfrm>
        </p:spPr>
      </p:pic>
    </p:spTree>
    <p:extLst>
      <p:ext uri="{BB962C8B-B14F-4D97-AF65-F5344CB8AC3E}">
        <p14:creationId xmlns:p14="http://schemas.microsoft.com/office/powerpoint/2010/main" val="3570684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8650" y="0"/>
            <a:ext cx="8286750" cy="6217920"/>
          </a:xfrm>
        </p:spPr>
        <p:txBody>
          <a:bodyPr>
            <a:normAutofit/>
          </a:bodyPr>
          <a:lstStyle/>
          <a:p>
            <a:pPr marL="0" indent="0" algn="ctr">
              <a:buNone/>
            </a:pPr>
            <a:r>
              <a:rPr lang="en-US" sz="2600" b="1" dirty="0">
                <a:latin typeface="Gabriola" panose="04040605051002020D02" pitchFamily="82" charset="0"/>
              </a:rPr>
              <a:t>Hello, dear boys and girls. </a:t>
            </a:r>
            <a:endParaRPr lang="ru-RU" sz="2600" b="1" dirty="0">
              <a:latin typeface="Gabriola" panose="04040605051002020D02" pitchFamily="82" charset="0"/>
            </a:endParaRPr>
          </a:p>
          <a:p>
            <a:pPr marL="0" indent="0">
              <a:buNone/>
            </a:pPr>
            <a:r>
              <a:rPr lang="en-US" sz="2600" b="1" dirty="0">
                <a:latin typeface="Gabriola" panose="04040605051002020D02" pitchFamily="82" charset="0"/>
              </a:rPr>
              <a:t>At least I have free </a:t>
            </a:r>
            <a:r>
              <a:rPr lang="en-US" sz="2600" b="1" dirty="0" smtClean="0">
                <a:latin typeface="Gabriola" panose="04040605051002020D02" pitchFamily="82" charset="0"/>
              </a:rPr>
              <a:t>time to write </a:t>
            </a:r>
            <a:r>
              <a:rPr lang="en-US" sz="2600" b="1" dirty="0">
                <a:latin typeface="Gabriola" panose="04040605051002020D02" pitchFamily="82" charset="0"/>
              </a:rPr>
              <a:t>you a letter. You know that I’m a student of Hogwarts and we have strict rules about meal here. We eat only useful food and follow several important for health rules:</a:t>
            </a:r>
            <a:endParaRPr lang="ru-RU" sz="2600" b="1" dirty="0">
              <a:latin typeface="Gabriola" panose="04040605051002020D02" pitchFamily="82" charset="0"/>
            </a:endParaRPr>
          </a:p>
          <a:p>
            <a:pPr lvl="0"/>
            <a:r>
              <a:rPr lang="en-US" sz="2600" b="1" dirty="0">
                <a:latin typeface="Gabriola" panose="04040605051002020D02" pitchFamily="82" charset="0"/>
              </a:rPr>
              <a:t>Listen to your body, eat only when you are hungry.</a:t>
            </a:r>
            <a:endParaRPr lang="ru-RU" sz="2600" b="1" dirty="0">
              <a:latin typeface="Gabriola" panose="04040605051002020D02" pitchFamily="82" charset="0"/>
            </a:endParaRPr>
          </a:p>
          <a:p>
            <a:pPr lvl="0"/>
            <a:r>
              <a:rPr lang="en-US" sz="2600" b="1" dirty="0">
                <a:latin typeface="Gabriola" panose="04040605051002020D02" pitchFamily="82" charset="0"/>
              </a:rPr>
              <a:t> Drink more water.</a:t>
            </a:r>
            <a:endParaRPr lang="ru-RU" sz="2600" b="1" dirty="0">
              <a:latin typeface="Gabriola" panose="04040605051002020D02" pitchFamily="82" charset="0"/>
            </a:endParaRPr>
          </a:p>
          <a:p>
            <a:pPr lvl="0"/>
            <a:r>
              <a:rPr lang="en-US" sz="2600" b="1" dirty="0">
                <a:latin typeface="Gabriola" panose="04040605051002020D02" pitchFamily="82" charset="0"/>
              </a:rPr>
              <a:t>Vegetables and fruit are very useful for you, but don’t forget to eat meat too.</a:t>
            </a:r>
            <a:endParaRPr lang="ru-RU" sz="2600" b="1" dirty="0">
              <a:latin typeface="Gabriola" panose="04040605051002020D02" pitchFamily="82" charset="0"/>
            </a:endParaRPr>
          </a:p>
          <a:p>
            <a:pPr lvl="0"/>
            <a:r>
              <a:rPr lang="en-US" sz="2600" b="1" dirty="0">
                <a:latin typeface="Gabriola" panose="04040605051002020D02" pitchFamily="82" charset="0"/>
              </a:rPr>
              <a:t>Don’t eat too much sweets and chocolate.</a:t>
            </a:r>
            <a:endParaRPr lang="ru-RU" sz="2600" b="1" dirty="0">
              <a:latin typeface="Gabriola" panose="04040605051002020D02" pitchFamily="82" charset="0"/>
            </a:endParaRPr>
          </a:p>
          <a:p>
            <a:pPr lvl="0"/>
            <a:r>
              <a:rPr lang="en-US" sz="2600" b="1" dirty="0">
                <a:latin typeface="Gabriola" panose="04040605051002020D02" pitchFamily="82" charset="0"/>
              </a:rPr>
              <a:t>Don’t skip breakfast.</a:t>
            </a:r>
            <a:endParaRPr lang="ru-RU" sz="2600" b="1" dirty="0">
              <a:latin typeface="Gabriola" panose="04040605051002020D02" pitchFamily="82" charset="0"/>
            </a:endParaRPr>
          </a:p>
          <a:p>
            <a:pPr lvl="0"/>
            <a:r>
              <a:rPr lang="en-US" sz="2600" b="1" dirty="0">
                <a:latin typeface="Gabriola" panose="04040605051002020D02" pitchFamily="82" charset="0"/>
              </a:rPr>
              <a:t>Have only healthy snacks.</a:t>
            </a:r>
            <a:endParaRPr lang="ru-RU" sz="2600" b="1" dirty="0">
              <a:latin typeface="Gabriola" panose="04040605051002020D02" pitchFamily="82" charset="0"/>
            </a:endParaRPr>
          </a:p>
          <a:p>
            <a:pPr lvl="0"/>
            <a:r>
              <a:rPr lang="en-US" sz="2600" b="1" dirty="0">
                <a:latin typeface="Gabriola" panose="04040605051002020D02" pitchFamily="82" charset="0"/>
              </a:rPr>
              <a:t>Eat healthy – be healthy</a:t>
            </a:r>
            <a:r>
              <a:rPr lang="en-US" sz="2600" b="1" dirty="0" smtClean="0">
                <a:latin typeface="Gabriola" panose="04040605051002020D02" pitchFamily="82" charset="0"/>
              </a:rPr>
              <a:t>!</a:t>
            </a:r>
            <a:r>
              <a:rPr lang="ru-RU" sz="2600" b="1" dirty="0" smtClean="0">
                <a:latin typeface="Gabriola" panose="04040605051002020D02" pitchFamily="82" charset="0"/>
              </a:rPr>
              <a:t>                                 </a:t>
            </a:r>
            <a:endParaRPr lang="ru-RU" sz="2600" b="1" dirty="0">
              <a:latin typeface="Gabriola" panose="04040605051002020D02" pitchFamily="82" charset="0"/>
            </a:endParaRPr>
          </a:p>
          <a:p>
            <a:r>
              <a:rPr lang="en-US" sz="2600" b="1" dirty="0">
                <a:latin typeface="Gabriola" panose="04040605051002020D02" pitchFamily="82" charset="0"/>
              </a:rPr>
              <a:t>See you soon!</a:t>
            </a:r>
            <a:endParaRPr lang="ru-RU" sz="2600" b="1" dirty="0">
              <a:latin typeface="Gabriola" panose="04040605051002020D02" pitchFamily="82" charset="0"/>
            </a:endParaRPr>
          </a:p>
          <a:p>
            <a:r>
              <a:rPr lang="en-US" sz="2600" b="1" dirty="0">
                <a:latin typeface="Gabriola" panose="04040605051002020D02" pitchFamily="82" charset="0"/>
              </a:rPr>
              <a:t>Your friend, Harry Potter.</a:t>
            </a:r>
            <a:endParaRPr lang="ru-RU" sz="2600" b="1" dirty="0">
              <a:latin typeface="Gabriola" panose="04040605051002020D02" pitchFamily="82" charset="0"/>
            </a:endParaRP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962281">
            <a:off x="5154551" y="3379571"/>
            <a:ext cx="2396676" cy="3106802"/>
          </a:xfrm>
          <a:prstGeom prst="rect">
            <a:avLst/>
          </a:prstGeom>
        </p:spPr>
      </p:pic>
    </p:spTree>
    <p:extLst>
      <p:ext uri="{BB962C8B-B14F-4D97-AF65-F5344CB8AC3E}">
        <p14:creationId xmlns:p14="http://schemas.microsoft.com/office/powerpoint/2010/main" val="13231782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6000" b="1" dirty="0" smtClean="0">
                <a:solidFill>
                  <a:srgbClr val="003374"/>
                </a:solidFill>
                <a:effectLst>
                  <a:outerShdw blurRad="38100" dist="38100" dir="2700000" algn="tl">
                    <a:srgbClr val="000000">
                      <a:alpha val="43137"/>
                    </a:srgbClr>
                  </a:outerShdw>
                </a:effectLst>
              </a:rPr>
              <a:t>Audition</a:t>
            </a:r>
            <a:endParaRPr lang="ru-RU" sz="6000" b="1" dirty="0">
              <a:solidFill>
                <a:srgbClr val="003374"/>
              </a:solidFill>
              <a:effectLst>
                <a:outerShdw blurRad="38100" dist="38100" dir="2700000" algn="tl">
                  <a:srgbClr val="000000">
                    <a:alpha val="43137"/>
                  </a:srgbClr>
                </a:outerShdw>
              </a:effectLst>
            </a:endParaRPr>
          </a:p>
        </p:txBody>
      </p:sp>
      <p:pic>
        <p:nvPicPr>
          <p:cNvPr id="4" name="mqX8bm9MTEQ"/>
          <p:cNvPicPr>
            <a:picLocks noGrp="1" noRot="1" noChangeAspect="1"/>
          </p:cNvPicPr>
          <p:nvPr>
            <p:ph idx="1"/>
            <a:videoFile r:link="rId1"/>
          </p:nvPr>
        </p:nvPicPr>
        <p:blipFill>
          <a:blip r:embed="rId3"/>
          <a:stretch>
            <a:fillRect/>
          </a:stretch>
        </p:blipFill>
        <p:spPr>
          <a:xfrm>
            <a:off x="988341" y="1295400"/>
            <a:ext cx="7149819" cy="4892040"/>
          </a:xfrm>
          <a:prstGeom prst="rect">
            <a:avLst/>
          </a:prstGeom>
        </p:spPr>
      </p:pic>
    </p:spTree>
    <p:extLst>
      <p:ext uri="{BB962C8B-B14F-4D97-AF65-F5344CB8AC3E}">
        <p14:creationId xmlns:p14="http://schemas.microsoft.com/office/powerpoint/2010/main" val="27393354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133085"/>
            <a:ext cx="7886699" cy="781316"/>
          </a:xfrm>
        </p:spPr>
        <p:txBody>
          <a:bodyPr/>
          <a:lstStyle/>
          <a:p>
            <a:pPr algn="ctr"/>
            <a:r>
              <a:rPr lang="en-US" dirty="0" smtClean="0"/>
              <a:t>Search it!</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914402"/>
            <a:ext cx="8012429" cy="5262562"/>
          </a:xfrm>
        </p:spPr>
      </p:pic>
    </p:spTree>
    <p:extLst>
      <p:ext uri="{BB962C8B-B14F-4D97-AF65-F5344CB8AC3E}">
        <p14:creationId xmlns:p14="http://schemas.microsoft.com/office/powerpoint/2010/main" val="3919742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133084"/>
            <a:ext cx="7886699" cy="1695716"/>
          </a:xfrm>
        </p:spPr>
        <p:txBody>
          <a:bodyPr>
            <a:noAutofit/>
          </a:bodyPr>
          <a:lstStyle/>
          <a:p>
            <a:pPr algn="ctr"/>
            <a:r>
              <a:rPr lang="en-US" sz="6600" b="1" dirty="0" smtClean="0">
                <a:solidFill>
                  <a:srgbClr val="003374"/>
                </a:solidFill>
                <a:effectLst>
                  <a:outerShdw blurRad="38100" dist="38100" dir="2700000" algn="tl">
                    <a:srgbClr val="000000">
                      <a:alpha val="43137"/>
                    </a:srgbClr>
                  </a:outerShdw>
                </a:effectLst>
              </a:rPr>
              <a:t>Thank you for your great work! </a:t>
            </a:r>
            <a:endParaRPr lang="ru-RU" sz="6600" b="1" dirty="0">
              <a:solidFill>
                <a:srgbClr val="003374"/>
              </a:solidFill>
              <a:effectLst>
                <a:outerShdw blurRad="38100" dist="38100" dir="2700000" algn="tl">
                  <a:srgbClr val="000000">
                    <a:alpha val="43137"/>
                  </a:srgbClr>
                </a:outerShdw>
              </a:effectLst>
            </a:endParaRPr>
          </a:p>
        </p:txBody>
      </p:sp>
      <p:pic>
        <p:nvPicPr>
          <p:cNvPr id="9" name="Объект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77081" y="2125362"/>
            <a:ext cx="5115697" cy="4175169"/>
          </a:xfrm>
          <a:prstGeom prst="ellipse">
            <a:avLst/>
          </a:prstGeom>
          <a:ln>
            <a:noFill/>
          </a:ln>
          <a:effectLst>
            <a:softEdge rad="112500"/>
          </a:effectLst>
        </p:spPr>
      </p:pic>
    </p:spTree>
    <p:extLst>
      <p:ext uri="{BB962C8B-B14F-4D97-AF65-F5344CB8AC3E}">
        <p14:creationId xmlns:p14="http://schemas.microsoft.com/office/powerpoint/2010/main" val="3400625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133084"/>
            <a:ext cx="7886699" cy="3267341"/>
          </a:xfrm>
        </p:spPr>
        <p:txBody>
          <a:bodyPr>
            <a:normAutofit/>
          </a:bodyPr>
          <a:lstStyle/>
          <a:p>
            <a:pPr algn="ctr"/>
            <a:r>
              <a:rPr lang="ru-RU" sz="6000" b="1" dirty="0" smtClean="0">
                <a:solidFill>
                  <a:srgbClr val="003374"/>
                </a:solidFill>
                <a:effectLst>
                  <a:outerShdw blurRad="38100" dist="38100" dir="2700000" algn="tl">
                    <a:srgbClr val="000000">
                      <a:alpha val="43137"/>
                    </a:srgbClr>
                  </a:outerShdw>
                </a:effectLst>
              </a:rPr>
              <a:t>«</a:t>
            </a:r>
            <a:r>
              <a:rPr lang="en-US" sz="6000" b="1" dirty="0" smtClean="0">
                <a:solidFill>
                  <a:srgbClr val="003374"/>
                </a:solidFill>
                <a:effectLst>
                  <a:outerShdw blurRad="38100" dist="38100" dir="2700000" algn="tl">
                    <a:srgbClr val="000000">
                      <a:alpha val="43137"/>
                    </a:srgbClr>
                  </a:outerShdw>
                </a:effectLst>
              </a:rPr>
              <a:t>An apple a day keeps a doctor away</a:t>
            </a:r>
            <a:r>
              <a:rPr lang="ru-RU" sz="6000" b="1" dirty="0" smtClean="0">
                <a:solidFill>
                  <a:srgbClr val="003374"/>
                </a:solidFill>
                <a:effectLst>
                  <a:outerShdw blurRad="38100" dist="38100" dir="2700000" algn="tl">
                    <a:srgbClr val="000000">
                      <a:alpha val="43137"/>
                    </a:srgbClr>
                  </a:outerShdw>
                </a:effectLst>
              </a:rPr>
              <a:t>»</a:t>
            </a:r>
            <a:endParaRPr lang="ru-RU" sz="6000" b="1" dirty="0">
              <a:solidFill>
                <a:srgbClr val="003374"/>
              </a:solidFill>
              <a:effectLst>
                <a:outerShdw blurRad="38100" dist="38100" dir="2700000" algn="tl">
                  <a:srgbClr val="000000">
                    <a:alpha val="43137"/>
                  </a:srgbClr>
                </a:outerShdw>
              </a:effectLst>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28800" y="3028950"/>
            <a:ext cx="4949607" cy="3280117"/>
          </a:xfrm>
        </p:spPr>
      </p:pic>
    </p:spTree>
    <p:extLst>
      <p:ext uri="{BB962C8B-B14F-4D97-AF65-F5344CB8AC3E}">
        <p14:creationId xmlns:p14="http://schemas.microsoft.com/office/powerpoint/2010/main" val="1938575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003374"/>
                </a:solidFill>
                <a:effectLst>
                  <a:outerShdw blurRad="38100" dist="38100" dir="2700000" algn="tl">
                    <a:srgbClr val="000000">
                      <a:alpha val="43137"/>
                    </a:srgbClr>
                  </a:outerShdw>
                </a:effectLst>
              </a:rPr>
              <a:t>Фонетическая разминка </a:t>
            </a:r>
            <a:endParaRPr lang="ru-RU" b="1" dirty="0">
              <a:solidFill>
                <a:srgbClr val="003374"/>
              </a:solidFill>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128588" y="1270000"/>
            <a:ext cx="8872537" cy="4906963"/>
          </a:xfrm>
        </p:spPr>
        <p:txBody>
          <a:bodyPr>
            <a:normAutofit/>
          </a:bodyPr>
          <a:lstStyle/>
          <a:p>
            <a:pPr algn="ctr"/>
            <a:r>
              <a:rPr lang="en-US" sz="4400" b="1" dirty="0" smtClean="0">
                <a:solidFill>
                  <a:srgbClr val="003374"/>
                </a:solidFill>
              </a:rPr>
              <a:t>I scream, you scream, we all scream for ice-cream</a:t>
            </a:r>
            <a:endParaRPr lang="ru-RU" sz="4400" b="1" dirty="0" smtClean="0">
              <a:solidFill>
                <a:srgbClr val="003374"/>
              </a:solidFill>
            </a:endParaRPr>
          </a:p>
          <a:p>
            <a:pPr algn="ctr"/>
            <a:endParaRPr lang="en-US" sz="4400" b="1" dirty="0" smtClean="0">
              <a:solidFill>
                <a:srgbClr val="003374"/>
              </a:solidFill>
            </a:endParaRPr>
          </a:p>
          <a:p>
            <a:pPr algn="ctr"/>
            <a:r>
              <a:rPr lang="en-US" sz="4400" b="1" dirty="0" smtClean="0">
                <a:solidFill>
                  <a:srgbClr val="003374"/>
                </a:solidFill>
              </a:rPr>
              <a:t>Give papa a cup of proper coffee</a:t>
            </a:r>
            <a:endParaRPr lang="ru-RU" sz="4400" b="1" dirty="0" smtClean="0">
              <a:solidFill>
                <a:srgbClr val="003374"/>
              </a:solidFill>
            </a:endParaRPr>
          </a:p>
          <a:p>
            <a:pPr algn="ctr"/>
            <a:endParaRPr lang="en-US" sz="4400" b="1" dirty="0" smtClean="0">
              <a:solidFill>
                <a:srgbClr val="003374"/>
              </a:solidFill>
            </a:endParaRPr>
          </a:p>
          <a:p>
            <a:pPr algn="ctr"/>
            <a:r>
              <a:rPr lang="en-US" sz="4400" b="1" dirty="0" smtClean="0">
                <a:solidFill>
                  <a:srgbClr val="003374"/>
                </a:solidFill>
              </a:rPr>
              <a:t>Fresh fried fish</a:t>
            </a:r>
            <a:endParaRPr lang="ru-RU" sz="4400" b="1" dirty="0" smtClean="0">
              <a:solidFill>
                <a:srgbClr val="003374"/>
              </a:solidFill>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59697" y="2035731"/>
            <a:ext cx="1755652" cy="1368555"/>
          </a:xfrm>
          <a:prstGeom prst="rect">
            <a:avLst/>
          </a:prstGeom>
        </p:spPr>
      </p:pic>
    </p:spTree>
    <p:extLst>
      <p:ext uri="{BB962C8B-B14F-4D97-AF65-F5344CB8AC3E}">
        <p14:creationId xmlns:p14="http://schemas.microsoft.com/office/powerpoint/2010/main" val="3056676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anim calcmode="lin" valueType="num">
                                      <p:cBhvr>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257176"/>
            <a:ext cx="7886699" cy="1047221"/>
          </a:xfrm>
        </p:spPr>
        <p:txBody>
          <a:bodyPr/>
          <a:lstStyle/>
          <a:p>
            <a:endParaRPr lang="ru-RU"/>
          </a:p>
        </p:txBody>
      </p:sp>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8434" y="2866767"/>
            <a:ext cx="5136295" cy="3781168"/>
          </a:xfrm>
          <a:prstGeom prst="ellipse">
            <a:avLst/>
          </a:prstGeom>
          <a:ln>
            <a:noFill/>
          </a:ln>
          <a:effectLst>
            <a:softEdge rad="112500"/>
          </a:effectLst>
        </p:spPr>
      </p:pic>
      <p:sp>
        <p:nvSpPr>
          <p:cNvPr id="3" name="Объект 2"/>
          <p:cNvSpPr>
            <a:spLocks noGrp="1"/>
          </p:cNvSpPr>
          <p:nvPr>
            <p:ph idx="1"/>
          </p:nvPr>
        </p:nvSpPr>
        <p:spPr>
          <a:xfrm>
            <a:off x="0" y="257176"/>
            <a:ext cx="9144000" cy="5919788"/>
          </a:xfrm>
        </p:spPr>
        <p:txBody>
          <a:bodyPr>
            <a:normAutofit/>
          </a:bodyPr>
          <a:lstStyle/>
          <a:p>
            <a:pPr marL="0" indent="0" algn="ctr">
              <a:buNone/>
            </a:pPr>
            <a:r>
              <a:rPr lang="en-US" sz="20000" b="1" dirty="0" smtClean="0">
                <a:solidFill>
                  <a:schemeClr val="accent2"/>
                </a:solidFill>
                <a:effectLst>
                  <a:outerShdw blurRad="38100" dist="38100" dir="2700000" algn="tl">
                    <a:srgbClr val="000000">
                      <a:alpha val="43137"/>
                    </a:srgbClr>
                  </a:outerShdw>
                </a:effectLst>
              </a:rPr>
              <a:t>FOXES</a:t>
            </a:r>
            <a:endParaRPr lang="ru-RU" sz="20000" b="1" dirty="0">
              <a:solidFill>
                <a:schemeClr val="accent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9917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628650" y="242888"/>
            <a:ext cx="7886699" cy="5934075"/>
          </a:xfrm>
        </p:spPr>
        <p:txBody>
          <a:bodyPr>
            <a:normAutofit/>
          </a:bodyPr>
          <a:lstStyle/>
          <a:p>
            <a:pPr marL="0" indent="0" algn="ctr">
              <a:buNone/>
            </a:pPr>
            <a:r>
              <a:rPr lang="en-US" sz="20000" b="1" dirty="0" smtClean="0">
                <a:solidFill>
                  <a:schemeClr val="accent2">
                    <a:lumMod val="75000"/>
                  </a:schemeClr>
                </a:solidFill>
                <a:effectLst>
                  <a:outerShdw blurRad="38100" dist="38100" dir="2700000" algn="tl">
                    <a:srgbClr val="000000">
                      <a:alpha val="43137"/>
                    </a:srgbClr>
                  </a:outerShdw>
                </a:effectLst>
              </a:rPr>
              <a:t>OWLS</a:t>
            </a:r>
            <a:endParaRPr lang="ru-RU" sz="20000" b="1" dirty="0">
              <a:solidFill>
                <a:schemeClr val="accent2">
                  <a:lumMod val="75000"/>
                </a:schemeClr>
              </a:solidFill>
              <a:effectLst>
                <a:outerShdw blurRad="38100" dist="38100" dir="2700000" algn="tl">
                  <a:srgbClr val="000000">
                    <a:alpha val="43137"/>
                  </a:srgbClr>
                </a:outerShdw>
              </a:effectLst>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2796" y="2499113"/>
            <a:ext cx="2780296" cy="4358887"/>
          </a:xfrm>
          <a:prstGeom prst="ellipse">
            <a:avLst/>
          </a:prstGeom>
          <a:ln>
            <a:noFill/>
          </a:ln>
          <a:effectLst>
            <a:softEdge rad="112500"/>
          </a:effectLst>
        </p:spPr>
      </p:pic>
    </p:spTree>
    <p:extLst>
      <p:ext uri="{BB962C8B-B14F-4D97-AF65-F5344CB8AC3E}">
        <p14:creationId xmlns:p14="http://schemas.microsoft.com/office/powerpoint/2010/main" val="206301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5" name="Текст 4"/>
          <p:cNvSpPr>
            <a:spLocks noGrp="1"/>
          </p:cNvSpPr>
          <p:nvPr>
            <p:ph type="body" idx="1"/>
          </p:nvPr>
        </p:nvSpPr>
        <p:spPr>
          <a:xfrm>
            <a:off x="629842" y="0"/>
            <a:ext cx="3868340" cy="1357313"/>
          </a:xfrm>
        </p:spPr>
        <p:txBody>
          <a:bodyPr>
            <a:normAutofit/>
          </a:bodyPr>
          <a:lstStyle/>
          <a:p>
            <a:pPr algn="ctr"/>
            <a:r>
              <a:rPr lang="en-US" sz="7200" dirty="0" smtClean="0">
                <a:solidFill>
                  <a:schemeClr val="accent2">
                    <a:lumMod val="50000"/>
                  </a:schemeClr>
                </a:solidFill>
                <a:effectLst>
                  <a:outerShdw blurRad="38100" dist="38100" dir="2700000" algn="tl">
                    <a:srgbClr val="000000">
                      <a:alpha val="43137"/>
                    </a:srgbClr>
                  </a:outerShdw>
                </a:effectLst>
              </a:rPr>
              <a:t>OWL</a:t>
            </a:r>
            <a:endParaRPr lang="ru-RU" sz="7200" dirty="0">
              <a:solidFill>
                <a:schemeClr val="accent2">
                  <a:lumMod val="50000"/>
                </a:schemeClr>
              </a:solidFill>
              <a:effectLst>
                <a:outerShdw blurRad="38100" dist="38100" dir="2700000" algn="tl">
                  <a:srgbClr val="000000">
                    <a:alpha val="43137"/>
                  </a:srgbClr>
                </a:outerShdw>
              </a:effectLst>
            </a:endParaRPr>
          </a:p>
        </p:txBody>
      </p:sp>
      <p:sp>
        <p:nvSpPr>
          <p:cNvPr id="6" name="Объект 5"/>
          <p:cNvSpPr>
            <a:spLocks noGrp="1"/>
          </p:cNvSpPr>
          <p:nvPr>
            <p:ph sz="half" idx="2"/>
          </p:nvPr>
        </p:nvSpPr>
        <p:spPr>
          <a:xfrm>
            <a:off x="285750" y="1357312"/>
            <a:ext cx="4212432" cy="5343525"/>
          </a:xfrm>
        </p:spPr>
        <p:txBody>
          <a:bodyPr>
            <a:normAutofit/>
          </a:bodyPr>
          <a:lstStyle/>
          <a:p>
            <a:pPr marL="0" indent="0">
              <a:buNone/>
            </a:pPr>
            <a:r>
              <a:rPr lang="en-US" sz="3000" dirty="0">
                <a:solidFill>
                  <a:schemeClr val="tx2">
                    <a:lumMod val="50000"/>
                  </a:schemeClr>
                </a:solidFill>
                <a:latin typeface="Times New Roman" panose="02020603050405020304" pitchFamily="18" charset="0"/>
                <a:cs typeface="Times New Roman" panose="02020603050405020304" pitchFamily="18" charset="0"/>
              </a:rPr>
              <a:t>Owls are big birds. They have got large eyes and a flat face. They also have powerful talons, which help them to catch prey. They are active at night. Their flight is very quiet. They are very good hunters. They prefer to eat mice, insects, small birds and even fish. </a:t>
            </a:r>
            <a:endParaRPr lang="ru-RU" sz="3000" dirty="0">
              <a:solidFill>
                <a:schemeClr val="tx2">
                  <a:lumMod val="50000"/>
                </a:schemeClr>
              </a:solidFill>
              <a:latin typeface="Times New Roman" panose="02020603050405020304" pitchFamily="18" charset="0"/>
              <a:cs typeface="Times New Roman" panose="02020603050405020304" pitchFamily="18" charset="0"/>
            </a:endParaRPr>
          </a:p>
          <a:p>
            <a:endParaRPr lang="ru-RU" dirty="0"/>
          </a:p>
        </p:txBody>
      </p:sp>
      <p:sp>
        <p:nvSpPr>
          <p:cNvPr id="7" name="Текст 6"/>
          <p:cNvSpPr>
            <a:spLocks noGrp="1"/>
          </p:cNvSpPr>
          <p:nvPr>
            <p:ph type="body" sz="quarter" idx="3"/>
          </p:nvPr>
        </p:nvSpPr>
        <p:spPr>
          <a:xfrm>
            <a:off x="4629151" y="0"/>
            <a:ext cx="3887391" cy="1357313"/>
          </a:xfrm>
        </p:spPr>
        <p:txBody>
          <a:bodyPr>
            <a:normAutofit/>
          </a:bodyPr>
          <a:lstStyle/>
          <a:p>
            <a:pPr algn="ctr"/>
            <a:r>
              <a:rPr lang="en-US" sz="7200" dirty="0" smtClean="0">
                <a:solidFill>
                  <a:schemeClr val="accent2"/>
                </a:solidFill>
                <a:effectLst>
                  <a:outerShdw blurRad="38100" dist="38100" dir="2700000" algn="tl">
                    <a:srgbClr val="000000">
                      <a:alpha val="43137"/>
                    </a:srgbClr>
                  </a:outerShdw>
                </a:effectLst>
              </a:rPr>
              <a:t>FOX</a:t>
            </a:r>
            <a:endParaRPr lang="ru-RU" sz="7200" dirty="0">
              <a:solidFill>
                <a:schemeClr val="accent2"/>
              </a:solidFill>
              <a:effectLst>
                <a:outerShdw blurRad="38100" dist="38100" dir="2700000" algn="tl">
                  <a:srgbClr val="000000">
                    <a:alpha val="43137"/>
                  </a:srgbClr>
                </a:outerShdw>
              </a:effectLst>
            </a:endParaRPr>
          </a:p>
        </p:txBody>
      </p:sp>
      <p:sp>
        <p:nvSpPr>
          <p:cNvPr id="8" name="Объект 7"/>
          <p:cNvSpPr>
            <a:spLocks noGrp="1"/>
          </p:cNvSpPr>
          <p:nvPr>
            <p:ph sz="quarter" idx="4"/>
          </p:nvPr>
        </p:nvSpPr>
        <p:spPr>
          <a:xfrm>
            <a:off x="4629151" y="1357313"/>
            <a:ext cx="4231481" cy="5343524"/>
          </a:xfrm>
        </p:spPr>
        <p:txBody>
          <a:bodyPr>
            <a:normAutofit/>
          </a:bodyPr>
          <a:lstStyle/>
          <a:p>
            <a:pPr marL="0" indent="0">
              <a:buNone/>
            </a:pPr>
            <a:r>
              <a:rPr lang="en-US" sz="3000" dirty="0">
                <a:solidFill>
                  <a:schemeClr val="tx2">
                    <a:lumMod val="50000"/>
                  </a:schemeClr>
                </a:solidFill>
                <a:latin typeface="Times New Roman" panose="02020603050405020304" pitchFamily="18" charset="0"/>
                <a:cs typeface="Times New Roman" panose="02020603050405020304" pitchFamily="18" charset="0"/>
              </a:rPr>
              <a:t>Fox is one of the most cunning wild animals. They live in the forest and catch birds and rabbits. They have a long bushy tail and red fur. They are very clever and beautiful animals. They have got a very good sense of smell. They can run very fast and jump high. </a:t>
            </a:r>
            <a:endParaRPr lang="ru-RU" sz="3000" dirty="0">
              <a:solidFill>
                <a:schemeClr val="tx2">
                  <a:lumMod val="50000"/>
                </a:schemeClr>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58707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1000"/>
                                        <p:tgtEl>
                                          <p:spTgt spid="8">
                                            <p:txEl>
                                              <p:pRg st="0" end="0"/>
                                            </p:txEl>
                                          </p:spTgt>
                                        </p:tgtEl>
                                      </p:cBhvr>
                                    </p:animEffect>
                                    <p:anim calcmode="lin" valueType="num">
                                      <p:cBhvr>
                                        <p:cTn id="15"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barn(inVertical)">
                                      <p:cBhvr>
                                        <p:cTn id="21" dur="500"/>
                                        <p:tgtEl>
                                          <p:spTgt spid="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barn(inVertical)">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normAutofit/>
          </a:bodyPr>
          <a:lstStyle/>
          <a:p>
            <a:pPr algn="ctr"/>
            <a:r>
              <a:rPr lang="en-US" sz="4800" b="1" dirty="0" smtClean="0">
                <a:solidFill>
                  <a:srgbClr val="003374"/>
                </a:solidFill>
                <a:effectLst>
                  <a:outerShdw blurRad="38100" dist="38100" dir="2700000" algn="tl">
                    <a:srgbClr val="000000">
                      <a:alpha val="43137"/>
                    </a:srgbClr>
                  </a:outerShdw>
                </a:effectLst>
              </a:rPr>
              <a:t>Guess the fruit or vegetable</a:t>
            </a:r>
            <a:endParaRPr lang="ru-RU" sz="4800" b="1" dirty="0">
              <a:solidFill>
                <a:srgbClr val="003374"/>
              </a:solidFill>
              <a:effectLst>
                <a:outerShdw blurRad="38100" dist="38100" dir="2700000" algn="tl">
                  <a:srgbClr val="000000">
                    <a:alpha val="43137"/>
                  </a:srgbClr>
                </a:outerShdw>
              </a:effectLst>
            </a:endParaRPr>
          </a:p>
        </p:txBody>
      </p:sp>
      <p:pic>
        <p:nvPicPr>
          <p:cNvPr id="16" name="Объект 1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15263" y="1180305"/>
            <a:ext cx="6713472" cy="4922517"/>
          </a:xfrm>
          <a:prstGeom prst="ellipse">
            <a:avLst/>
          </a:prstGeom>
          <a:ln>
            <a:noFill/>
          </a:ln>
          <a:effectLst>
            <a:softEdge rad="112500"/>
          </a:effectLst>
        </p:spPr>
      </p:pic>
    </p:spTree>
    <p:extLst>
      <p:ext uri="{BB962C8B-B14F-4D97-AF65-F5344CB8AC3E}">
        <p14:creationId xmlns:p14="http://schemas.microsoft.com/office/powerpoint/2010/main" val="206810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en-US" sz="7200" b="1" dirty="0" smtClean="0">
                <a:solidFill>
                  <a:srgbClr val="003374"/>
                </a:solidFill>
                <a:effectLst>
                  <a:outerShdw blurRad="38100" dist="38100" dir="2700000" algn="tl">
                    <a:srgbClr val="000000">
                      <a:alpha val="43137"/>
                    </a:srgbClr>
                  </a:outerShdw>
                </a:effectLst>
              </a:rPr>
              <a:t>Lets sing together! </a:t>
            </a:r>
            <a:endParaRPr lang="ru-RU" sz="7200" b="1" dirty="0">
              <a:solidFill>
                <a:srgbClr val="003374"/>
              </a:solidFill>
              <a:effectLst>
                <a:outerShdw blurRad="38100" dist="38100" dir="2700000" algn="tl">
                  <a:srgbClr val="000000">
                    <a:alpha val="43137"/>
                  </a:srgbClr>
                </a:outerShdw>
              </a:effectLst>
            </a:endParaRPr>
          </a:p>
        </p:txBody>
      </p:sp>
      <p:pic>
        <p:nvPicPr>
          <p:cNvPr id="4" name="frN3nvhIHUk"/>
          <p:cNvPicPr>
            <a:picLocks noGrp="1" noRot="1" noChangeAspect="1"/>
          </p:cNvPicPr>
          <p:nvPr>
            <p:ph idx="1"/>
            <a:videoFile r:link="rId1"/>
          </p:nvPr>
        </p:nvPicPr>
        <p:blipFill>
          <a:blip r:embed="rId3"/>
          <a:stretch>
            <a:fillRect/>
          </a:stretch>
        </p:blipFill>
        <p:spPr>
          <a:xfrm>
            <a:off x="1408670" y="1729946"/>
            <a:ext cx="6252519" cy="4275438"/>
          </a:xfrm>
          <a:prstGeom prst="rect">
            <a:avLst/>
          </a:prstGeom>
        </p:spPr>
      </p:pic>
    </p:spTree>
    <p:extLst>
      <p:ext uri="{BB962C8B-B14F-4D97-AF65-F5344CB8AC3E}">
        <p14:creationId xmlns:p14="http://schemas.microsoft.com/office/powerpoint/2010/main" val="236277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pic>
        <p:nvPicPr>
          <p:cNvPr id="9" name="Объект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6977" y="395418"/>
            <a:ext cx="4341462" cy="21747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Рисунок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5403" y="395418"/>
            <a:ext cx="3429945" cy="23626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Рисунок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014" y="3357911"/>
            <a:ext cx="3887389" cy="20047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Рисунок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85403" y="3357911"/>
            <a:ext cx="3429945" cy="217002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9836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643</TotalTime>
  <Words>335</Words>
  <Application>Microsoft Office PowerPoint</Application>
  <PresentationFormat>Экран (4:3)</PresentationFormat>
  <Paragraphs>45</Paragraphs>
  <Slides>15</Slides>
  <Notes>0</Notes>
  <HiddenSlides>0</HiddenSlides>
  <MMClips>2</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15</vt:i4>
      </vt:variant>
    </vt:vector>
  </HeadingPairs>
  <TitlesOfParts>
    <vt:vector size="21" baseType="lpstr">
      <vt:lpstr>Arial</vt:lpstr>
      <vt:lpstr>Calibri</vt:lpstr>
      <vt:lpstr>Calibri Light</vt:lpstr>
      <vt:lpstr>Gabriola</vt:lpstr>
      <vt:lpstr>Times New Roman</vt:lpstr>
      <vt:lpstr>Office Theme</vt:lpstr>
      <vt:lpstr>Презентация PowerPoint</vt:lpstr>
      <vt:lpstr>«An apple a day keeps a doctor away»</vt:lpstr>
      <vt:lpstr>Фонетическая разминка </vt:lpstr>
      <vt:lpstr>Презентация PowerPoint</vt:lpstr>
      <vt:lpstr>Презентация PowerPoint</vt:lpstr>
      <vt:lpstr>Презентация PowerPoint</vt:lpstr>
      <vt:lpstr>Guess the fruit or vegetable</vt:lpstr>
      <vt:lpstr>Lets sing together! </vt:lpstr>
      <vt:lpstr> </vt:lpstr>
      <vt:lpstr>Let’s go fishing!</vt:lpstr>
      <vt:lpstr>A letter from Harry Potter </vt:lpstr>
      <vt:lpstr>Презентация PowerPoint</vt:lpstr>
      <vt:lpstr>Audition</vt:lpstr>
      <vt:lpstr>Search it!</vt:lpstr>
      <vt:lpstr>Thank you for your great work! </vt:lpstr>
    </vt:vector>
  </TitlesOfParts>
  <Company>PJSC "New Engineering Technologies"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Markasian, Pavel (KIEVH)</dc:creator>
  <cp:lastModifiedBy>Посоховы</cp:lastModifiedBy>
  <cp:revision>93</cp:revision>
  <dcterms:created xsi:type="dcterms:W3CDTF">2016-11-18T14:12:19Z</dcterms:created>
  <dcterms:modified xsi:type="dcterms:W3CDTF">2021-03-05T08:55:19Z</dcterms:modified>
</cp:coreProperties>
</file>