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1"/>
  </p:notesMasterIdLst>
  <p:sldIdLst>
    <p:sldId id="256" r:id="rId3"/>
    <p:sldId id="297" r:id="rId4"/>
    <p:sldId id="296" r:id="rId5"/>
    <p:sldId id="257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8" r:id="rId14"/>
    <p:sldId id="269" r:id="rId15"/>
    <p:sldId id="267" r:id="rId16"/>
    <p:sldId id="270" r:id="rId17"/>
    <p:sldId id="271" r:id="rId18"/>
    <p:sldId id="275" r:id="rId19"/>
    <p:sldId id="276" r:id="rId20"/>
    <p:sldId id="283" r:id="rId21"/>
    <p:sldId id="285" r:id="rId22"/>
    <p:sldId id="286" r:id="rId23"/>
    <p:sldId id="288" r:id="rId24"/>
    <p:sldId id="287" r:id="rId25"/>
    <p:sldId id="272" r:id="rId26"/>
    <p:sldId id="293" r:id="rId27"/>
    <p:sldId id="294" r:id="rId28"/>
    <p:sldId id="273" r:id="rId29"/>
    <p:sldId id="277" r:id="rId30"/>
    <p:sldId id="278" r:id="rId31"/>
    <p:sldId id="279" r:id="rId32"/>
    <p:sldId id="280" r:id="rId33"/>
    <p:sldId id="281" r:id="rId34"/>
    <p:sldId id="282" r:id="rId35"/>
    <p:sldId id="274" r:id="rId36"/>
    <p:sldId id="291" r:id="rId37"/>
    <p:sldId id="292" r:id="rId38"/>
    <p:sldId id="290" r:id="rId39"/>
    <p:sldId id="29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FFFCC"/>
    <a:srgbClr val="0045D0"/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86380" autoAdjust="0"/>
  </p:normalViewPr>
  <p:slideViewPr>
    <p:cSldViewPr>
      <p:cViewPr>
        <p:scale>
          <a:sx n="70" d="100"/>
          <a:sy n="70" d="100"/>
        </p:scale>
        <p:origin x="-822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0AFC3-4AA1-43B2-90EB-733F7C242A23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9BF067-BCB4-4E8E-A2F8-69A6DCBAB0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7830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Амперсанд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Вспомним правила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разгадывания ребусов.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фонетика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интеграл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пунктуация - ноутбук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Грамматика - парабола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Морфология - винчестер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Презентация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управляется мышкой или кнопками 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 и 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Кнопка  </a:t>
            </a:r>
            <a:r>
              <a:rPr lang="ru-RU" sz="3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</a:t>
            </a:r>
            <a:r>
              <a:rPr lang="ru-RU" sz="18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 означает «ответ»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lnSpc>
                <a:spcPct val="200000"/>
              </a:lnSpc>
              <a:buAutoNum type="arabicPeriod"/>
            </a:pPr>
            <a:r>
              <a:rPr lang="ru-RU" dirty="0" smtClean="0">
                <a:latin typeface="a_BodoniNova" pitchFamily="18" charset="-52"/>
              </a:rPr>
              <a:t>24. Потому, что ноги только у человека, лошадей, свиней и коров. У остальных животных – лапы.</a:t>
            </a:r>
          </a:p>
          <a:p>
            <a:pPr marL="228600" indent="-228600">
              <a:lnSpc>
                <a:spcPct val="200000"/>
              </a:lnSpc>
              <a:buAutoNum type="arabicPeriod"/>
            </a:pPr>
            <a:r>
              <a:rPr lang="ru-RU" dirty="0" smtClean="0">
                <a:latin typeface="a_BodoniNova" pitchFamily="18" charset="-52"/>
              </a:rPr>
              <a:t>Иванов–слесарь  , Семенов</a:t>
            </a:r>
            <a:r>
              <a:rPr lang="ru-RU" baseline="0" dirty="0" smtClean="0">
                <a:latin typeface="a_BodoniNova" pitchFamily="18" charset="-52"/>
              </a:rPr>
              <a:t> – </a:t>
            </a:r>
            <a:r>
              <a:rPr lang="ru-RU" dirty="0" smtClean="0">
                <a:latin typeface="a_BodoniNova" pitchFamily="18" charset="-52"/>
              </a:rPr>
              <a:t>сварщик, Борисов – токарь</a:t>
            </a:r>
          </a:p>
          <a:p>
            <a:r>
              <a:rPr lang="ru-RU" dirty="0" smtClean="0"/>
              <a:t>3. Ответ за границами макет слайда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Презентация управляется мышкой или кнопками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/>
              </a:rPr>
              <a:t> и 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Кнопка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/>
              </a:rPr>
              <a:t>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/>
              </a:rPr>
              <a:t> означает «ответ»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1.Сколько звуков в слове «язык»? (5)</a:t>
            </a:r>
          </a:p>
          <a:p>
            <a:r>
              <a:rPr lang="ru-RU" dirty="0" smtClean="0"/>
              <a:t>2. Произнеси правильно «торты». (</a:t>
            </a:r>
            <a:r>
              <a:rPr lang="ru-RU" dirty="0" err="1" smtClean="0"/>
              <a:t>тОрты</a:t>
            </a:r>
            <a:r>
              <a:rPr lang="ru-RU" dirty="0" smtClean="0"/>
              <a:t>)</a:t>
            </a:r>
          </a:p>
          <a:p>
            <a:r>
              <a:rPr lang="ru-RU" dirty="0" smtClean="0"/>
              <a:t>3.Отрок – это кто? (юноша)</a:t>
            </a:r>
          </a:p>
          <a:p>
            <a:r>
              <a:rPr lang="ru-RU" dirty="0" smtClean="0"/>
              <a:t>4.Синоним к слову «грядущий»? (будущий)</a:t>
            </a:r>
          </a:p>
          <a:p>
            <a:r>
              <a:rPr lang="ru-RU" dirty="0" smtClean="0"/>
              <a:t>5.  Корень в глаголе «приду»? ( д)</a:t>
            </a:r>
          </a:p>
          <a:p>
            <a:r>
              <a:rPr lang="ru-RU" dirty="0" smtClean="0"/>
              <a:t>6. Автор пьесы «Вишнёвый сад»? (</a:t>
            </a:r>
            <a:r>
              <a:rPr lang="ru-RU" dirty="0" err="1" smtClean="0"/>
              <a:t>А.П.Чехов</a:t>
            </a:r>
            <a:r>
              <a:rPr lang="ru-RU" dirty="0" smtClean="0"/>
              <a:t>)</a:t>
            </a:r>
          </a:p>
          <a:p>
            <a:r>
              <a:rPr lang="ru-RU" dirty="0" smtClean="0"/>
              <a:t>7.Сколько гласных букв в алфавите? (10)</a:t>
            </a:r>
          </a:p>
          <a:p>
            <a:r>
              <a:rPr lang="ru-RU" dirty="0" smtClean="0"/>
              <a:t>8. Первый русский писатель – лауреат Нобелевской премии? (</a:t>
            </a:r>
            <a:r>
              <a:rPr lang="ru-RU" dirty="0" err="1" smtClean="0"/>
              <a:t>И.А.Бунин</a:t>
            </a:r>
            <a:r>
              <a:rPr lang="ru-RU" dirty="0" smtClean="0"/>
              <a:t>)</a:t>
            </a:r>
          </a:p>
          <a:p>
            <a:r>
              <a:rPr lang="ru-RU" dirty="0" smtClean="0"/>
              <a:t>9. Настоящая фамилия </a:t>
            </a:r>
            <a:r>
              <a:rPr lang="ru-RU" dirty="0" err="1" smtClean="0"/>
              <a:t>М.Горького</a:t>
            </a:r>
            <a:r>
              <a:rPr lang="ru-RU" dirty="0" smtClean="0"/>
              <a:t>?  (Пешков)</a:t>
            </a:r>
          </a:p>
          <a:p>
            <a:r>
              <a:rPr lang="ru-RU" dirty="0" smtClean="0"/>
              <a:t>10. Чьи строки «Ночь, улица, фонарь, аптека…» (</a:t>
            </a:r>
            <a:r>
              <a:rPr lang="ru-RU" dirty="0" err="1" smtClean="0"/>
              <a:t>А.Блок</a:t>
            </a:r>
            <a:r>
              <a:rPr lang="ru-RU" dirty="0" smtClean="0"/>
              <a:t>)</a:t>
            </a:r>
          </a:p>
          <a:p>
            <a:r>
              <a:rPr lang="ru-RU" dirty="0" smtClean="0"/>
              <a:t>12. Сколько лет прожил </a:t>
            </a:r>
            <a:r>
              <a:rPr lang="ru-RU" dirty="0" err="1" smtClean="0"/>
              <a:t>С.Есенин</a:t>
            </a:r>
            <a:r>
              <a:rPr lang="ru-RU" dirty="0" smtClean="0"/>
              <a:t>? (30 лет)</a:t>
            </a:r>
          </a:p>
          <a:p>
            <a:r>
              <a:rPr lang="ru-RU" dirty="0" smtClean="0"/>
              <a:t>13. Какая приставка в слове «аполитичный»? (а)</a:t>
            </a:r>
          </a:p>
          <a:p>
            <a:r>
              <a:rPr lang="ru-RU" dirty="0" smtClean="0"/>
              <a:t>14. Существительное носки в родительном падеже – нет ….. (носков)</a:t>
            </a:r>
          </a:p>
          <a:p>
            <a:r>
              <a:rPr lang="ru-RU" dirty="0" smtClean="0"/>
              <a:t>15 Можно ли сказать «более моложе»? (нет)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	Чему равен 1 пуд?  (16 кг)</a:t>
            </a:r>
          </a:p>
          <a:p>
            <a:r>
              <a:rPr lang="ru-RU" dirty="0" smtClean="0"/>
              <a:t>2.	Продолжите ряд: байт, килобайт, мегабайт, ... (Гигабайт)</a:t>
            </a:r>
          </a:p>
          <a:p>
            <a:r>
              <a:rPr lang="ru-RU" dirty="0" smtClean="0"/>
              <a:t>3.	Параллелограмм, у которого   все углы  прямые? (прямоугольник) </a:t>
            </a:r>
          </a:p>
          <a:p>
            <a:r>
              <a:rPr lang="ru-RU" dirty="0" smtClean="0"/>
              <a:t>4.	Маленькая программа, существенно затрудняющая работу компьютера (Вирус) </a:t>
            </a:r>
          </a:p>
          <a:p>
            <a:r>
              <a:rPr lang="ru-RU" dirty="0" smtClean="0"/>
              <a:t>5.	Отрезок, соединяющий 2 любые точки окружности и проходящий через её центр ? (диаметр)</a:t>
            </a:r>
          </a:p>
          <a:p>
            <a:r>
              <a:rPr lang="ru-RU" dirty="0" smtClean="0"/>
              <a:t>6.	Графическая метка на экране монитора, указывающая место ввода текущего символа. (Курсор) </a:t>
            </a:r>
          </a:p>
          <a:p>
            <a:r>
              <a:rPr lang="ru-RU" dirty="0" smtClean="0"/>
              <a:t>7.	Единица скорости на море. (узел)</a:t>
            </a:r>
          </a:p>
          <a:p>
            <a:r>
              <a:rPr lang="ru-RU" dirty="0" smtClean="0"/>
              <a:t>8.	Сколько бит составляют 1 байт. (8)</a:t>
            </a:r>
          </a:p>
          <a:p>
            <a:r>
              <a:rPr lang="ru-RU" dirty="0" smtClean="0"/>
              <a:t>9.	Периметр квадрата — 20 см. Чему равна его площадь? (25 см2)</a:t>
            </a:r>
          </a:p>
          <a:p>
            <a:r>
              <a:rPr lang="ru-RU" dirty="0" smtClean="0"/>
              <a:t>10.	В компьютере он бывает гибкий, жесткий, оптический. (Диск)</a:t>
            </a:r>
          </a:p>
          <a:p>
            <a:r>
              <a:rPr lang="ru-RU" dirty="0" smtClean="0"/>
              <a:t>11.	Сколько градусов содержит угол, если он составляет половину развернутого угла? (900 )</a:t>
            </a:r>
          </a:p>
          <a:p>
            <a:r>
              <a:rPr lang="ru-RU" dirty="0" smtClean="0"/>
              <a:t>12.	Системная папка, в которую помещаются удаляемые файлы. (Корзина)</a:t>
            </a:r>
          </a:p>
          <a:p>
            <a:r>
              <a:rPr lang="ru-RU" dirty="0" smtClean="0"/>
              <a:t>13.	Как называется утверждение, требующее доказательства? (теорема)</a:t>
            </a:r>
          </a:p>
          <a:p>
            <a:r>
              <a:rPr lang="ru-RU" dirty="0" smtClean="0"/>
              <a:t>14.	Как называется фирма, предоставляющая доступ в Интернет (Провайдер)</a:t>
            </a:r>
          </a:p>
          <a:p>
            <a:r>
              <a:rPr lang="ru-RU" dirty="0" smtClean="0"/>
              <a:t>15.	Разделите 100 на половину. (200.  100: ½=100*2=200)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Презентация управляется мышкой или кнопками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/>
              </a:rPr>
              <a:t> и 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Кнопка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/>
              </a:rPr>
              <a:t>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/>
              </a:rPr>
              <a:t> означает «ответ»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Амперсанд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Амперсанд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BF067-BCB4-4E8E-A2F8-69A6DCBAB08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518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194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9772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9254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4658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5144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11420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6918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7648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8224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4047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4020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989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22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25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51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6" Type="http://schemas.openxmlformats.org/officeDocument/2006/relationships/image" Target="../media/image4.png"/><Relationship Id="rId5" Type="http://schemas.microsoft.com/office/2007/relationships/media" Target="../media/media2.mp3"/><Relationship Id="rId4" Type="http://schemas.openxmlformats.org/officeDocument/2006/relationships/image" Target="../media/image5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jarjad.ru/cutsong/17125/Queen/We%20Are%20The%20Champions" TargetMode="External"/><Relationship Id="rId2" Type="http://schemas.openxmlformats.org/officeDocument/2006/relationships/hyperlink" Target="https://zvukipro.com/situacii/232-zvuki-pobedy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trikky.ru/wp-content/blogs.dir/1/files/2017/02/7844093-1.jpg" TargetMode="External"/><Relationship Id="rId4" Type="http://schemas.openxmlformats.org/officeDocument/2006/relationships/hyperlink" Target="http://powerpoint.su/load/animacionnye_chelovechki_dlja_prezentacij/5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499992" y="-87086"/>
            <a:ext cx="4896544" cy="7116486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E:\на конкус\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253"/>
          <a:stretch/>
        </p:blipFill>
        <p:spPr bwMode="auto">
          <a:xfrm>
            <a:off x="5220072" y="72869"/>
            <a:ext cx="3435366" cy="4792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на конкус\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397"/>
          <a:stretch/>
        </p:blipFill>
        <p:spPr bwMode="auto">
          <a:xfrm>
            <a:off x="467544" y="188640"/>
            <a:ext cx="3399595" cy="467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79104" y="4752554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ТЕХНАРИ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-45455" y="6002083"/>
            <a:ext cx="4713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  учителя</a:t>
            </a:r>
          </a:p>
          <a:p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Вечерней (сменной) школы №7  </a:t>
            </a:r>
            <a:r>
              <a:rPr lang="ru-RU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г.Ульяновска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Кирсанова Е.И., Позднякова О.А., </a:t>
            </a:r>
            <a:r>
              <a:rPr lang="ru-RU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Чапанова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88599" y="4365103"/>
            <a:ext cx="1068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&amp;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5270076" y="4721936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ГУМАНИТАРИИ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71183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8" presetClass="entr" presetSubtype="0" accel="5000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6" grpId="0"/>
      <p:bldP spid="7" grpId="0" build="p"/>
      <p:bldP spid="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499992" y="-87086"/>
            <a:ext cx="4896544" cy="7116486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71871" y="1233367"/>
            <a:ext cx="39654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Сколько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букв «н» в слове «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/>
                <a:ea typeface="Calibri"/>
              </a:rPr>
              <a:t>оловя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….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/>
                <a:ea typeface="Calibri"/>
              </a:rPr>
              <a:t>ый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»?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068960"/>
            <a:ext cx="32403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Две 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2971" y="1233367"/>
            <a:ext cx="44695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Что больше: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            1024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Кб или 1 Мб?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61642" y="2983766"/>
            <a:ext cx="30908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Величины равны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1484784"/>
            <a:ext cx="3965493" cy="1141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Как звали даму сердца Дон Кихота?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3257" y="3320377"/>
            <a:ext cx="32403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Дульсинея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03895" y="1273690"/>
            <a:ext cx="39654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Палку распилили на 12 частей. Сколько сделали распилов?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110189" y="3109283"/>
            <a:ext cx="1440160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11 </a:t>
            </a:r>
            <a:endParaRPr lang="ru-RU" sz="2400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94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6200000">
            <a:off x="2322005" y="-297668"/>
            <a:ext cx="4644008" cy="7344816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937320" y="2373229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spc="3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anose="02070603080705090303" pitchFamily="18" charset="-52"/>
              </a:rPr>
              <a:t>РЕБУСЫ</a:t>
            </a:r>
            <a:endParaRPr lang="ru-RU" sz="7200" b="1" spc="3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anose="02070603080705090303" pitchFamily="18" charset="-52"/>
            </a:endParaRPr>
          </a:p>
        </p:txBody>
      </p:sp>
      <p:pic>
        <p:nvPicPr>
          <p:cNvPr id="5" name="Picture 2" descr="Человечек сидит и держит себя за голову | Шаблоны презентаций | Шаблоны  презентаций PowerPoint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04675" y="3971232"/>
            <a:ext cx="3451026" cy="345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den-pobedy-z_uk-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50532" y="6165304"/>
            <a:ext cx="609600" cy="60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14480" y="3929066"/>
            <a:ext cx="63898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_BodoniNova"/>
              </a:rPr>
              <a:t>В задании зашифрованы термины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_BodoniNova"/>
              </a:rPr>
              <a:t> по предметам 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_BodoniNov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61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8113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4949223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Комар            пять       утюг       ер</a:t>
            </a:r>
            <a:endParaRPr lang="ru-RU" sz="44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1475656" y="4949223"/>
            <a:ext cx="144016" cy="769441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722652" y="5022793"/>
            <a:ext cx="144016" cy="769441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3892956" y="4949222"/>
            <a:ext cx="144016" cy="769441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139952" y="5022792"/>
            <a:ext cx="144016" cy="769441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5517048" y="5022793"/>
            <a:ext cx="144016" cy="769441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6372200" y="4970228"/>
            <a:ext cx="144016" cy="769441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842" y="836712"/>
            <a:ext cx="9144000" cy="369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9673" y="5991883"/>
            <a:ext cx="2913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Компьютер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320560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5400000">
            <a:off x="2797694" y="320925"/>
            <a:ext cx="3420000" cy="9780782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520374" y="43226"/>
            <a:ext cx="2057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</a:t>
            </a:r>
            <a:endParaRPr lang="ru-RU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4298278" y="43226"/>
            <a:ext cx="6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&amp;</a:t>
            </a:r>
            <a:endParaRPr lang="ru-RU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5032862" y="43226"/>
            <a:ext cx="3276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ГУМАНИТАРИИ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1182" y="908720"/>
            <a:ext cx="6115050" cy="1924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11191"/>
            <a:ext cx="5934075" cy="200025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1520950" y="43226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91308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8.09249E-7 L -0.14896 -0.00463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48" y="-2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8.09249E-7 L 0.00052 0.4566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282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8.09249E-7 L 0.09341 0.50913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0" y="25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5400000">
            <a:off x="2797694" y="320925"/>
            <a:ext cx="3420000" cy="9780782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626" y="4094512"/>
            <a:ext cx="6300192" cy="253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366123" cy="216024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180634" y="66356"/>
            <a:ext cx="2057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4297326" y="3185078"/>
            <a:ext cx="6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&amp;</a:t>
            </a:r>
            <a:endParaRPr lang="ru-RU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5820634" y="3583032"/>
            <a:ext cx="3276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ГУМАНИТАРИИ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8525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5400000">
            <a:off x="2797694" y="320925"/>
            <a:ext cx="3420000" cy="9780782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854" y="1052736"/>
            <a:ext cx="7685880" cy="18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252" y="4189332"/>
            <a:ext cx="5162550" cy="234315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180634" y="66356"/>
            <a:ext cx="2057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</a:t>
            </a:r>
            <a:endParaRPr lang="ru-RU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4297326" y="3185078"/>
            <a:ext cx="6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&amp;</a:t>
            </a:r>
            <a:endParaRPr lang="ru-RU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5820634" y="3583032"/>
            <a:ext cx="3276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ГУМАНИТАРИИ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44653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5400000">
            <a:off x="2797694" y="320925"/>
            <a:ext cx="3420000" cy="9780782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37218"/>
            <a:ext cx="5934075" cy="249555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83384"/>
            <a:ext cx="5638800" cy="2543175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15" name="Овал 14"/>
          <p:cNvSpPr/>
          <p:nvPr/>
        </p:nvSpPr>
        <p:spPr>
          <a:xfrm>
            <a:off x="7966273" y="5862315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46334" y="4241820"/>
            <a:ext cx="7156082" cy="1837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dirty="0" smtClean="0">
                <a:solidFill>
                  <a:srgbClr val="FF0000"/>
                </a:solidFill>
                <a:latin typeface="a_BodoniNova" pitchFamily="18" charset="-52"/>
              </a:rPr>
              <a:t>Интеграл, ноутбук, парабола,  винчестер. </a:t>
            </a:r>
            <a:endParaRPr lang="ru-RU" sz="4000" dirty="0">
              <a:solidFill>
                <a:srgbClr val="FF0000"/>
              </a:solidFill>
              <a:latin typeface="a_BodoniNova" pitchFamily="18" charset="-5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6334" y="689557"/>
            <a:ext cx="7156082" cy="1837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dirty="0" smtClean="0">
                <a:solidFill>
                  <a:srgbClr val="FF0000"/>
                </a:solidFill>
                <a:latin typeface="a_BodoniNova" pitchFamily="18" charset="-52"/>
              </a:rPr>
              <a:t>Фонетика, пунктуация, грамматика, морфология.  </a:t>
            </a:r>
            <a:endParaRPr lang="ru-RU" sz="4000" dirty="0">
              <a:solidFill>
                <a:srgbClr val="FF0000"/>
              </a:solidFill>
              <a:latin typeface="a_BodoniNova" pitchFamily="18" charset="-5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0634" y="66356"/>
            <a:ext cx="2057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</a:t>
            </a:r>
            <a:endParaRPr lang="ru-RU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4297326" y="3185078"/>
            <a:ext cx="6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&amp;</a:t>
            </a:r>
            <a:endParaRPr lang="ru-RU" sz="3600" dirty="0"/>
          </a:p>
        </p:txBody>
      </p:sp>
      <p:sp>
        <p:nvSpPr>
          <p:cNvPr id="22" name="TextBox 21"/>
          <p:cNvSpPr txBox="1"/>
          <p:nvPr/>
        </p:nvSpPr>
        <p:spPr>
          <a:xfrm>
            <a:off x="5820634" y="3583032"/>
            <a:ext cx="3276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ГУМАНИТАРИИ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09243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6200000">
            <a:off x="2322005" y="-297668"/>
            <a:ext cx="4644008" cy="7344816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55576" y="1412776"/>
            <a:ext cx="720080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spc="3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anose="02070603080705090303" pitchFamily="18" charset="-52"/>
              </a:rPr>
              <a:t>ТРИ ПОДСКАЗКИ</a:t>
            </a:r>
            <a:endParaRPr lang="ru-RU" sz="6600" b="1" spc="3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anose="02070603080705090303" pitchFamily="18" charset="-52"/>
            </a:endParaRPr>
          </a:p>
        </p:txBody>
      </p:sp>
      <p:pic>
        <p:nvPicPr>
          <p:cNvPr id="7172" name="Picture 4" descr="Анимированные 3D фигуры. Ч.19 | учебные презентации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526384"/>
            <a:ext cx="33337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den-pobedy-z_uk-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50532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977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220" y="686892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_BodoniNova" pitchFamily="18" charset="-52"/>
              </a:rPr>
              <a:t>1. </a:t>
            </a:r>
            <a:r>
              <a:rPr lang="ru-RU" sz="2400" dirty="0" smtClean="0">
                <a:latin typeface="a_BodoniNova" pitchFamily="18" charset="-52"/>
              </a:rPr>
              <a:t>Этому ученому царь Сиракуз  </a:t>
            </a:r>
            <a:r>
              <a:rPr lang="ru-RU" sz="2400" dirty="0">
                <a:latin typeface="a_BodoniNova" pitchFamily="18" charset="-52"/>
              </a:rPr>
              <a:t>поручил </a:t>
            </a:r>
            <a:r>
              <a:rPr lang="ru-RU" sz="2400" dirty="0" smtClean="0">
                <a:latin typeface="a_BodoniNova" pitchFamily="18" charset="-52"/>
              </a:rPr>
              <a:t> </a:t>
            </a:r>
            <a:r>
              <a:rPr lang="ru-RU" sz="2400" dirty="0">
                <a:latin typeface="a_BodoniNova" pitchFamily="18" charset="-52"/>
              </a:rPr>
              <a:t>проверить чистоту золотой короны.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7220" y="1850685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_BodoniNova" pitchFamily="18" charset="-52"/>
              </a:rPr>
              <a:t>2. </a:t>
            </a:r>
            <a:r>
              <a:rPr lang="ru-RU" sz="2400" dirty="0" smtClean="0">
                <a:latin typeface="a_BodoniNova" pitchFamily="18" charset="-52"/>
              </a:rPr>
              <a:t>Однажды этот изобретатель сказал</a:t>
            </a:r>
            <a:r>
              <a:rPr lang="ru-RU" sz="2400" dirty="0">
                <a:latin typeface="a_BodoniNova" pitchFamily="18" charset="-52"/>
              </a:rPr>
              <a:t>: </a:t>
            </a:r>
            <a:r>
              <a:rPr lang="ru-RU" sz="2400" dirty="0" smtClean="0">
                <a:latin typeface="a_BodoniNova" pitchFamily="18" charset="-52"/>
              </a:rPr>
              <a:t>«Дайте мне </a:t>
            </a:r>
            <a:r>
              <a:rPr lang="ru-RU" sz="2400" dirty="0">
                <a:latin typeface="a_BodoniNova" pitchFamily="18" charset="-52"/>
              </a:rPr>
              <a:t>точку опоры и переверну землю</a:t>
            </a:r>
            <a:r>
              <a:rPr lang="ru-RU" sz="2400" dirty="0" smtClean="0">
                <a:latin typeface="a_BodoniNova" pitchFamily="18" charset="-52"/>
              </a:rPr>
              <a:t>».</a:t>
            </a:r>
            <a:endParaRPr lang="ru-RU" sz="2400" dirty="0">
              <a:latin typeface="a_BodoniNova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8298" y="2990421"/>
            <a:ext cx="71287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_BodoniNova" pitchFamily="18" charset="-52"/>
              </a:rPr>
              <a:t>3. В честь </a:t>
            </a:r>
            <a:r>
              <a:rPr lang="ru-RU" sz="2400" dirty="0">
                <a:latin typeface="a_BodoniNova" pitchFamily="18" charset="-52"/>
              </a:rPr>
              <a:t>него назван закон выталкивающей силы. В момент </a:t>
            </a:r>
            <a:r>
              <a:rPr lang="ru-RU" sz="2400" dirty="0" smtClean="0">
                <a:latin typeface="a_BodoniNova" pitchFamily="18" charset="-52"/>
              </a:rPr>
              <a:t> открытия </a:t>
            </a:r>
            <a:r>
              <a:rPr lang="ru-RU" sz="2400" dirty="0">
                <a:latin typeface="a_BodoniNova" pitchFamily="18" charset="-52"/>
              </a:rPr>
              <a:t>он воскликнул: «Эврика!», т.е. </a:t>
            </a:r>
            <a:r>
              <a:rPr lang="ru-RU" sz="2400" dirty="0" smtClean="0">
                <a:latin typeface="a_BodoniNova" pitchFamily="18" charset="-52"/>
              </a:rPr>
              <a:t>«Нашел!».</a:t>
            </a:r>
            <a:endParaRPr lang="ru-RU" sz="2400" dirty="0">
              <a:latin typeface="a_BodoniNova" pitchFamily="18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2089" y="875274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200" dirty="0" smtClean="0">
                <a:solidFill>
                  <a:srgbClr val="FF0000"/>
                </a:solidFill>
                <a:latin typeface="a_BodoniNova" pitchFamily="18" charset="-52"/>
              </a:rPr>
              <a:t>По трем подсказкам угадай имя ученого.</a:t>
            </a:r>
            <a:endParaRPr lang="ru-RU" sz="3200" dirty="0">
              <a:latin typeface="a_BodoniNova" pitchFamily="18" charset="-52"/>
            </a:endParaRPr>
          </a:p>
          <a:p>
            <a:pPr algn="ctr"/>
            <a:endParaRPr lang="ru-RU" sz="3200" b="1" spc="200" dirty="0">
              <a:solidFill>
                <a:srgbClr val="FF0000"/>
              </a:solidFill>
              <a:latin typeface="a_BodoniNova" pitchFamily="18" charset="-52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64375" y="5847258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6058636"/>
            <a:ext cx="21435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_BodoniNova" panose="02070603080705090303" pitchFamily="18" charset="-52"/>
              </a:rPr>
              <a:t>Архимед</a:t>
            </a:r>
            <a:endParaRPr lang="ru-RU" sz="3600" dirty="0">
              <a:solidFill>
                <a:srgbClr val="FF0000"/>
              </a:solidFill>
              <a:latin typeface="a_BodoniNova" panose="02070603080705090303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6098" y="37609"/>
            <a:ext cx="763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  </a:t>
            </a:r>
            <a:r>
              <a:rPr lang="ru-RU" sz="3600" dirty="0"/>
              <a:t>ГУМАНИТАРИИ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60377">
            <a:off x="5141386" y="1763924"/>
            <a:ext cx="2977678" cy="4391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1446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-0.54271 0.006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3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7" grpId="1"/>
      <p:bldP spid="9" grpId="0" animBg="1"/>
      <p:bldP spid="6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64375" y="5847258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6030" y="840880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200" dirty="0" smtClean="0">
                <a:solidFill>
                  <a:srgbClr val="FF0000"/>
                </a:solidFill>
                <a:latin typeface="a_BodoniNova" pitchFamily="18" charset="-52"/>
              </a:rPr>
              <a:t>По трем подсказкам угадай литературное произведение и его автора.</a:t>
            </a:r>
            <a:endParaRPr lang="ru-RU" sz="3200" b="1" spc="200" dirty="0">
              <a:solidFill>
                <a:srgbClr val="FF0000"/>
              </a:solidFill>
              <a:latin typeface="a_BodoniNova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2014" y="1143087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_BodoniNova" pitchFamily="18" charset="-52"/>
              </a:rPr>
              <a:t>1. Героя зовут Василий Иванович.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2014" y="1772816"/>
            <a:ext cx="7920880" cy="1139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_BodoniNova" pitchFamily="18" charset="-52"/>
              </a:rPr>
              <a:t>2. Он утверждает, что можно жить без еды, но нельзя без юмора.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2014" y="2979100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_BodoniNova" pitchFamily="18" charset="-52"/>
              </a:rPr>
              <a:t>3. Боец готов принять в награду медаль, если не дадут ордена.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81899" y="5611377"/>
            <a:ext cx="460594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_BodoniNova" pitchFamily="18" charset="-52"/>
              </a:rPr>
              <a:t>Поэма </a:t>
            </a:r>
            <a:r>
              <a:rPr lang="ru-RU" sz="2800" dirty="0" err="1" smtClean="0">
                <a:solidFill>
                  <a:srgbClr val="FF0000"/>
                </a:solidFill>
                <a:latin typeface="a_BodoniNova" pitchFamily="18" charset="-52"/>
              </a:rPr>
              <a:t>А.Т.Твардовского</a:t>
            </a:r>
            <a:r>
              <a:rPr lang="ru-RU" sz="2800" dirty="0" smtClean="0">
                <a:solidFill>
                  <a:srgbClr val="FF0000"/>
                </a:solidFill>
                <a:latin typeface="a_BodoniNova" pitchFamily="18" charset="-52"/>
              </a:rPr>
              <a:t> 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a_BodoniNova" pitchFamily="18" charset="-52"/>
              </a:rPr>
              <a:t>«Василий Теркин»</a:t>
            </a:r>
            <a:endParaRPr lang="ru-RU" sz="2800" dirty="0">
              <a:solidFill>
                <a:srgbClr val="FF0000"/>
              </a:solidFill>
              <a:latin typeface="a_BodoniNova" pitchFamily="18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65772">
            <a:off x="5147812" y="833543"/>
            <a:ext cx="3080057" cy="490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573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0.57153 -0.014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76" y="-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6" grpId="0"/>
      <p:bldP spid="7" grpId="0"/>
      <p:bldP spid="9" grpId="0"/>
      <p:bldP spid="2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6200000">
            <a:off x="2249996" y="-353227"/>
            <a:ext cx="4644008" cy="7344816"/>
          </a:xfrm>
          <a:prstGeom prst="rect">
            <a:avLst/>
          </a:prstGeom>
          <a:solidFill>
            <a:srgbClr val="FFFFCC"/>
          </a:solidFill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1613516"/>
            <a:ext cx="62646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_BodoniNova" panose="02070603080705090303" pitchFamily="18" charset="-52"/>
              </a:rPr>
              <a:t>     Данная интегрированная игра составлена для учащихся 10 – 12 классов.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_BodoniNova" panose="02070603080705090303" pitchFamily="18" charset="-52"/>
              </a:rPr>
              <a:t>     Задания по математике и информатике предназначены для команды «Гуманитарии», по русскому языку и литературе  –  «Технари».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_BodoniNova" panose="0207060308070509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86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3001" y="684807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_BodoniNova" pitchFamily="18" charset="-52"/>
              </a:rPr>
              <a:t>1. Великий английский </a:t>
            </a:r>
            <a:r>
              <a:rPr lang="ru-RU" sz="2400" dirty="0" smtClean="0">
                <a:latin typeface="a_BodoniNova" pitchFamily="18" charset="-52"/>
              </a:rPr>
              <a:t>ученый,  </a:t>
            </a:r>
            <a:r>
              <a:rPr lang="ru-RU" sz="2400" dirty="0">
                <a:latin typeface="a_BodoniNova" pitchFamily="18" charset="-52"/>
              </a:rPr>
              <a:t>в 22 года ставший магистром искусств.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3001" y="1890204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_BodoniNova" pitchFamily="18" charset="-52"/>
              </a:rPr>
              <a:t>2. Считал пространство и время абсолютными.   Открыл закон всемирного тяготения.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3001" y="3156194"/>
            <a:ext cx="7128792" cy="1693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_BodoniNova" pitchFamily="18" charset="-52"/>
              </a:rPr>
              <a:t>3. </a:t>
            </a:r>
            <a:r>
              <a:rPr lang="ru-RU" sz="2400" dirty="0" smtClean="0">
                <a:latin typeface="a_BodoniNova" pitchFamily="18" charset="-52"/>
              </a:rPr>
              <a:t>Открыл </a:t>
            </a:r>
            <a:r>
              <a:rPr lang="ru-RU" sz="2400" dirty="0">
                <a:latin typeface="a_BodoniNova" pitchFamily="18" charset="-52"/>
              </a:rPr>
              <a:t>свой знаменитый закон всемирного тяготения после того, как ему на голову упало </a:t>
            </a:r>
            <a:r>
              <a:rPr lang="ru-RU" sz="2400" dirty="0" smtClean="0">
                <a:latin typeface="a_BodoniNova" pitchFamily="18" charset="-52"/>
              </a:rPr>
              <a:t>яблоко. </a:t>
            </a:r>
            <a:endParaRPr lang="ru-RU" sz="2400" dirty="0">
              <a:latin typeface="a_BodoniNova" pitchFamily="18" charset="-52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64375" y="5847258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5876531"/>
            <a:ext cx="2895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_BodoniNova" panose="02070603080705090303" pitchFamily="18" charset="-52"/>
              </a:rPr>
              <a:t>Исаак Ньютон</a:t>
            </a:r>
            <a:endParaRPr lang="ru-RU" sz="2800" dirty="0">
              <a:solidFill>
                <a:srgbClr val="FF0000"/>
              </a:solidFill>
              <a:latin typeface="a_BodoniNova" panose="02070603080705090303" pitchFamily="18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6098" y="37609"/>
            <a:ext cx="763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   ГУМАНИТАРИИ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2036">
            <a:off x="2694659" y="1978900"/>
            <a:ext cx="5702192" cy="3798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64034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-0.54271 0.006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3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9" grpId="0" animBg="1"/>
      <p:bldP spid="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92630" y="5687538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6220" y="1154043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_BodoniNova" pitchFamily="18" charset="-52"/>
              </a:rPr>
              <a:t>1. На всем белом свете дует ветер.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6220" y="1897778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_BodoniNova" pitchFamily="18" charset="-52"/>
              </a:rPr>
              <a:t>2. </a:t>
            </a:r>
            <a:r>
              <a:rPr lang="ru-RU" sz="2400" dirty="0">
                <a:latin typeface="a_BodoniNova" pitchFamily="18" charset="-52"/>
              </a:rPr>
              <a:t>На горе </a:t>
            </a:r>
            <a:r>
              <a:rPr lang="ru-RU" sz="2400" dirty="0" smtClean="0">
                <a:latin typeface="a_BodoniNova" pitchFamily="18" charset="-52"/>
              </a:rPr>
              <a:t>буржуям </a:t>
            </a:r>
            <a:r>
              <a:rPr lang="ru-RU" sz="2400" dirty="0">
                <a:latin typeface="a_BodoniNova" pitchFamily="18" charset="-52"/>
              </a:rPr>
              <a:t>раздувают мировой пожар.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2915" y="2596709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_BodoniNova" pitchFamily="18" charset="-52"/>
              </a:rPr>
              <a:t>3. Число героев и название поэмы заставляют вспомнить библейских апостолов.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69246" y="5821972"/>
            <a:ext cx="5853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a_BodoniNova" pitchFamily="18" charset="-52"/>
              </a:rPr>
              <a:t>Поэма А.А. Блока «Двенадцать»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00872">
            <a:off x="4543000" y="913929"/>
            <a:ext cx="2935213" cy="456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0755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0.57153 -0.014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76" y="-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9" grpId="0"/>
      <p:bldP spid="2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761" y="683940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_BodoniNova" pitchFamily="18" charset="-52"/>
              </a:rPr>
              <a:t>1. Этот </a:t>
            </a:r>
            <a:r>
              <a:rPr lang="ru-RU" sz="2400" dirty="0">
                <a:latin typeface="a_BodoniNova" pitchFamily="18" charset="-52"/>
              </a:rPr>
              <a:t>ученый сам не мог всю жизнь определить, к чему у него «больше склонности – </a:t>
            </a:r>
            <a:endParaRPr lang="ru-RU" sz="2400" dirty="0" smtClean="0">
              <a:latin typeface="a_BodoniNova" pitchFamily="18" charset="-52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_BodoniNova" pitchFamily="18" charset="-52"/>
              </a:rPr>
              <a:t>к </a:t>
            </a:r>
            <a:r>
              <a:rPr lang="ru-RU" sz="2400" dirty="0">
                <a:latin typeface="a_BodoniNova" pitchFamily="18" charset="-52"/>
              </a:rPr>
              <a:t>математике или литературе</a:t>
            </a:r>
            <a:r>
              <a:rPr lang="ru-RU" sz="2400" dirty="0" smtClean="0">
                <a:latin typeface="a_BodoniNova" pitchFamily="18" charset="-52"/>
              </a:rPr>
              <a:t>».</a:t>
            </a:r>
            <a:endParaRPr lang="ru-RU" sz="2400" dirty="0">
              <a:latin typeface="a_BodoniNova" pitchFamily="18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6114" y="4218640"/>
            <a:ext cx="8050667" cy="1139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_BodoniNova" pitchFamily="18" charset="-52"/>
              </a:rPr>
              <a:t>3. Она – первая </a:t>
            </a:r>
            <a:r>
              <a:rPr lang="ru-RU" sz="2400" dirty="0">
                <a:latin typeface="a_BodoniNova" pitchFamily="18" charset="-52"/>
              </a:rPr>
              <a:t>в мире женщина — профессор </a:t>
            </a:r>
            <a:r>
              <a:rPr lang="ru-RU" sz="2400" dirty="0" smtClean="0">
                <a:latin typeface="a_BodoniNova" pitchFamily="18" charset="-52"/>
              </a:rPr>
              <a:t>математики.</a:t>
            </a:r>
            <a:endParaRPr lang="ru-RU" sz="2400" dirty="0">
              <a:latin typeface="a_BodoniNova" pitchFamily="18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6114" y="2402425"/>
            <a:ext cx="7891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_BodoniNova" pitchFamily="18" charset="-52"/>
              </a:rPr>
              <a:t>2. Стены её детской </a:t>
            </a:r>
            <a:r>
              <a:rPr lang="ru-RU" sz="2400" dirty="0">
                <a:latin typeface="a_BodoniNova" pitchFamily="18" charset="-52"/>
              </a:rPr>
              <a:t>комнаты </a:t>
            </a:r>
            <a:r>
              <a:rPr lang="ru-RU" sz="2400" dirty="0" smtClean="0">
                <a:latin typeface="a_BodoniNova" pitchFamily="18" charset="-52"/>
              </a:rPr>
              <a:t> </a:t>
            </a:r>
            <a:r>
              <a:rPr lang="ru-RU" sz="2400" dirty="0">
                <a:latin typeface="a_BodoniNova" pitchFamily="18" charset="-52"/>
              </a:rPr>
              <a:t>были оклеены лекциями по математике известного академика Остроградского.</a:t>
            </a:r>
          </a:p>
        </p:txBody>
      </p:sp>
      <p:sp>
        <p:nvSpPr>
          <p:cNvPr id="9" name="Овал 8"/>
          <p:cNvSpPr/>
          <p:nvPr/>
        </p:nvSpPr>
        <p:spPr>
          <a:xfrm>
            <a:off x="164375" y="5847258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4020" y="6018708"/>
            <a:ext cx="31277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a_BodoniNova" panose="02070603080705090303" pitchFamily="18" charset="-52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a_BodoniNova" panose="02070603080705090303" pitchFamily="18" charset="-52"/>
              </a:rPr>
              <a:t>Софья Ковалевская</a:t>
            </a:r>
            <a:endParaRPr lang="ru-RU" sz="2400" dirty="0">
              <a:solidFill>
                <a:srgbClr val="FF0000"/>
              </a:solidFill>
              <a:latin typeface="a_BodoniNova" panose="02070603080705090303" pitchFamily="18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6098" y="37609"/>
            <a:ext cx="763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   ГУМАНИТАРИИ</a:t>
            </a:r>
            <a:endParaRPr lang="ru-R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84972">
            <a:off x="4854978" y="1655596"/>
            <a:ext cx="3519264" cy="4281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99134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-0.54271 0.006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3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9" grpId="0" animBg="1"/>
      <p:bldP spid="6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64375" y="5847258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4027" y="1338709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_BodoniNova" pitchFamily="18" charset="-52"/>
              </a:rPr>
              <a:t>1.Эти два героя ничего сами не умели делать.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7987" y="1977864"/>
            <a:ext cx="7920880" cy="1139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_BodoniNova" pitchFamily="18" charset="-52"/>
              </a:rPr>
              <a:t>2. Неожиданно они оказались на необитаемом острове.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6438" y="3117600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_BodoniNova" pitchFamily="18" charset="-52"/>
              </a:rPr>
              <a:t>3. Они носили чин генералов.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71536" y="5424323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FF0000"/>
                </a:solidFill>
                <a:latin typeface="a_BodoniNova" pitchFamily="18" charset="-52"/>
              </a:rPr>
              <a:t>Повесть </a:t>
            </a:r>
            <a:r>
              <a:rPr lang="ru-RU" sz="2400" dirty="0" err="1">
                <a:solidFill>
                  <a:srgbClr val="FF0000"/>
                </a:solidFill>
                <a:latin typeface="a_BodoniNova" pitchFamily="18" charset="-52"/>
              </a:rPr>
              <a:t>М.Е.Салтыкова</a:t>
            </a:r>
            <a:r>
              <a:rPr lang="ru-RU" sz="2400" dirty="0">
                <a:solidFill>
                  <a:srgbClr val="FF0000"/>
                </a:solidFill>
                <a:latin typeface="a_BodoniNova" pitchFamily="18" charset="-52"/>
              </a:rPr>
              <a:t>-Щедрина </a:t>
            </a:r>
            <a:endParaRPr lang="ru-RU" sz="2400" dirty="0" smtClean="0">
              <a:solidFill>
                <a:srgbClr val="FF0000"/>
              </a:solidFill>
              <a:latin typeface="a_BodoniNova" pitchFamily="18" charset="-52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a_BodoniNova" pitchFamily="18" charset="-52"/>
              </a:rPr>
              <a:t>«</a:t>
            </a:r>
            <a:r>
              <a:rPr lang="ru-RU" sz="2400" dirty="0">
                <a:solidFill>
                  <a:srgbClr val="FF0000"/>
                </a:solidFill>
                <a:latin typeface="a_BodoniNova" pitchFamily="18" charset="-52"/>
              </a:rPr>
              <a:t>Как один мужик двух генералов прокормил»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pic>
        <p:nvPicPr>
          <p:cNvPr id="6151" name="Picture 7" descr="Книжный порта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2610">
            <a:off x="4742120" y="919469"/>
            <a:ext cx="3357865" cy="456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309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0.57153 -0.014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76" y="-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9" grpId="0"/>
      <p:bldP spid="2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6200000">
            <a:off x="2322005" y="-297668"/>
            <a:ext cx="4644008" cy="7344816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927240" y="1412776"/>
            <a:ext cx="720080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spc="3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anose="02070603080705090303" pitchFamily="18" charset="-52"/>
              </a:rPr>
              <a:t>МОЗГОВОЙ ШТУРМ</a:t>
            </a:r>
            <a:endParaRPr lang="ru-RU" sz="6600" b="1" spc="3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anose="02070603080705090303" pitchFamily="18" charset="-52"/>
            </a:endParaRPr>
          </a:p>
        </p:txBody>
      </p:sp>
      <p:pic>
        <p:nvPicPr>
          <p:cNvPr id="5" name="Picture 2" descr="http://powerpoint.su/_ld/1/5618400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143249"/>
            <a:ext cx="2863484" cy="3579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den-pobedy-z_uk-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50532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977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5400000">
            <a:off x="2082868" y="-2285133"/>
            <a:ext cx="5074152" cy="9780782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а</a:t>
            </a:r>
            <a:r>
              <a:rPr lang="ru-RU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20374" y="43226"/>
            <a:ext cx="2057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ТЕХНАРИ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98278" y="43226"/>
            <a:ext cx="6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black"/>
                </a:solidFill>
              </a:rPr>
              <a:t>&amp;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32862" y="43226"/>
            <a:ext cx="3276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ГУМАНИТАРИИ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0950" y="43226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ТЕХНАРИ          </a:t>
            </a:r>
            <a:r>
              <a:rPr lang="en-US" sz="3600" dirty="0" smtClean="0">
                <a:solidFill>
                  <a:prstClr val="black"/>
                </a:solidFill>
              </a:rPr>
              <a:t>&amp;</a:t>
            </a:r>
            <a:r>
              <a:rPr lang="ru-RU" sz="3600" dirty="0" smtClean="0">
                <a:solidFill>
                  <a:prstClr val="black"/>
                </a:solidFill>
              </a:rPr>
              <a:t>    ГУМАНИТАРИИ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4360" y="1728094"/>
            <a:ext cx="8820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a_BodoniNova" pitchFamily="18" charset="-52"/>
              </a:rPr>
              <a:t>Составьте рассказ, в котором все слова начинаются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a_BodoniNova" pitchFamily="18" charset="-52"/>
              </a:rPr>
              <a:t> на букву П. Задание считается выполненным,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a_BodoniNova" pitchFamily="18" charset="-52"/>
              </a:rPr>
              <a:t>если в тексте будет не менее 40 слов.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86152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-0.08981 L 0.0026 0.7662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8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8.09249E-7 L -0.14896 -0.00463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48" y="-2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L 0.00052 0.74074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703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0.08542 0.77222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3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8" grpId="0"/>
      <p:bldP spid="1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5400000">
            <a:off x="1717908" y="3369559"/>
            <a:ext cx="5804072" cy="9780782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а</a:t>
            </a:r>
            <a:r>
              <a:rPr lang="ru-RU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20374" y="43226"/>
            <a:ext cx="2057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ТЕХНАРИ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98278" y="5067524"/>
            <a:ext cx="6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black"/>
                </a:solidFill>
              </a:rPr>
              <a:t>&amp;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34898" y="5349490"/>
            <a:ext cx="3276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</a:rPr>
              <a:t>ГУМАНИТАРИИ</a:t>
            </a:r>
            <a:endParaRPr lang="ru-RU" sz="36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758" y="1507555"/>
            <a:ext cx="8820472" cy="1932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2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a_BodoniNova" pitchFamily="18" charset="-52"/>
              </a:rPr>
              <a:t>1.На </a:t>
            </a:r>
            <a:r>
              <a:rPr lang="ru-RU" sz="22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a_BodoniNova" pitchFamily="18" charset="-52"/>
              </a:rPr>
              <a:t>ферме было 2 коня, 1 кролик, 1 щенок, 1 кошка, свинья и поросенок, корова и теленок, индюк и гусь. Пришел хозяин с собакой. Сколько на ферме стало  ног</a:t>
            </a:r>
            <a:r>
              <a:rPr lang="ru-RU" sz="22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a_BodoniNova" pitchFamily="18" charset="-52"/>
              </a:rPr>
              <a:t>?</a:t>
            </a:r>
          </a:p>
          <a:p>
            <a:pPr>
              <a:lnSpc>
                <a:spcPct val="110000"/>
              </a:lnSpc>
            </a:pPr>
            <a:endParaRPr lang="ru-RU" sz="2200" b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a_BodoniNova" pitchFamily="18" charset="-52"/>
            </a:endParaRPr>
          </a:p>
          <a:p>
            <a:pPr>
              <a:lnSpc>
                <a:spcPct val="110000"/>
              </a:lnSpc>
            </a:pPr>
            <a:endParaRPr lang="ru-RU" sz="2200" b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a_BodoniNova" pitchFamily="18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758" y="5477139"/>
            <a:ext cx="6396537" cy="815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ru-RU" sz="2200" b="1" dirty="0">
                <a:ln>
                  <a:solidFill>
                    <a:srgbClr val="1F497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  <a:latin typeface="a_BodoniNova" pitchFamily="18" charset="-52"/>
              </a:rPr>
              <a:t>3. Переставьте две спички так, чтобы получилось пять квадратов.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758" y="2857005"/>
            <a:ext cx="7445760" cy="2305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ru-RU" sz="2200" b="1" dirty="0" smtClean="0">
                <a:ln>
                  <a:solidFill>
                    <a:srgbClr val="1F497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  <a:latin typeface="a_BodoniNova" pitchFamily="18" charset="-52"/>
              </a:rPr>
              <a:t>2.На одном заводе работают 3 друга: слесарь, токарь и сварщик. Их фамилии: Борисов, Иванов, Семёнов. У слесаря нет ни братьев, ни сестёр, он самый младший из друзей. Семёнов старше токаря и женат на сестре Борисова. </a:t>
            </a:r>
            <a:r>
              <a:rPr lang="ru-RU" sz="2200" b="1" dirty="0">
                <a:ln>
                  <a:solidFill>
                    <a:srgbClr val="1F497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  <a:latin typeface="a_BodoniNova" pitchFamily="18" charset="-52"/>
              </a:rPr>
              <a:t>Назовите фамилии слесаря, токаря и сварщика</a:t>
            </a:r>
            <a:r>
              <a:rPr lang="ru-RU" sz="2200" b="1" dirty="0" smtClean="0">
                <a:ln>
                  <a:solidFill>
                    <a:srgbClr val="1F497D">
                      <a:lumMod val="75000"/>
                    </a:srgbClr>
                  </a:solidFill>
                </a:ln>
                <a:solidFill>
                  <a:srgbClr val="1F497D">
                    <a:lumMod val="75000"/>
                  </a:srgbClr>
                </a:solidFill>
                <a:latin typeface="a_BodoniNova" pitchFamily="18" charset="-52"/>
              </a:rPr>
              <a:t>.</a:t>
            </a:r>
            <a:endParaRPr lang="ru-RU" sz="2200" b="1" dirty="0">
              <a:ln>
                <a:solidFill>
                  <a:srgbClr val="1F497D">
                    <a:lumMod val="75000"/>
                  </a:srgbClr>
                </a:solidFill>
              </a:ln>
              <a:solidFill>
                <a:srgbClr val="1F497D">
                  <a:lumMod val="75000"/>
                </a:srgbClr>
              </a:solidFill>
              <a:latin typeface="a_BodoniNova" pitchFamily="18" charset="-52"/>
            </a:endParaRPr>
          </a:p>
        </p:txBody>
      </p:sp>
      <p:pic>
        <p:nvPicPr>
          <p:cNvPr id="14" name="Рисунок 13"/>
          <p:cNvPicPr/>
          <p:nvPr/>
        </p:nvPicPr>
        <p:blipFill rotWithShape="1">
          <a:blip r:embed="rId3" cstate="print">
            <a:clrChange>
              <a:clrFrom>
                <a:srgbClr val="F3FBFF"/>
              </a:clrFrom>
              <a:clrTo>
                <a:srgbClr val="F3FB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161" t="21127" r="38781" b="27880"/>
          <a:stretch/>
        </p:blipFill>
        <p:spPr bwMode="auto">
          <a:xfrm>
            <a:off x="6876436" y="3562350"/>
            <a:ext cx="2508194" cy="32757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4" cstate="print">
            <a:clrChange>
              <a:clrFrom>
                <a:srgbClr val="F3FBFF"/>
              </a:clrFrom>
              <a:clrTo>
                <a:srgbClr val="F3FBFF">
                  <a:alpha val="0"/>
                </a:srgbClr>
              </a:clrTo>
            </a:clrChange>
          </a:blip>
          <a:srcRect l="40705" t="23537" r="42468" b="25029"/>
          <a:stretch/>
        </p:blipFill>
        <p:spPr bwMode="auto">
          <a:xfrm>
            <a:off x="9504081" y="4071260"/>
            <a:ext cx="1533525" cy="2257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45956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026 -0.63079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315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00052 -0.64282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3215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01024 -0.64213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" y="-3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/>
      <p:bldP spid="19" grpId="0"/>
      <p:bldP spid="11" grpId="0"/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6200000">
            <a:off x="2322005" y="-297668"/>
            <a:ext cx="4644008" cy="7344816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096568" y="1785392"/>
            <a:ext cx="720080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spc="3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anose="02070603080705090303" pitchFamily="18" charset="-52"/>
              </a:rPr>
              <a:t>ГДЕ ЛОГИКА?</a:t>
            </a:r>
            <a:endParaRPr lang="ru-RU" sz="6600" b="1" spc="3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anose="02070603080705090303" pitchFamily="18" charset="-52"/>
            </a:endParaRPr>
          </a:p>
        </p:txBody>
      </p:sp>
      <p:pic>
        <p:nvPicPr>
          <p:cNvPr id="1026" name="Picture 2" descr="http://powerpoint.su/_ld/1/94817399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93788"/>
            <a:ext cx="2880320" cy="320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den-pobedy-z_uk-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50532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977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sp>
        <p:nvSpPr>
          <p:cNvPr id="5" name="Овал 4"/>
          <p:cNvSpPr/>
          <p:nvPr/>
        </p:nvSpPr>
        <p:spPr>
          <a:xfrm>
            <a:off x="153395" y="5862315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77988" y="5323706"/>
            <a:ext cx="69660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a_BodoniNova" pitchFamily="18" charset="-52"/>
              </a:rPr>
              <a:t>«Величайшее богатство </a:t>
            </a:r>
            <a:r>
              <a:rPr lang="ru-RU" sz="3200" i="1" dirty="0">
                <a:latin typeface="a_BodoniNova" pitchFamily="18" charset="-52"/>
              </a:rPr>
              <a:t>народа -  его язык!» </a:t>
            </a:r>
            <a:r>
              <a:rPr lang="ru-RU" sz="3200" i="1" dirty="0" smtClean="0">
                <a:latin typeface="a_BodoniNova" pitchFamily="18" charset="-52"/>
              </a:rPr>
              <a:t>(М</a:t>
            </a:r>
            <a:r>
              <a:rPr lang="ru-RU" sz="3200" i="1" dirty="0" smtClean="0">
                <a:latin typeface="a_BodoniNova" pitchFamily="18" charset="-52"/>
              </a:rPr>
              <a:t>. А. Шолохов</a:t>
            </a:r>
            <a:r>
              <a:rPr lang="ru-RU" sz="3200" i="1" dirty="0" smtClean="0">
                <a:latin typeface="a_BodoniNova" pitchFamily="18" charset="-52"/>
              </a:rPr>
              <a:t>)</a:t>
            </a:r>
            <a:endParaRPr lang="ru-RU" sz="3200" i="1" dirty="0">
              <a:latin typeface="a_BodoniNova" pitchFamily="18" charset="-52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5448" y="1856457"/>
            <a:ext cx="9151954" cy="2264966"/>
            <a:chOff x="5448" y="1856457"/>
            <a:chExt cx="9151954" cy="2264966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5448" y="1856457"/>
              <a:ext cx="9151954" cy="2264966"/>
              <a:chOff x="25491" y="1859076"/>
              <a:chExt cx="9151954" cy="2264966"/>
            </a:xfrm>
          </p:grpSpPr>
          <p:pic>
            <p:nvPicPr>
              <p:cNvPr id="6" name="Рисунок 5" descr="C:\Users\USR\Desktop\4.jpg"/>
              <p:cNvPicPr/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8056" r="8530" b="27833"/>
              <a:stretch/>
            </p:blipFill>
            <p:spPr bwMode="auto">
              <a:xfrm>
                <a:off x="25491" y="1859076"/>
                <a:ext cx="1970606" cy="2232248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 xmlns=""/>
                </a:ext>
              </a:extLst>
            </p:spPr>
          </p:pic>
          <p:pic>
            <p:nvPicPr>
              <p:cNvPr id="7" name="Рисунок 6" descr="Богатство – fatpurse.ru"/>
              <p:cNvPicPr/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494" r="12007"/>
              <a:stretch/>
            </p:blipFill>
            <p:spPr bwMode="auto">
              <a:xfrm>
                <a:off x="2014585" y="1891794"/>
                <a:ext cx="2278251" cy="223224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" name="Рисунок 7" descr="сигма — Народ безмолвствует"/>
              <p:cNvPicPr/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22218"/>
              <a:stretch/>
            </p:blipFill>
            <p:spPr bwMode="auto">
              <a:xfrm>
                <a:off x="4311324" y="1905535"/>
                <a:ext cx="2352404" cy="220476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" name="Рисунок 11" descr="Налет на языке | Симптомы | Клиника Прима Медика"/>
              <p:cNvPicPr/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7767" r="18198"/>
              <a:stretch/>
            </p:blipFill>
            <p:spPr bwMode="auto">
              <a:xfrm>
                <a:off x="6682216" y="1891794"/>
                <a:ext cx="2495229" cy="2216524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 xmlns=""/>
                </a:ext>
              </a:extLst>
            </p:spPr>
          </p:pic>
        </p:grpSp>
        <p:sp>
          <p:nvSpPr>
            <p:cNvPr id="14" name="TextBox 13"/>
            <p:cNvSpPr txBox="1"/>
            <p:nvPr/>
          </p:nvSpPr>
          <p:spPr>
            <a:xfrm>
              <a:off x="501088" y="2852936"/>
              <a:ext cx="145335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600" dirty="0" smtClean="0">
                  <a:solidFill>
                    <a:schemeClr val="bg1"/>
                  </a:solidFill>
                </a:rPr>
                <a:t>…</a:t>
              </a:r>
              <a:endParaRPr lang="ru-RU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99592" y="961030"/>
            <a:ext cx="80602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_BodoniNova" pitchFamily="18" charset="-52"/>
              </a:rPr>
              <a:t>Угадай высказывание о русском </a:t>
            </a:r>
            <a:r>
              <a:rPr lang="ru-RU" sz="3200" b="1" dirty="0" smtClean="0">
                <a:solidFill>
                  <a:srgbClr val="FF0000"/>
                </a:solidFill>
                <a:latin typeface="a_BodoniNova" pitchFamily="18" charset="-52"/>
              </a:rPr>
              <a:t>языке</a:t>
            </a:r>
            <a:endParaRPr lang="ru-RU" sz="3200" b="1" dirty="0">
              <a:solidFill>
                <a:srgbClr val="FF0000"/>
              </a:solidFill>
              <a:latin typeface="a_BodoniNova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178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0.57153 -0.014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76" y="-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9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6098" y="37609"/>
            <a:ext cx="763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   ГУМАНИТАРИИ</a:t>
            </a:r>
            <a:endParaRPr lang="ru-RU" sz="3600" dirty="0"/>
          </a:p>
        </p:txBody>
      </p:sp>
      <p:sp>
        <p:nvSpPr>
          <p:cNvPr id="3" name="Овал 2"/>
          <p:cNvSpPr/>
          <p:nvPr/>
        </p:nvSpPr>
        <p:spPr>
          <a:xfrm>
            <a:off x="153395" y="5828350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2739" y="5286658"/>
            <a:ext cx="71642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a_BodoniNova" pitchFamily="18" charset="-52"/>
              </a:rPr>
              <a:t>«Математика - гимнастика ума!»     (Карл Вейерштрасс)</a:t>
            </a:r>
            <a:endParaRPr lang="ru-RU" sz="3200" i="1" dirty="0">
              <a:latin typeface="a_BodoniNova" pitchFamily="18" charset="-52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8787" y="1926712"/>
            <a:ext cx="8793221" cy="2768462"/>
            <a:chOff x="-65059" y="1452475"/>
            <a:chExt cx="8793221" cy="2768462"/>
          </a:xfrm>
        </p:grpSpPr>
        <p:pic>
          <p:nvPicPr>
            <p:cNvPr id="5121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5059" y="1452475"/>
              <a:ext cx="4060995" cy="2704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4661" y="1457302"/>
              <a:ext cx="2088232" cy="2704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Рисунок 8" descr="14 Key Principles of Brain-based Learning - Academia De Julia Victoria"/>
            <p:cNvPicPr/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1452475"/>
              <a:ext cx="2355962" cy="27684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" name="TextBox 9"/>
          <p:cNvSpPr txBox="1"/>
          <p:nvPr/>
        </p:nvSpPr>
        <p:spPr>
          <a:xfrm>
            <a:off x="755576" y="1000590"/>
            <a:ext cx="77137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_BodoniNova" pitchFamily="18" charset="-52"/>
              </a:rPr>
              <a:t>Угадай высказывание о </a:t>
            </a:r>
            <a:r>
              <a:rPr lang="ru-RU" sz="3200" b="1" dirty="0" smtClean="0">
                <a:solidFill>
                  <a:srgbClr val="FF0000"/>
                </a:solidFill>
                <a:latin typeface="a_BodoniNova" pitchFamily="18" charset="-52"/>
              </a:rPr>
              <a:t>математике</a:t>
            </a:r>
            <a:endParaRPr lang="ru-RU" sz="3200" b="1" dirty="0">
              <a:solidFill>
                <a:srgbClr val="FF0000"/>
              </a:solidFill>
              <a:latin typeface="a_BodoniNova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55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-0.54271 0.006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3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6200000">
            <a:off x="2249996" y="-353227"/>
            <a:ext cx="4644008" cy="7344816"/>
          </a:xfrm>
          <a:prstGeom prst="rect">
            <a:avLst/>
          </a:prstGeom>
          <a:solidFill>
            <a:srgbClr val="FFFFCC"/>
          </a:solidFill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87624" y="1147199"/>
            <a:ext cx="6840760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b="1" i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развивающая: </a:t>
            </a:r>
          </a:p>
          <a:p>
            <a:pPr algn="just">
              <a:lnSpc>
                <a:spcPct val="150000"/>
              </a:lnSpc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видеть мир в многообразии; творчески применять знания в различных областях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b="1" i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обучающая: </a:t>
            </a:r>
          </a:p>
          <a:p>
            <a:pPr algn="just">
              <a:lnSpc>
                <a:spcPct val="150000"/>
              </a:lnSpc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привлекать  учащихся  к  изучению  предметов; показать </a:t>
            </a:r>
            <a:r>
              <a:rPr lang="ru-RU" sz="1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связи </a:t>
            </a:r>
          </a:p>
          <a:p>
            <a:pPr algn="just">
              <a:lnSpc>
                <a:spcPct val="150000"/>
              </a:lnSpc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математики, информатики, русского языка и литературы; обучать навыкам  логического  мышления  и нестандартных подходов при решении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b="1" i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воспитательная: </a:t>
            </a: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личности в постоянном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самосовершенствовании;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b="1" i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коммуникативная</a:t>
            </a:r>
            <a:r>
              <a:rPr lang="ru-RU" sz="1400" b="1" i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400" b="1" i="1" u="sng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общения при работе в коллективе, способность воспринимать чужое мнение и выражать свою точку зрения.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204716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sp>
        <p:nvSpPr>
          <p:cNvPr id="5" name="Овал 4"/>
          <p:cNvSpPr/>
          <p:nvPr/>
        </p:nvSpPr>
        <p:spPr>
          <a:xfrm>
            <a:off x="171657" y="5753829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77988" y="5323706"/>
            <a:ext cx="58944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latin typeface="a_BodoniNova" pitchFamily="18" charset="-52"/>
              </a:rPr>
              <a:t>«Чтение – вот лучшее учение</a:t>
            </a:r>
            <a:r>
              <a:rPr lang="ru-RU" sz="3200" i="1" dirty="0" smtClean="0">
                <a:latin typeface="a_BodoniNova" pitchFamily="18" charset="-52"/>
              </a:rPr>
              <a:t>»</a:t>
            </a:r>
          </a:p>
          <a:p>
            <a:pPr algn="r"/>
            <a:r>
              <a:rPr lang="ru-RU" sz="3200" i="1" dirty="0" smtClean="0">
                <a:latin typeface="a_BodoniNova" pitchFamily="18" charset="-52"/>
              </a:rPr>
              <a:t> </a:t>
            </a:r>
            <a:r>
              <a:rPr lang="ru-RU" sz="3200" i="1" dirty="0">
                <a:latin typeface="a_BodoniNova" pitchFamily="18" charset="-52"/>
              </a:rPr>
              <a:t>(А</a:t>
            </a:r>
            <a:r>
              <a:rPr lang="ru-RU" sz="3200" i="1" dirty="0" smtClean="0">
                <a:latin typeface="a_BodoniNova" pitchFamily="18" charset="-52"/>
              </a:rPr>
              <a:t>. С. Пушкин</a:t>
            </a:r>
            <a:r>
              <a:rPr lang="ru-RU" sz="3200" i="1" dirty="0">
                <a:latin typeface="a_BodoniNova" pitchFamily="18" charset="-52"/>
              </a:rPr>
              <a:t>)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61712" y="1762033"/>
            <a:ext cx="9058449" cy="2443557"/>
            <a:chOff x="61712" y="1762033"/>
            <a:chExt cx="9058449" cy="2443557"/>
          </a:xfrm>
        </p:grpSpPr>
        <p:pic>
          <p:nvPicPr>
            <p:cNvPr id="16" name="Рисунок 15" descr="Почему чтение книг так важно для нашего мозга? | АРГУМЕНТ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12" y="1762033"/>
              <a:ext cx="3312368" cy="2442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Рисунок 16" descr="Приз за лучший отзыв"/>
            <p:cNvPicPr/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7108" y="1762033"/>
              <a:ext cx="2494064" cy="24254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Рисунок 17" descr="Урок химии в классе иллюстрация вектора. иллюстрации насчитывающей -  80793757"/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19" t="10647" r="5919" b="16721"/>
            <a:stretch/>
          </p:blipFill>
          <p:spPr bwMode="auto">
            <a:xfrm>
              <a:off x="5514200" y="1762033"/>
              <a:ext cx="3605961" cy="244355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8292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0.57153 -0.014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76" y="-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6098" y="37609"/>
            <a:ext cx="763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   ГУМАНИТАРИИ</a:t>
            </a:r>
            <a:endParaRPr lang="ru-RU" sz="3600" dirty="0"/>
          </a:p>
        </p:txBody>
      </p:sp>
      <p:sp>
        <p:nvSpPr>
          <p:cNvPr id="3" name="Овал 2"/>
          <p:cNvSpPr/>
          <p:nvPr/>
        </p:nvSpPr>
        <p:spPr>
          <a:xfrm>
            <a:off x="156157" y="5942824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63718" y="5445224"/>
            <a:ext cx="73888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i="1" dirty="0" smtClean="0">
                <a:latin typeface="a_BodoniNova" pitchFamily="18" charset="-52"/>
              </a:rPr>
              <a:t>«Математика - это язык, на котором написана книга </a:t>
            </a:r>
            <a:r>
              <a:rPr lang="ru-RU" sz="3000" i="1" dirty="0">
                <a:latin typeface="a_BodoniNova" pitchFamily="18" charset="-52"/>
              </a:rPr>
              <a:t>природы» </a:t>
            </a:r>
            <a:endParaRPr lang="ru-RU" sz="3000" i="1" dirty="0" smtClean="0">
              <a:latin typeface="a_BodoniNova" pitchFamily="18" charset="-52"/>
            </a:endParaRPr>
          </a:p>
          <a:p>
            <a:r>
              <a:rPr lang="ru-RU" sz="3000" i="1" dirty="0">
                <a:latin typeface="a_BodoniNova" pitchFamily="18" charset="-52"/>
              </a:rPr>
              <a:t> </a:t>
            </a:r>
            <a:r>
              <a:rPr lang="ru-RU" sz="3000" i="1" dirty="0" smtClean="0">
                <a:latin typeface="a_BodoniNova" pitchFamily="18" charset="-52"/>
              </a:rPr>
              <a:t>                                         (</a:t>
            </a:r>
            <a:r>
              <a:rPr lang="ru-RU" sz="3000" i="1" dirty="0">
                <a:latin typeface="a_BodoniNova" pitchFamily="18" charset="-52"/>
              </a:rPr>
              <a:t>Г. </a:t>
            </a:r>
            <a:r>
              <a:rPr lang="ru-RU" sz="3000" i="1" dirty="0" smtClean="0">
                <a:latin typeface="a_BodoniNova" pitchFamily="18" charset="-52"/>
              </a:rPr>
              <a:t>Галилей</a:t>
            </a:r>
            <a:r>
              <a:rPr lang="ru-RU" sz="3000" i="1" dirty="0">
                <a:latin typeface="a_BodoniNova" pitchFamily="18" charset="-52"/>
              </a:rPr>
              <a:t>)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909608" y="805363"/>
            <a:ext cx="7416824" cy="4748347"/>
            <a:chOff x="1058806" y="1004862"/>
            <a:chExt cx="6821980" cy="4521108"/>
          </a:xfrm>
        </p:grpSpPr>
        <p:pic>
          <p:nvPicPr>
            <p:cNvPr id="5" name="Рисунок 4" descr="C:\Users\USR\Desktop\Без названия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8806" y="1004862"/>
              <a:ext cx="1767840" cy="22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Ученые выяснили, как язык распознает пять базовых вкусов пищи - Новости  науки - Пресс-центр - Портал РФФИ"/>
            <p:cNvPicPr/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101" r="14607"/>
            <a:stretch/>
          </p:blipFill>
          <p:spPr bwMode="auto">
            <a:xfrm>
              <a:off x="2785043" y="1028996"/>
              <a:ext cx="2088232" cy="2088232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7" name="Рисунок 6" descr="Кратко, емко и красиво! Как правильно писать письма"/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0348"/>
            <a:stretch/>
          </p:blipFill>
          <p:spPr bwMode="auto">
            <a:xfrm>
              <a:off x="4831672" y="1004862"/>
              <a:ext cx="3049114" cy="2286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8" name="Рисунок 7" descr="5 книг о клинической психологии"/>
            <p:cNvPicPr/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8284" y="3211395"/>
              <a:ext cx="2520280" cy="23145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Рисунок 8" descr="Сочинение на тему: «Природа»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7653" y="3320019"/>
              <a:ext cx="3946764" cy="217849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xmlns="" val="184974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-0.54271 0.006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3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sp>
        <p:nvSpPr>
          <p:cNvPr id="5" name="Овал 4"/>
          <p:cNvSpPr/>
          <p:nvPr/>
        </p:nvSpPr>
        <p:spPr>
          <a:xfrm>
            <a:off x="153395" y="5906228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5162674"/>
            <a:ext cx="69660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latin typeface="a_BodoniNova" pitchFamily="18" charset="-52"/>
              </a:rPr>
              <a:t>«Берегите наш язык– это клад, это достояние…» </a:t>
            </a:r>
            <a:endParaRPr lang="ru-RU" sz="3200" i="1" dirty="0" smtClean="0">
              <a:latin typeface="a_BodoniNova" pitchFamily="18" charset="-52"/>
            </a:endParaRPr>
          </a:p>
          <a:p>
            <a:r>
              <a:rPr lang="ru-RU" sz="3200" i="1" dirty="0">
                <a:latin typeface="a_BodoniNova" pitchFamily="18" charset="-52"/>
              </a:rPr>
              <a:t> </a:t>
            </a:r>
            <a:r>
              <a:rPr lang="ru-RU" sz="3200" i="1" dirty="0" smtClean="0">
                <a:latin typeface="a_BodoniNova" pitchFamily="18" charset="-52"/>
              </a:rPr>
              <a:t>                            (</a:t>
            </a:r>
            <a:r>
              <a:rPr lang="ru-RU" sz="3200" i="1" dirty="0">
                <a:latin typeface="a_BodoniNova" pitchFamily="18" charset="-52"/>
              </a:rPr>
              <a:t>И. С. Тургенев)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16912" y="1069376"/>
            <a:ext cx="8559072" cy="4015808"/>
            <a:chOff x="116912" y="1069376"/>
            <a:chExt cx="8559072" cy="4015808"/>
          </a:xfrm>
        </p:grpSpPr>
        <p:pic>
          <p:nvPicPr>
            <p:cNvPr id="14" name="Рисунок 13" descr="Налет на языке | Симптомы | Клиника Прима Медика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970" r="11104"/>
            <a:stretch/>
          </p:blipFill>
          <p:spPr bwMode="auto">
            <a:xfrm>
              <a:off x="5466067" y="1069376"/>
              <a:ext cx="3209917" cy="22048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5" name="Рисунок 14" descr="Что делать, если нашел клад?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574" r="5558"/>
            <a:stretch/>
          </p:blipFill>
          <p:spPr bwMode="auto">
            <a:xfrm>
              <a:off x="1564792" y="3284984"/>
              <a:ext cx="2647168" cy="18002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19" name="Рисунок 18" descr="C:\Users\USR\Desktop\dostojanie-respubliky (1)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2405" y="3284984"/>
              <a:ext cx="2648620" cy="18002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" name="Группа 5"/>
            <p:cNvGrpSpPr/>
            <p:nvPr/>
          </p:nvGrpSpPr>
          <p:grpSpPr>
            <a:xfrm>
              <a:off x="3317995" y="1087352"/>
              <a:ext cx="2118675" cy="2197632"/>
              <a:chOff x="3317995" y="1087352"/>
              <a:chExt cx="2118675" cy="2197632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7995" y="1087352"/>
                <a:ext cx="2118675" cy="21976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3672572" y="1881302"/>
                <a:ext cx="7152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0" dirty="0" smtClean="0">
                    <a:solidFill>
                      <a:schemeClr val="bg1"/>
                    </a:solidFill>
                  </a:rPr>
                  <a:t>…</a:t>
                </a:r>
                <a:endParaRPr lang="ru-RU" sz="60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912" y="1104640"/>
              <a:ext cx="3132390" cy="2036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41234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0.57153 -0.014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76" y="-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6098" y="37609"/>
            <a:ext cx="763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   ГУМАНИТАРИИ</a:t>
            </a:r>
            <a:endParaRPr lang="ru-RU" sz="3600" dirty="0"/>
          </a:p>
        </p:txBody>
      </p:sp>
      <p:sp>
        <p:nvSpPr>
          <p:cNvPr id="3" name="Овал 2"/>
          <p:cNvSpPr/>
          <p:nvPr/>
        </p:nvSpPr>
        <p:spPr>
          <a:xfrm>
            <a:off x="164375" y="5847258"/>
            <a:ext cx="934889" cy="7920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ym typeface="Wingdings"/>
              </a:rPr>
              <a:t></a:t>
            </a:r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5162674"/>
            <a:ext cx="69660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latin typeface="a_BodoniNova" pitchFamily="18" charset="-52"/>
              </a:rPr>
              <a:t>«Кто владеет информацией, тот владеет миром»  </a:t>
            </a:r>
            <a:endParaRPr lang="ru-RU" sz="3200" i="1" dirty="0" smtClean="0">
              <a:latin typeface="a_BodoniNova" pitchFamily="18" charset="-52"/>
            </a:endParaRPr>
          </a:p>
          <a:p>
            <a:r>
              <a:rPr lang="ru-RU" sz="3200" i="1" dirty="0">
                <a:latin typeface="a_BodoniNova" pitchFamily="18" charset="-52"/>
              </a:rPr>
              <a:t> </a:t>
            </a:r>
            <a:r>
              <a:rPr lang="ru-RU" sz="3200" i="1" dirty="0" smtClean="0">
                <a:latin typeface="a_BodoniNova" pitchFamily="18" charset="-52"/>
              </a:rPr>
              <a:t>                                (</a:t>
            </a:r>
            <a:r>
              <a:rPr lang="ru-RU" sz="3200" i="1" dirty="0">
                <a:latin typeface="a_BodoniNova" pitchFamily="18" charset="-52"/>
              </a:rPr>
              <a:t>У. Черчилль)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1099264" y="980728"/>
            <a:ext cx="6995927" cy="4181946"/>
            <a:chOff x="1099264" y="980728"/>
            <a:chExt cx="6995927" cy="4181946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9264" y="1117516"/>
              <a:ext cx="1743075" cy="1885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2849" y="1117516"/>
              <a:ext cx="2828022" cy="1885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1380" y="980728"/>
              <a:ext cx="1723811" cy="20227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801" y="3003466"/>
              <a:ext cx="2268381" cy="2159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7224" y="3095749"/>
              <a:ext cx="2292350" cy="2066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93585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5087E-6 L -0.54271 0.006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3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6200000">
            <a:off x="2322005" y="-297668"/>
            <a:ext cx="4644008" cy="7344816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048173" y="1838328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spc="3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anose="02070603080705090303" pitchFamily="18" charset="-52"/>
              </a:rPr>
              <a:t>БЛИЦ-ТУРНИР</a:t>
            </a:r>
            <a:endParaRPr lang="ru-RU" sz="6000" b="1" spc="3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anose="02070603080705090303" pitchFamily="18" charset="-52"/>
            </a:endParaRPr>
          </a:p>
        </p:txBody>
      </p:sp>
      <p:pic>
        <p:nvPicPr>
          <p:cNvPr id="11268" name="Picture 4" descr="http://powerpoint.su/_ld/1/2839265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40968"/>
            <a:ext cx="2576313" cy="429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den-pobedy-z_uk-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50532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977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7204" y="341233"/>
            <a:ext cx="2057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7204" y="1463706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Сколько звуков в слове «язык»?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3713" y="1439341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Произнеси правильно «торты».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25271" y="162880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Отрок – это кто?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7204" y="1746337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Синоним к слову «грядущий»?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8275" y="180257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Корень в глаголе «приду»?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5110" y="162880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Автор пьесы «Вишнёвый сад»?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7392" y="1809237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Сколько гласных букв в алфавите?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8275" y="1509872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Первый русский писатель – лауреат Нобелевской премии?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3563" y="1746336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Настоящая фамилия </a:t>
            </a:r>
            <a:r>
              <a:rPr lang="ru-RU" sz="3600" i="1" dirty="0" err="1">
                <a:solidFill>
                  <a:srgbClr val="000000"/>
                </a:solidFill>
                <a:latin typeface="Candara"/>
                <a:ea typeface="Times New Roman"/>
              </a:rPr>
              <a:t>М.Горького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?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58946" y="1628800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Чьи строки «Ночь, улица, фонарь, аптека…»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8946" y="2036651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Сколько лет прожил </a:t>
            </a:r>
            <a:r>
              <a:rPr lang="ru-RU" sz="3600" i="1" dirty="0" err="1">
                <a:solidFill>
                  <a:srgbClr val="000000"/>
                </a:solidFill>
                <a:latin typeface="Candara"/>
                <a:ea typeface="Times New Roman"/>
              </a:rPr>
              <a:t>С.Есенин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?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28275" y="1746336"/>
            <a:ext cx="87330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Какая приставка в слове </a:t>
            </a:r>
            <a:endParaRPr lang="ru-RU" sz="3600" i="1" dirty="0" smtClean="0">
              <a:solidFill>
                <a:srgbClr val="000000"/>
              </a:solidFill>
              <a:latin typeface="Candara"/>
              <a:ea typeface="Times New Roman"/>
            </a:endParaRPr>
          </a:p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 </a:t>
            </a:r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                                      «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аполитичный»?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98674" y="1732331"/>
            <a:ext cx="87330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Существительное носки в родительном падеже – нет …..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83563" y="1905798"/>
            <a:ext cx="8733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Можно ли сказать «более моложе»? </a:t>
            </a:r>
          </a:p>
        </p:txBody>
      </p:sp>
    </p:spTree>
    <p:extLst>
      <p:ext uri="{BB962C8B-B14F-4D97-AF65-F5344CB8AC3E}">
        <p14:creationId xmlns:p14="http://schemas.microsoft.com/office/powerpoint/2010/main" xmlns="" val="1487488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64002" y="37609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ГУМАНИТАРИИ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5784" y="1495610"/>
            <a:ext cx="37224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Чему равен 1 пуд? 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4" y="148719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Продолжите 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ряд</a:t>
            </a:r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:</a:t>
            </a:r>
          </a:p>
          <a:p>
            <a:pPr>
              <a:spcAft>
                <a:spcPts val="0"/>
              </a:spcAft>
            </a:pPr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                    байт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, килобайт, мегабайт, ... 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3080" y="1619957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Параллелограмм, у которого </a:t>
            </a:r>
          </a:p>
          <a:p>
            <a:pPr>
              <a:spcAft>
                <a:spcPts val="0"/>
              </a:spcAft>
            </a:pP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все углы  прямые?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9048" y="1606059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Маленькая 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программа, существенно затрудняющая работу компьютера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1505005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Отрезок, соединяющий 2 любые точки окружности и проходящий через её </a:t>
            </a:r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центр. </a:t>
            </a:r>
            <a:endParaRPr lang="ru-RU" sz="3600" i="1" dirty="0">
              <a:solidFill>
                <a:srgbClr val="000000"/>
              </a:solidFill>
              <a:latin typeface="Candara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7515" y="1619957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Графическая 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метка на экране монитора, указывающая место ввода текущего символа.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99048" y="1883057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Единица скорости на море.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49613" y="1790211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Сколько бит составляют 1 байт.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03728" y="1650712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Периметр квадрата — 20 см. Чему равна его площадь?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66118" y="2077745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В 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компьютере он бывает гибкий, жесткий, оптический.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25174" y="1864438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Сколько 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градусов содержит угол, если он составляет половину развернутого угла?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63080" y="1929223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Системная 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папка, в которую помещаются удаляемые файлы.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5678" y="2059002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Как 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называется утверждение, требующее </a:t>
            </a:r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доказательства.</a:t>
            </a:r>
            <a:endParaRPr lang="ru-RU" sz="3600" i="1" dirty="0">
              <a:solidFill>
                <a:srgbClr val="000000"/>
              </a:solidFill>
              <a:latin typeface="Candara"/>
              <a:ea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6118" y="1929223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000000"/>
                </a:solidFill>
                <a:latin typeface="Candara"/>
                <a:ea typeface="Times New Roman"/>
              </a:rPr>
              <a:t>Как </a:t>
            </a:r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называется фирма, предоставляющая доступ в Интернет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77574" y="2250876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000000"/>
                </a:solidFill>
                <a:latin typeface="Candara"/>
                <a:ea typeface="Times New Roman"/>
              </a:rPr>
              <a:t>Разделите 100 на половину. </a:t>
            </a:r>
          </a:p>
        </p:txBody>
      </p:sp>
    </p:spTree>
    <p:extLst>
      <p:ext uri="{BB962C8B-B14F-4D97-AF65-F5344CB8AC3E}">
        <p14:creationId xmlns:p14="http://schemas.microsoft.com/office/powerpoint/2010/main" xmlns="" val="178295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7909" y="904878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spc="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anose="02070603080705090303" pitchFamily="18" charset="-52"/>
              </a:rPr>
              <a:t>МОЛОДЦЫ!!!</a:t>
            </a:r>
            <a:endParaRPr lang="ru-RU" sz="6000" b="1" spc="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anose="02070603080705090303" pitchFamily="18" charset="-52"/>
            </a:endParaRPr>
          </a:p>
        </p:txBody>
      </p:sp>
      <p:pic>
        <p:nvPicPr>
          <p:cNvPr id="9218" name="Picture 2" descr="http://powerpoint.su/_ld/1/8468599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5551" y="2417343"/>
            <a:ext cx="381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Queen_We_Are_The_Champion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>
                  <p14:fade out="300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53909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258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1.48148E-6 L 0.0033 -0.11551 " pathEditMode="relative" rAng="0" ptsTypes="AA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5787"/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0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9057">
                <p:cTn id="1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80115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Звук  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zvukipro.com/situacii/232-zvuki-pobedy.html</a:t>
            </a:r>
            <a:endParaRPr lang="ru-RU" dirty="0" smtClean="0"/>
          </a:p>
          <a:p>
            <a:r>
              <a:rPr lang="ru-RU" dirty="0" smtClean="0"/>
              <a:t>Музыка   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jarjad.ru/cutsong/17125/Queen/We%20Are%20The%20Champions</a:t>
            </a:r>
            <a:endParaRPr lang="ru-RU" dirty="0" smtClean="0"/>
          </a:p>
          <a:p>
            <a:r>
              <a:rPr lang="ru-RU" dirty="0" smtClean="0"/>
              <a:t>Человечки  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powerpoint.su/load/animacionnye_chelovechki_dlja_prezentacij/5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trikky.ru/wp-content/blogs.dir/1/files/2017/02/7844093-1.jpg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31840" y="404664"/>
            <a:ext cx="3331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9900"/>
                </a:solidFill>
                <a:latin typeface="a_BodoniNova" panose="02070603080705090303" pitchFamily="18" charset="-52"/>
              </a:rPr>
              <a:t>Используемые источники</a:t>
            </a:r>
            <a:r>
              <a:rPr lang="ru-RU" b="1" dirty="0" smtClean="0">
                <a:solidFill>
                  <a:srgbClr val="FF9900"/>
                </a:solidFill>
                <a:latin typeface="a_BodoniNova" panose="02070603080705090303" pitchFamily="18" charset="-52"/>
              </a:rPr>
              <a:t>.:</a:t>
            </a:r>
            <a:endParaRPr lang="ru-RU" b="1" dirty="0">
              <a:solidFill>
                <a:srgbClr val="FF9900"/>
              </a:solidFill>
              <a:latin typeface="a_BodoniNova" panose="0207060308070509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039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6200000">
            <a:off x="2249996" y="-353227"/>
            <a:ext cx="4644008" cy="7344816"/>
          </a:xfrm>
          <a:prstGeom prst="rect">
            <a:avLst/>
          </a:prstGeom>
          <a:solidFill>
            <a:srgbClr val="FFFFCC"/>
          </a:solidFill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1613516"/>
            <a:ext cx="6264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a_BodoniNova" panose="02070603080705090303" pitchFamily="18" charset="-52"/>
              </a:rPr>
              <a:t>«Ум </a:t>
            </a:r>
            <a:r>
              <a:rPr lang="ru-RU" sz="3200" b="1" dirty="0">
                <a:solidFill>
                  <a:srgbClr val="FF0000"/>
                </a:solidFill>
                <a:latin typeface="a_BodoniNova" panose="02070603080705090303" pitchFamily="18" charset="-52"/>
              </a:rPr>
              <a:t>заключается не только в знании, но и в умении прилагать знание на </a:t>
            </a:r>
            <a:r>
              <a:rPr lang="ru-RU" sz="3200" b="1" dirty="0" smtClean="0">
                <a:solidFill>
                  <a:srgbClr val="FF0000"/>
                </a:solidFill>
                <a:latin typeface="a_BodoniNova" panose="02070603080705090303" pitchFamily="18" charset="-52"/>
              </a:rPr>
              <a:t>деле».</a:t>
            </a:r>
            <a:endParaRPr lang="ru-RU" sz="3200" b="1" dirty="0">
              <a:solidFill>
                <a:srgbClr val="FF0000"/>
              </a:solidFill>
              <a:latin typeface="a_BodoniNova" panose="02070603080705090303" pitchFamily="18" charset="-52"/>
            </a:endParaRPr>
          </a:p>
          <a:p>
            <a:pPr algn="just">
              <a:lnSpc>
                <a:spcPct val="150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a_BodoniNova" panose="02070603080705090303" pitchFamily="18" charset="-52"/>
              </a:rPr>
              <a:t>                             </a:t>
            </a:r>
            <a:r>
              <a:rPr lang="ru-RU" sz="3200" b="1" dirty="0">
                <a:solidFill>
                  <a:srgbClr val="FF0000"/>
                </a:solidFill>
                <a:latin typeface="a_BodoniNova" panose="02070603080705090303" pitchFamily="18" charset="-52"/>
              </a:rPr>
              <a:t>Аристотель</a:t>
            </a:r>
          </a:p>
        </p:txBody>
      </p:sp>
    </p:spTree>
    <p:extLst>
      <p:ext uri="{BB962C8B-B14F-4D97-AF65-F5344CB8AC3E}">
        <p14:creationId xmlns:p14="http://schemas.microsoft.com/office/powerpoint/2010/main" xmlns="" val="348718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16200000">
            <a:off x="2322005" y="-297668"/>
            <a:ext cx="4644008" cy="7344816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043609" y="2373230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spc="3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anose="02070603080705090303" pitchFamily="18" charset="-52"/>
              </a:rPr>
              <a:t>РАЗМИНКА</a:t>
            </a:r>
            <a:endParaRPr lang="ru-RU" sz="7200" b="1" spc="3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anose="02070603080705090303" pitchFamily="18" charset="-52"/>
            </a:endParaRPr>
          </a:p>
        </p:txBody>
      </p:sp>
      <p:pic>
        <p:nvPicPr>
          <p:cNvPr id="12292" name="Picture 4" descr="http://powerpoint.su/_ld/1/7069909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888" y="3481822"/>
            <a:ext cx="4320241" cy="345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den-pobedy-z_uk-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50532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498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499992" y="-87086"/>
            <a:ext cx="4896544" cy="7116486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71871" y="1233367"/>
            <a:ext cx="39654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Три карты, обладающие магическим действием в «Пиковой даме»?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068960"/>
            <a:ext cx="32403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Тройка, семерка, туз.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2971" y="1233367"/>
            <a:ext cx="3965493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Как называется человек –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 фанат компьютерных игр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89265" y="3068960"/>
            <a:ext cx="1440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Геймер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0181" y="1490169"/>
            <a:ext cx="39654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Часть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речи, которая обозначает признак предмета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73926" y="3325762"/>
            <a:ext cx="32403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Прилагательное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2971" y="1233367"/>
            <a:ext cx="39654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Три в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квадрате – 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9, четыре в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квадрате – 16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. Чему равен угол в квадрате?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147575" y="3325762"/>
            <a:ext cx="14401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90</a:t>
            </a:r>
            <a:r>
              <a:rPr lang="ru-RU" sz="2400" baseline="30000" dirty="0" smtClean="0">
                <a:solidFill>
                  <a:srgbClr val="FF0000"/>
                </a:solidFill>
                <a:latin typeface="Times New Roman"/>
                <a:ea typeface="Calibri"/>
              </a:rPr>
              <a:t>0</a:t>
            </a:r>
            <a:endParaRPr lang="ru-RU" sz="2400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493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2" grpId="1"/>
      <p:bldP spid="7" grpId="0"/>
      <p:bldP spid="7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499992" y="-87086"/>
            <a:ext cx="4896544" cy="7116486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71871" y="1233367"/>
            <a:ext cx="39654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Жанр произведения Гоголя «Ревизор»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068960"/>
            <a:ext cx="32403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Комедия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2971" y="1233367"/>
            <a:ext cx="39654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Минимальная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единица измерения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количества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информации.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89265" y="3068960"/>
            <a:ext cx="14401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Бит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802" y="1412776"/>
            <a:ext cx="43711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Какое русское слово состоит из 6 букв, а указывает на весь алфавит?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11333" y="3198659"/>
            <a:ext cx="32403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Азбука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2970" y="1428365"/>
            <a:ext cx="39654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В каком числе столько же цифр, сколько букв в его написании?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189264" y="3263958"/>
            <a:ext cx="14401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Сто </a:t>
            </a:r>
            <a:endParaRPr lang="ru-RU" sz="2400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203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499992" y="-87086"/>
            <a:ext cx="4896544" cy="7116486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71871" y="1233367"/>
            <a:ext cx="39654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Определить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род слова «кофе»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068960"/>
            <a:ext cx="3240360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Мужской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2971" y="1233367"/>
            <a:ext cx="39654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Назовите слово, противоположное слову  «ВИРТУАЛЬНЫЙ»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72200" y="3068960"/>
            <a:ext cx="2257225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Реальный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0483" y="1381439"/>
            <a:ext cx="39654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Какому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произведению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предшествует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эпиграф «Береги честь смолоду»?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9629" y="2960671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Повесть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Calibri"/>
              </a:rPr>
              <a:t>А. С. Пушкина «Капитанская дочка</a:t>
            </a: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22934" y="1314634"/>
            <a:ext cx="39654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Угол, на который поворачивается солдат по команде «кругом»?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229228" y="3150227"/>
            <a:ext cx="1440160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180</a:t>
            </a:r>
            <a:r>
              <a:rPr lang="ru-RU" sz="2400" baseline="30000" dirty="0" smtClean="0">
                <a:solidFill>
                  <a:srgbClr val="FF0000"/>
                </a:solidFill>
                <a:latin typeface="Times New Roman"/>
                <a:ea typeface="Calibri"/>
              </a:rPr>
              <a:t>о</a:t>
            </a: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endParaRPr lang="ru-RU" sz="2400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546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499992" y="-27487"/>
            <a:ext cx="4896544" cy="7116486"/>
          </a:xfrm>
          <a:prstGeom prst="rect">
            <a:avLst/>
          </a:prstGeom>
          <a:solidFill>
            <a:srgbClr val="FFFFCC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506099" y="37609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ТЕХНАРИ          </a:t>
            </a:r>
            <a:r>
              <a:rPr lang="en-US" sz="3600" dirty="0" smtClean="0"/>
              <a:t>&amp;</a:t>
            </a:r>
            <a:r>
              <a:rPr lang="ru-RU" sz="3600" dirty="0" smtClean="0"/>
              <a:t>    ГУМАНИТАРИИ</a:t>
            </a:r>
            <a:endParaRPr lang="ru-RU" sz="3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71871" y="1233367"/>
            <a:ext cx="39654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Назвать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возвратное местоимение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45687" y="2824826"/>
            <a:ext cx="16601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Себя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2971" y="1233367"/>
            <a:ext cx="44695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Изображаемый на экране список объектов, из которых пользователь  выбирает необходимый вариант.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38272" y="3490193"/>
            <a:ext cx="2257225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Меню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21089" y="1279534"/>
            <a:ext cx="39654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Эта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сказка А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. С. Пушкина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начинается так: </a:t>
            </a:r>
            <a:endParaRPr lang="ru-RU" sz="2400" b="1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</a:rPr>
              <a:t>«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Три девицы под окном пряли поздно вечерком…»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15613" y="3577080"/>
            <a:ext cx="36673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FF0000"/>
                </a:solidFill>
                <a:latin typeface="Times New Roman"/>
                <a:ea typeface="Calibri"/>
              </a:rPr>
              <a:t>«Сказка о царе </a:t>
            </a:r>
            <a:r>
              <a:rPr lang="ru-RU" sz="2400" dirty="0" err="1">
                <a:solidFill>
                  <a:srgbClr val="FF0000"/>
                </a:solidFill>
                <a:latin typeface="Times New Roman"/>
                <a:ea typeface="Calibri"/>
              </a:rPr>
              <a:t>Салтане</a:t>
            </a: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65356" y="1690861"/>
            <a:ext cx="3965493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</a:rPr>
              <a:t>Сколько ушек у трёх старушек?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960167" y="2824826"/>
            <a:ext cx="1440160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6 </a:t>
            </a:r>
            <a:endParaRPr lang="ru-RU" sz="2400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14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1582</Words>
  <Application>Microsoft Office PowerPoint</Application>
  <PresentationFormat>Экран (4:3)</PresentationFormat>
  <Paragraphs>299</Paragraphs>
  <Slides>38</Slides>
  <Notes>37</Notes>
  <HiddenSlides>0</HiddenSlides>
  <MMClips>7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USR</dc:creator>
  <cp:lastModifiedBy>Windows User</cp:lastModifiedBy>
  <cp:revision>122</cp:revision>
  <dcterms:created xsi:type="dcterms:W3CDTF">2021-03-18T17:17:36Z</dcterms:created>
  <dcterms:modified xsi:type="dcterms:W3CDTF">2021-03-30T01:59:55Z</dcterms:modified>
</cp:coreProperties>
</file>