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</p:sldIdLst>
  <p:sldSz cx="6858000" cy="9906000" type="A4"/>
  <p:notesSz cx="6888163" cy="100203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C7853C-536D-4A76-A0AE-DD22124D55A5}" styleName="Стиль из темы 1 - акцент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8799B23B-EC83-4686-B30A-512413B5E67A}" styleName="Светлый стиль 3 - акцент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616DA210-FB5B-4158-B5E0-FEB733F419BA}" styleName="Светлый стиль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DF18680-E054-41AD-8BC1-D1AEF772440D}" styleName="Средний стиль 2 -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6E25E649-3F16-4E02-A733-19D2CDBF48F0}" styleName="Средний стиль 3 -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5BE263C-DBD7-4A20-BB59-AAB30ACAA65A}" styleName="Средний стиль 3 - акцент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8EC20E35-A176-4012-BC5E-935CFFF8708E}" styleName="Средний стиль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3114" y="8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1.xlsx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chartUserShapes" Target="../drawings/drawing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0"/>
      <c:rotY val="0"/>
      <c:depthPercent val="60"/>
      <c:rAngAx val="0"/>
      <c:perspective val="100"/>
    </c:view3D>
    <c:floor>
      <c:thickness val="0"/>
      <c:spPr>
        <a:solidFill>
          <a:schemeClr val="lt1">
            <a:lumMod val="95000"/>
          </a:schemeClr>
        </a:solidFill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11917432583492847"/>
          <c:y val="1.4649761137651372E-2"/>
          <c:w val="0.8469240880217106"/>
          <c:h val="0.47446151816464838"/>
        </c:manualLayout>
      </c:layout>
      <c:bar3DChart>
        <c:barDir val="col"/>
        <c:grouping val="clustered"/>
        <c:varyColors val="0"/>
        <c:ser>
          <c:idx val="0"/>
          <c:order val="0"/>
          <c:spPr>
            <a:solidFill>
              <a:schemeClr val="accent2">
                <a:alpha val="85000"/>
              </a:schemeClr>
            </a:solidFill>
            <a:ln w="9525" cap="flat" cmpd="sng" algn="ctr">
              <a:solidFill>
                <a:schemeClr val="accent2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2">
                  <a:lumMod val="75000"/>
                </a:schemeClr>
              </a:contourClr>
            </a:sp3d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200" b="1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Лист1!$B$3:$B$7</c:f>
              <c:strCache>
                <c:ptCount val="5"/>
                <c:pt idx="0">
                  <c:v>Песчанная росыпь</c:v>
                </c:pt>
                <c:pt idx="1">
                  <c:v>Мягкая глина</c:v>
                </c:pt>
                <c:pt idx="2">
                  <c:v>Мерцающий маяк</c:v>
                </c:pt>
                <c:pt idx="3">
                  <c:v>Алый парус</c:v>
                </c:pt>
                <c:pt idx="4">
                  <c:v>Горящий факел</c:v>
                </c:pt>
              </c:strCache>
            </c:strRef>
          </c:cat>
          <c:val>
            <c:numRef>
              <c:f>Лист1!$C$3:$C$7</c:f>
              <c:numCache>
                <c:formatCode>0%</c:formatCode>
                <c:ptCount val="5"/>
                <c:pt idx="0">
                  <c:v>0.13</c:v>
                </c:pt>
                <c:pt idx="1">
                  <c:v>0.09</c:v>
                </c:pt>
                <c:pt idx="2">
                  <c:v>0.38</c:v>
                </c:pt>
                <c:pt idx="3">
                  <c:v>0.33</c:v>
                </c:pt>
                <c:pt idx="4">
                  <c:v>7.0000000000000007E-2</c:v>
                </c:pt>
              </c:numCache>
            </c:numRef>
          </c:val>
        </c:ser>
        <c:ser>
          <c:idx val="1"/>
          <c:order val="1"/>
          <c:spPr>
            <a:solidFill>
              <a:schemeClr val="accent4">
                <a:alpha val="85000"/>
              </a:schemeClr>
            </a:solidFill>
            <a:ln w="9525" cap="flat" cmpd="sng" algn="ctr">
              <a:solidFill>
                <a:schemeClr val="accent4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4">
                  <a:lumMod val="75000"/>
                </a:schemeClr>
              </a:contourClr>
            </a:sp3d>
          </c:spPr>
          <c:invertIfNegative val="0"/>
          <c:cat>
            <c:strRef>
              <c:f>Лист1!$B$3:$B$7</c:f>
              <c:strCache>
                <c:ptCount val="5"/>
                <c:pt idx="0">
                  <c:v>Песчанная росыпь</c:v>
                </c:pt>
                <c:pt idx="1">
                  <c:v>Мягкая глина</c:v>
                </c:pt>
                <c:pt idx="2">
                  <c:v>Мерцающий маяк</c:v>
                </c:pt>
                <c:pt idx="3">
                  <c:v>Алый парус</c:v>
                </c:pt>
                <c:pt idx="4">
                  <c:v>Горящий факел</c:v>
                </c:pt>
              </c:strCache>
            </c:strRef>
          </c:cat>
          <c:val>
            <c:numRef>
              <c:f>Лист1!$D$3:$D$7</c:f>
              <c:numCache>
                <c:formatCode>0%</c:formatCode>
                <c:ptCount val="5"/>
                <c:pt idx="0">
                  <c:v>0.02</c:v>
                </c:pt>
                <c:pt idx="1">
                  <c:v>0.21</c:v>
                </c:pt>
                <c:pt idx="2">
                  <c:v>0.46</c:v>
                </c:pt>
                <c:pt idx="3">
                  <c:v>0.52</c:v>
                </c:pt>
                <c:pt idx="4">
                  <c:v>0.34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65"/>
        <c:shape val="cylinder"/>
        <c:axId val="210708272"/>
        <c:axId val="210707880"/>
        <c:axId val="0"/>
      </c:bar3DChart>
      <c:catAx>
        <c:axId val="2107082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dk1">
                <a:lumMod val="75000"/>
                <a:lumOff val="2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cap="all" baseline="0">
                <a:solidFill>
                  <a:schemeClr val="dk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210707880"/>
        <c:crosses val="autoZero"/>
        <c:auto val="1"/>
        <c:lblAlgn val="ctr"/>
        <c:lblOffset val="100"/>
        <c:noMultiLvlLbl val="0"/>
      </c:catAx>
      <c:valAx>
        <c:axId val="210707880"/>
        <c:scaling>
          <c:orientation val="minMax"/>
          <c:max val="0.5"/>
          <c:min val="0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210708272"/>
        <c:crosses val="autoZero"/>
        <c:crossBetween val="between"/>
        <c:majorUnit val="0.1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dk1">
                <a:lumMod val="35000"/>
                <a:lumOff val="6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</c:dTable>
      <c:spPr>
        <a:noFill/>
        <a:ln>
          <a:noFill/>
        </a:ln>
        <a:effectLst/>
      </c:spPr>
    </c:plotArea>
    <c:legend>
      <c:legendPos val="b"/>
      <c:layout/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showDLblsOverMax val="0"/>
  </c:chart>
  <c:spPr>
    <a:gradFill flip="none" rotWithShape="1">
      <a:gsLst>
        <a:gs pos="0">
          <a:schemeClr val="lt1"/>
        </a:gs>
        <a:gs pos="39000">
          <a:schemeClr val="lt1"/>
        </a:gs>
        <a:gs pos="100000">
          <a:schemeClr val="lt1">
            <a:lumMod val="75000"/>
          </a:schemeClr>
        </a:gs>
      </a:gsLst>
      <a:path path="circle">
        <a:fillToRect l="50000" t="-80000" r="50000" b="180000"/>
      </a:path>
      <a:tileRect/>
    </a:gra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  <c:userShapes r:id="rId4"/>
</c:chartSpace>
</file>

<file path=ppt/charts/colors1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88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lt1"/>
    </cs:fontRef>
    <cs:spPr>
      <a:solidFill>
        <a:schemeClr val="dk1">
          <a:lumMod val="65000"/>
          <a:lumOff val="35000"/>
          <a:alpha val="75000"/>
        </a:schemeClr>
      </a:solidFill>
    </cs:spPr>
    <cs:defRPr sz="1197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phClr">
            <a:lumMod val="75000"/>
          </a:schemeClr>
        </a:solidFill>
        <a:round/>
      </a:ln>
    </cs:spPr>
  </cs:dataPoint>
  <cs:dataPoint3D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phClr">
            <a:lumMod val="75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solidFill>
        <a:schemeClr val="lt1">
          <a:lumMod val="95000"/>
        </a:schemeClr>
      </a:solidFill>
      <a:sp3d/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/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0.53599</cdr:x>
      <cdr:y>0.0234</cdr:y>
    </cdr:from>
    <cdr:to>
      <cdr:x>0.62657</cdr:x>
      <cdr:y>0.07682</cdr:y>
    </cdr:to>
    <cdr:sp macro="" textlink="">
      <cdr:nvSpPr>
        <cdr:cNvPr id="2" name="Прямоугольник 1"/>
        <cdr:cNvSpPr/>
      </cdr:nvSpPr>
      <cdr:spPr>
        <a:xfrm xmlns:a="http://schemas.openxmlformats.org/drawingml/2006/main">
          <a:off x="3217330" y="134772"/>
          <a:ext cx="543740" cy="307777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>
          <a:spAutoFit/>
        </a:bodyPr>
        <a:lstStyle xmlns:a="http://schemas.openxmlformats.org/drawingml/2006/main">
          <a:defPPr>
            <a:defRPr lang="ru-RU"/>
          </a:defPPr>
          <a:lvl1pPr marL="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1pPr>
          <a:lvl2pPr marL="4572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2pPr>
          <a:lvl3pPr marL="9144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3pPr>
          <a:lvl4pPr marL="13716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4pPr>
          <a:lvl5pPr marL="18288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5pPr>
          <a:lvl6pPr marL="22860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6pPr>
          <a:lvl7pPr marL="27432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7pPr>
          <a:lvl8pPr marL="32004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8pPr>
          <a:lvl9pPr marL="36576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ctr"/>
          <a:r>
            <a:rPr lang="ru-RU" sz="1400" b="1" dirty="0" smtClean="0">
              <a:latin typeface="Times New Roman" pitchFamily="18" charset="0"/>
              <a:cs typeface="Times New Roman" pitchFamily="18" charset="0"/>
            </a:rPr>
            <a:t>46</a:t>
          </a:r>
          <a:r>
            <a:rPr lang="ru-RU" sz="1400" b="1" dirty="0" smtClean="0">
              <a:latin typeface="Times New Roman" pitchFamily="18" charset="0"/>
              <a:cs typeface="Times New Roman" pitchFamily="18" charset="0"/>
            </a:rPr>
            <a:t>%</a:t>
          </a:r>
          <a:endParaRPr lang="ru-RU" sz="1400" b="1" dirty="0">
            <a:latin typeface="Times New Roman" pitchFamily="18" charset="0"/>
            <a:cs typeface="Times New Roman" pitchFamily="18" charset="0"/>
          </a:endParaRPr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3729037" y="573264"/>
            <a:ext cx="1157288" cy="1220822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257175" y="573264"/>
            <a:ext cx="3357563" cy="1220822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257175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2628900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745228" y="0"/>
            <a:ext cx="31127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Приложение №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11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0" y="561027"/>
            <a:ext cx="6858000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Мониторинг уровня </a:t>
            </a:r>
            <a:r>
              <a:rPr lang="ru-RU" sz="1400" b="1" dirty="0" err="1" smtClean="0">
                <a:latin typeface="Times New Roman" pitchFamily="18" charset="0"/>
                <a:cs typeface="Times New Roman" pitchFamily="18" charset="0"/>
              </a:rPr>
              <a:t>сформированности</a:t>
            </a:r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 классного коллектива</a:t>
            </a:r>
          </a:p>
          <a:p>
            <a:pPr algn="ctr"/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«Какой у нас коллектив?»</a:t>
            </a:r>
          </a:p>
          <a:p>
            <a:pPr algn="ctr"/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(методика А.Н. </a:t>
            </a:r>
            <a:r>
              <a:rPr lang="ru-RU" sz="1400" b="1" dirty="0" err="1" smtClean="0">
                <a:latin typeface="Times New Roman" pitchFamily="18" charset="0"/>
                <a:cs typeface="Times New Roman" pitchFamily="18" charset="0"/>
              </a:rPr>
              <a:t>Лутошкина</a:t>
            </a:r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»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9" name="Диаграмма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90915389"/>
              </p:ext>
            </p:extLst>
          </p:nvPr>
        </p:nvGraphicFramePr>
        <p:xfrm>
          <a:off x="427695" y="2360712"/>
          <a:ext cx="6002610" cy="57606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Прямоугольник 3"/>
          <p:cNvSpPr/>
          <p:nvPr/>
        </p:nvSpPr>
        <p:spPr>
          <a:xfrm>
            <a:off x="1844824" y="4573215"/>
            <a:ext cx="453971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2%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2664036" y="3656856"/>
            <a:ext cx="543740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21%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7" name="Прямоугольник 16"/>
          <p:cNvSpPr/>
          <p:nvPr/>
        </p:nvSpPr>
        <p:spPr>
          <a:xfrm>
            <a:off x="4541445" y="2290637"/>
            <a:ext cx="543740" cy="307777"/>
          </a:xfrm>
          <a:prstGeom prst="rect">
            <a:avLst/>
          </a:prstGeom>
        </p:spPr>
        <p:txBody>
          <a:bodyPr wrap="none">
            <a:sp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52</a:t>
            </a:r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%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5549556" y="3061047"/>
            <a:ext cx="543740" cy="307777"/>
          </a:xfrm>
          <a:prstGeom prst="rect">
            <a:avLst/>
          </a:prstGeom>
        </p:spPr>
        <p:txBody>
          <a:bodyPr wrap="none">
            <a:sp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34%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408</TotalTime>
  <Words>30</Words>
  <Application>Microsoft Office PowerPoint</Application>
  <PresentationFormat>Лист A4 (210x297 мм)</PresentationFormat>
  <Paragraphs>9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Тема Office</vt:lpstr>
      <vt:lpstr>Презентация PowerPoint</vt:lpstr>
    </vt:vector>
  </TitlesOfParts>
  <Company>Дом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</dc:creator>
  <cp:lastModifiedBy>Пользователь</cp:lastModifiedBy>
  <cp:revision>81</cp:revision>
  <dcterms:created xsi:type="dcterms:W3CDTF">2009-01-16T18:01:14Z</dcterms:created>
  <dcterms:modified xsi:type="dcterms:W3CDTF">2020-11-03T02:54:40Z</dcterms:modified>
</cp:coreProperties>
</file>

<file path=docProps/thumbnail.jpeg>
</file>