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6" r:id="rId2"/>
    <p:sldId id="272" r:id="rId3"/>
    <p:sldId id="338" r:id="rId4"/>
    <p:sldId id="339" r:id="rId5"/>
    <p:sldId id="322" r:id="rId6"/>
    <p:sldId id="330" r:id="rId7"/>
    <p:sldId id="340" r:id="rId8"/>
    <p:sldId id="348" r:id="rId9"/>
    <p:sldId id="331" r:id="rId10"/>
    <p:sldId id="326" r:id="rId11"/>
    <p:sldId id="336" r:id="rId12"/>
    <p:sldId id="349" r:id="rId13"/>
    <p:sldId id="344" r:id="rId14"/>
    <p:sldId id="350" r:id="rId15"/>
    <p:sldId id="345" r:id="rId16"/>
    <p:sldId id="346" r:id="rId17"/>
    <p:sldId id="347" r:id="rId18"/>
    <p:sldId id="343" r:id="rId19"/>
    <p:sldId id="337" r:id="rId20"/>
    <p:sldId id="334" r:id="rId21"/>
    <p:sldId id="341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900"/>
    <a:srgbClr val="00CCFF"/>
    <a:srgbClr val="FF9900"/>
    <a:srgbClr val="00CC99"/>
    <a:srgbClr val="0000FF"/>
    <a:srgbClr val="A50021"/>
    <a:srgbClr val="CC66FF"/>
    <a:srgbClr val="FF99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78" autoAdjust="0"/>
    <p:restoredTop sz="94645" autoAdjust="0"/>
  </p:normalViewPr>
  <p:slideViewPr>
    <p:cSldViewPr>
      <p:cViewPr varScale="1">
        <p:scale>
          <a:sx n="83" d="100"/>
          <a:sy n="83" d="100"/>
        </p:scale>
        <p:origin x="-1421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F49518-70CF-40FA-B385-E31AD4AC5D21}" type="datetimeFigureOut">
              <a:rPr lang="ru-RU" smtClean="0"/>
              <a:pPr/>
              <a:t>25.04.2025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29DCD-E71A-4B62-ABB4-24BE646139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5104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7F863043-7CFC-4CFD-B37A-257FAFCB1D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B68B79-F9FE-47DA-81B4-CC9A7E3BFD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DC346D-2DE9-463A-BE33-AD94BEB174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EC578113-4FDA-4A8A-AB0E-613E68D3FE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14612D2A-1C69-44A5-80A3-E6A74B12D71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C3238C-A4B9-402F-BED8-0A51D32C62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230001-9660-46B1-A53D-DF997F36641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1AB8363C-0783-49EE-A0E1-56E7C573EAA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4F6548-D6EA-48E8-909B-475B210B3A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CAE36890-FDF3-490A-A04F-BF180E9E91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BB9E54C-FCD0-43DA-AB3E-A0A9C3E56B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C6E86AC-7C58-49D2-A3E5-F7335ADB08E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7240" y="1643050"/>
            <a:ext cx="8496944" cy="392909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>    </a:t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Использование </a:t>
            </a:r>
            <a:r>
              <a:rPr lang="ru-RU" sz="2700" b="1" dirty="0">
                <a:latin typeface="Arial" pitchFamily="34" charset="0"/>
                <a:cs typeface="Arial" pitchFamily="34" charset="0"/>
              </a:rPr>
              <a:t>книжек-малышек в развитии связной речи у детей старшего дошкольного возраста с общим недоразвитием речи III уровня</a:t>
            </a:r>
            <a:r>
              <a:rPr lang="ru-RU" sz="31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1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00430" y="6357958"/>
            <a:ext cx="1471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Абакан,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2025</a:t>
            </a:r>
            <a:endParaRPr lang="ru-RU" dirty="0">
              <a:effectLst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5670125"/>
              </p:ext>
            </p:extLst>
          </p:nvPr>
        </p:nvGraphicFramePr>
        <p:xfrm>
          <a:off x="971600" y="4014788"/>
          <a:ext cx="7815242" cy="1611801"/>
        </p:xfrm>
        <a:graphic>
          <a:graphicData uri="http://schemas.openxmlformats.org/drawingml/2006/table">
            <a:tbl>
              <a:tblPr firstRow="1" firstCol="1" bandRow="1"/>
              <a:tblGrid>
                <a:gridCol w="2430780"/>
                <a:gridCol w="1546860"/>
                <a:gridCol w="3837602"/>
              </a:tblGrid>
              <a:tr h="5140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Педагог</a:t>
                      </a:r>
                      <a:r>
                        <a:rPr lang="ru-RU" sz="16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доп. образования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Ерошева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Ксения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Александровна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МБУ</a:t>
                      </a:r>
                      <a:r>
                        <a:rPr lang="ru-RU" sz="16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ДО Центр детского творчества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г. Абакан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331640" y="404664"/>
            <a:ext cx="730830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Результаты общего уровня развития связной речи у детей старшего дошкольного возраста с ОНР III уровня по двум методикам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785926"/>
            <a:ext cx="7586263" cy="4421133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3508" y="404664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Работа на формирующем этапе исследования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4784"/>
            <a:ext cx="8388932" cy="468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1 этап - накопление художественно–речевого опыта детей (фольклор, художественные произведения, рассказы взрослых);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2 </a:t>
            </a:r>
            <a:r>
              <a:rPr lang="ru-RU" sz="2400" dirty="0"/>
              <a:t>этап - овладение детьми способами творческого действия в процессе попыток собственного сочинения и переход к самостоятельному развитию повествования (овладение замыслом, нахождение композиции, выразительных средств языка).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3 </a:t>
            </a:r>
            <a:r>
              <a:rPr lang="ru-RU" sz="2400" dirty="0"/>
              <a:t>этап - проявление самостоятельности в сочинении повествования собственной сказки, рассказа.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/>
              <a:t>Викторина «Волшебные сказки»</a:t>
            </a:r>
            <a:endParaRPr lang="ru-RU" sz="3200" b="1" dirty="0"/>
          </a:p>
        </p:txBody>
      </p:sp>
      <p:pic>
        <p:nvPicPr>
          <p:cNvPr id="6" name="Содержимое 5" descr="detsad-1651074-169636402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85720" y="1857364"/>
            <a:ext cx="2811867" cy="4572000"/>
          </a:xfrm>
        </p:spPr>
      </p:pic>
      <p:pic>
        <p:nvPicPr>
          <p:cNvPr id="5" name="Содержимое 4" descr="Рисунок1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3643306" y="1571612"/>
            <a:ext cx="5014922" cy="3761192"/>
          </a:xfrm>
        </p:spPr>
      </p:pic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_20240621_1435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42852"/>
            <a:ext cx="3101509" cy="3139727"/>
          </a:xfrm>
          <a:prstGeom prst="rect">
            <a:avLst/>
          </a:prstGeom>
        </p:spPr>
      </p:pic>
      <p:pic>
        <p:nvPicPr>
          <p:cNvPr id="8" name="Рисунок 7" descr="IMG_20240621_14344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1880" y="0"/>
            <a:ext cx="5432120" cy="3394365"/>
          </a:xfrm>
          <a:prstGeom prst="rect">
            <a:avLst/>
          </a:prstGeom>
        </p:spPr>
      </p:pic>
      <p:pic>
        <p:nvPicPr>
          <p:cNvPr id="9" name="Рисунок 8" descr="IMG_20240621_1435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571876"/>
            <a:ext cx="5222216" cy="32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982361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20240621_143949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8370" r="390" b="6309"/>
          <a:stretch>
            <a:fillRect/>
          </a:stretch>
        </p:blipFill>
        <p:spPr>
          <a:xfrm>
            <a:off x="0" y="0"/>
            <a:ext cx="4672077" cy="3500462"/>
          </a:xfrm>
        </p:spPr>
      </p:pic>
      <p:pic>
        <p:nvPicPr>
          <p:cNvPr id="6" name="Содержимое 5" descr="IMG_20240621_144004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 l="12557" t="13401" r="2343" b="6190"/>
          <a:stretch>
            <a:fillRect/>
          </a:stretch>
        </p:blipFill>
        <p:spPr>
          <a:xfrm>
            <a:off x="3748805" y="3143248"/>
            <a:ext cx="5395195" cy="3714752"/>
          </a:xfrm>
        </p:spPr>
      </p:pic>
      <p:pic>
        <p:nvPicPr>
          <p:cNvPr id="7" name="Рисунок 6" descr="IMG_20240621_144033.jpg"/>
          <p:cNvPicPr>
            <a:picLocks noChangeAspect="1"/>
          </p:cNvPicPr>
          <p:nvPr/>
        </p:nvPicPr>
        <p:blipFill>
          <a:blip r:embed="rId4" cstate="print"/>
          <a:srcRect t="15468"/>
          <a:stretch>
            <a:fillRect/>
          </a:stretch>
        </p:blipFill>
        <p:spPr>
          <a:xfrm>
            <a:off x="642910" y="3714752"/>
            <a:ext cx="2775558" cy="2908891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88640"/>
            <a:ext cx="762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3284984"/>
            <a:ext cx="3730240" cy="2929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50990"/>
          <a:stretch/>
        </p:blipFill>
        <p:spPr>
          <a:xfrm>
            <a:off x="4860032" y="3576141"/>
            <a:ext cx="3925597" cy="2347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9186215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6401"/>
          <a:stretch/>
        </p:blipFill>
        <p:spPr>
          <a:xfrm>
            <a:off x="251520" y="188640"/>
            <a:ext cx="5715000" cy="3583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2924944"/>
            <a:ext cx="489654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3244" y="4067349"/>
            <a:ext cx="284380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1877" y="448748"/>
            <a:ext cx="2903800" cy="2180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7216943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228542_895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70184" cy="2616625"/>
          </a:xfrm>
          <a:prstGeom prst="rect">
            <a:avLst/>
          </a:prstGeom>
        </p:spPr>
      </p:pic>
      <p:pic>
        <p:nvPicPr>
          <p:cNvPr id="5" name="Рисунок 4" descr="1687581668_kartin-papik-pro-p-kartinki-knizhka-malishka-o-vesne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0"/>
            <a:ext cx="4584200" cy="3224221"/>
          </a:xfrm>
          <a:prstGeom prst="rect">
            <a:avLst/>
          </a:prstGeom>
        </p:spPr>
      </p:pic>
      <p:pic>
        <p:nvPicPr>
          <p:cNvPr id="6" name="Рисунок 5" descr="1687581668_kartin-papik-pro-p-kartinki-knizhka-malishka-o-vesne-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2714620"/>
            <a:ext cx="4076347" cy="2867031"/>
          </a:xfrm>
          <a:prstGeom prst="rect">
            <a:avLst/>
          </a:prstGeom>
        </p:spPr>
      </p:pic>
      <p:pic>
        <p:nvPicPr>
          <p:cNvPr id="7" name="Рисунок 6" descr="1687581669_kartin-papik-pro-p-kartinki-knizhka-malishka-o-vesne-4.jpg"/>
          <p:cNvPicPr>
            <a:picLocks noChangeAspect="1"/>
          </p:cNvPicPr>
          <p:nvPr/>
        </p:nvPicPr>
        <p:blipFill>
          <a:blip r:embed="rId5"/>
          <a:srcRect b="6666"/>
          <a:stretch>
            <a:fillRect/>
          </a:stretch>
        </p:blipFill>
        <p:spPr>
          <a:xfrm>
            <a:off x="4357686" y="3500438"/>
            <a:ext cx="4122993" cy="288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192619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-5d1843076d568bf2d48d342c27de5f99-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2754926"/>
            <a:ext cx="5119700" cy="41030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b="9702"/>
          <a:stretch/>
        </p:blipFill>
        <p:spPr>
          <a:xfrm>
            <a:off x="287524" y="466524"/>
            <a:ext cx="3600400" cy="4340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2643182"/>
            <a:ext cx="2571750" cy="1781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8204215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59632" y="178768"/>
            <a:ext cx="741682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i="1" dirty="0">
                <a:latin typeface="Arial" pitchFamily="34" charset="0"/>
                <a:cs typeface="Arial" pitchFamily="34" charset="0"/>
              </a:rPr>
              <a:t>Сравнительные результаты развития связной речи у детей старшего дошкольного возраста с ОНР III уровня по двум методикам на констатирующем и контрольном этапе исследования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2362334"/>
              </p:ext>
            </p:extLst>
          </p:nvPr>
        </p:nvGraphicFramePr>
        <p:xfrm>
          <a:off x="467544" y="2204864"/>
          <a:ext cx="8440026" cy="3203945"/>
        </p:xfrm>
        <a:graphic>
          <a:graphicData uri="http://schemas.openxmlformats.org/drawingml/2006/table">
            <a:tbl>
              <a:tblPr firstRow="1" firstCol="1" bandRow="1"/>
              <a:tblGrid>
                <a:gridCol w="1687476"/>
                <a:gridCol w="1687476"/>
                <a:gridCol w="1688358"/>
                <a:gridCol w="1688358"/>
                <a:gridCol w="1688358"/>
              </a:tblGrid>
              <a:tr h="640789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Уровни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Констатирующий этап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Контрольный этап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07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Кол-во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Кол-во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78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Высокий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78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Средний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78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Низкий 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1520" y="1628800"/>
            <a:ext cx="8640960" cy="372902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Объект: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развитие связной речи детей дошкольного возраста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Предмет: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развитие связной речи детей старшего дошкольного возраста с общим недоразвитием речи III уровня с помощью книжек-малышек.</a:t>
            </a:r>
          </a:p>
          <a:p>
            <a:pPr>
              <a:lnSpc>
                <a:spcPct val="80000"/>
              </a:lnSpc>
              <a:buNone/>
            </a:pP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7960" y="1268760"/>
            <a:ext cx="8674520" cy="67413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c002b6a2145ea9b19be8ef6e258fd29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8715436" cy="522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308708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043608" y="3140968"/>
            <a:ext cx="70922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ВНИМАНИЕ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49694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Цель исследования: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теоретически изучить и опытно-экспериментальным путем проверить эффективность использования книжек-малышек в развитии связной речи у детей старшего дошкольного возраста с общим недоразвитием речи  III уровня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Задачи исследования: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Проанализировать психолого-педагогическую литературу по проблеме исследования.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Определить особенности развития связной речи у детей старшего дошкольного возраста с общим недоразвитием речи  III уровня.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Изучить использование книжек – малышек в развитии связной речи у детей дошкольного возраста с речевыми нарушениями.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 Выявить уровень развития связной речи у детей старшего дошкольного возраста с общим недоразвитием речи III уровня.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5. Разработать и апробировать систему занятий с использованием книжек-малышек для развития связной речи у детей старшего дошкольного возраста с общим недоразвитием речи III уровня.</a:t>
            </a:r>
          </a:p>
        </p:txBody>
      </p:sp>
    </p:spTree>
    <p:extLst>
      <p:ext uri="{BB962C8B-B14F-4D97-AF65-F5344CB8AC3E}">
        <p14:creationId xmlns:p14="http://schemas.microsoft.com/office/powerpoint/2010/main" xmlns="" val="185423919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19" y="260648"/>
            <a:ext cx="863223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Методы исследования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1) теоретические методы: изучение и анализ психолого-педагогической литературы по проблеме исследования;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2) эмпирические методы: опрос, беседа, методики О.С. Ушаковой: «Пересказ текста»; «Составление рассказа по серии сюжетных картинок»; педагогический эксперимент;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3) интерпретационные методы: количественный и качественный анализ результатов педагогического эксперимента.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Теоретическая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значимость исследования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состоит в том, уточнены и дополнены знания о формировании предметного словаря у детей старшего дошкольного возраста средствами дидактических игр. 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Практическая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значимость исследования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результаты исследования по использованию дидактических игр в развитии предметной лексики у старших дошкольников с ОНР III уровня могут быть предложены к использованию в образовательной практике дошкольных организаций компенсирующего вида</a:t>
            </a: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93766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7464"/>
          <a:stretch/>
        </p:blipFill>
        <p:spPr>
          <a:xfrm>
            <a:off x="467544" y="1196752"/>
            <a:ext cx="8354615" cy="4795128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42844" y="357166"/>
            <a:ext cx="8856984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/>
            <a:r>
              <a:rPr lang="ru-RU" sz="2400" b="1" u="sng" dirty="0">
                <a:latin typeface="Arial" pitchFamily="34" charset="0"/>
                <a:ea typeface="Calibri" pitchFamily="34" charset="0"/>
                <a:cs typeface="Arial" pitchFamily="34" charset="0"/>
              </a:rPr>
              <a:t>Особенности связной речи детей с ОНР III уровня</a:t>
            </a:r>
          </a:p>
          <a:p>
            <a:pPr lvl="0" indent="450850" algn="ctr"/>
            <a:endParaRPr lang="ru-RU" sz="2400" b="1" u="sng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450850" algn="just"/>
            <a:r>
              <a:rPr lang="ru-RU" sz="2000" dirty="0">
                <a:latin typeface="Arial" pitchFamily="34" charset="0"/>
                <a:ea typeface="Calibri" pitchFamily="34" charset="0"/>
                <a:cs typeface="Arial" pitchFamily="34" charset="0"/>
              </a:rPr>
              <a:t>Наличие развернутой фразовой речи с элементами лексико-грамматического и фонетико-фонематического недоразвития</a:t>
            </a:r>
            <a:r>
              <a:rPr lang="ru-RU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lvl="0" indent="450850" algn="just"/>
            <a:endParaRPr lang="ru-RU" sz="20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450850" algn="just"/>
            <a:r>
              <a:rPr lang="ru-RU" sz="2000" dirty="0">
                <a:latin typeface="Arial" pitchFamily="34" charset="0"/>
                <a:ea typeface="Calibri" pitchFamily="34" charset="0"/>
                <a:cs typeface="Arial" pitchFamily="34" charset="0"/>
              </a:rPr>
              <a:t>Ограниченный словарный запас, одинаково звучащие слова, которым придается то или иное значение в зависимости от ситуации, делает речь детей бедной и стереотипной</a:t>
            </a:r>
            <a:r>
              <a:rPr lang="ru-RU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lvl="0" indent="450850" algn="just"/>
            <a:endParaRPr lang="ru-RU" sz="20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450850" algn="just"/>
            <a:r>
              <a:rPr lang="ru-RU" sz="2000" dirty="0">
                <a:latin typeface="Arial" pitchFamily="34" charset="0"/>
                <a:ea typeface="Calibri" pitchFamily="34" charset="0"/>
                <a:cs typeface="Arial" pitchFamily="34" charset="0"/>
              </a:rPr>
              <a:t>Нарушение синтаксической структуры предложения выражается в пропуске членов предложения, неправильном порядке слов, отсутствии сложноподчиненных конструкций</a:t>
            </a:r>
            <a:r>
              <a:rPr lang="ru-RU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lvl="0" indent="450850" algn="just"/>
            <a:endParaRPr lang="ru-RU" sz="2000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450850" algn="just"/>
            <a:r>
              <a:rPr lang="ru-RU" sz="2000" dirty="0">
                <a:latin typeface="Arial" pitchFamily="34" charset="0"/>
                <a:ea typeface="Calibri" pitchFamily="34" charset="0"/>
                <a:cs typeface="Arial" pitchFamily="34" charset="0"/>
              </a:rPr>
              <a:t>В редких случаях дети бывают инициаторами общения, они не обращаются с вопросами к взрослым, игровые ситуации не сопровождают рассказом. Все это тормозит процесс развития связной речи и требует целенаправленной коррекционно-педагогической работы.</a:t>
            </a:r>
            <a:endParaRPr kumimoji="0" lang="ru-RU" sz="20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601529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85720" y="357166"/>
            <a:ext cx="84604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Книжка-малышка э</a:t>
            </a:r>
            <a:r>
              <a:rPr lang="ru-RU" sz="2400" dirty="0" smtClean="0"/>
              <a:t>то небольшая по размеру книжка применяемая в детском саду и начальной школе для реализации познавательных и коммуникативных потребностей детей. 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8154bc3cfbee0cdb7eae6c5d40a17a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071678"/>
            <a:ext cx="614934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222194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2-knizhki-malyshki-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28596" y="214290"/>
            <a:ext cx="8184856" cy="5429288"/>
          </a:xfrm>
        </p:spPr>
      </p:pic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85720" y="428604"/>
            <a:ext cx="8178702" cy="55258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Муниципальное бюджетное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дошкольного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образовательное учреждение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Детский сад «Дуняша» города Абакана. 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В исследовании принимали участие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10 детей старшего дошкольного возраста. </a:t>
            </a:r>
          </a:p>
          <a:p>
            <a:pPr algn="just">
              <a:buNone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Для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выявления уровня развития связной речи у детей старшего дошкольного возраста с ОНР III уровня нами использовалась методика О.С. Ушаковой «Пересказ текста» и «Составление рассказа по серии сюжетных картинок».</a:t>
            </a:r>
          </a:p>
        </p:txBody>
      </p:sp>
    </p:spTree>
    <p:extLst>
      <p:ext uri="{BB962C8B-B14F-4D97-AF65-F5344CB8AC3E}">
        <p14:creationId xmlns:p14="http://schemas.microsoft.com/office/powerpoint/2010/main" xmlns="" val="64839659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1920</TotalTime>
  <Words>581</Words>
  <Application>Microsoft Office PowerPoint</Application>
  <PresentationFormat>Экран (4:3)</PresentationFormat>
  <Paragraphs>80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               Использование книжек-малышек в развитии связной речи у детей старшего дошкольного возраста с общим недоразвитием речи III уровня        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Викторина «Волшебные сказки»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Направление коррекционно-педагогической работы по формированию навыков общения  детей с нарушениями интеллекта  в начальной школе</dc:title>
  <dc:creator>Андрей</dc:creator>
  <cp:lastModifiedBy>Admin</cp:lastModifiedBy>
  <cp:revision>181</cp:revision>
  <dcterms:created xsi:type="dcterms:W3CDTF">2014-10-27T16:34:28Z</dcterms:created>
  <dcterms:modified xsi:type="dcterms:W3CDTF">2025-04-25T13:12:24Z</dcterms:modified>
</cp:coreProperties>
</file>