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5" r:id="rId6"/>
    <p:sldId id="264" r:id="rId7"/>
    <p:sldId id="262" r:id="rId8"/>
    <p:sldId id="266" r:id="rId9"/>
    <p:sldId id="267" r:id="rId10"/>
    <p:sldId id="268" r:id="rId11"/>
    <p:sldId id="269" r:id="rId12"/>
    <p:sldId id="285" r:id="rId13"/>
    <p:sldId id="270" r:id="rId14"/>
    <p:sldId id="273" r:id="rId15"/>
    <p:sldId id="272" r:id="rId16"/>
    <p:sldId id="274" r:id="rId17"/>
    <p:sldId id="275" r:id="rId18"/>
    <p:sldId id="276" r:id="rId19"/>
    <p:sldId id="277" r:id="rId20"/>
    <p:sldId id="278" r:id="rId21"/>
    <p:sldId id="279" r:id="rId22"/>
    <p:sldId id="286" r:id="rId23"/>
    <p:sldId id="281" r:id="rId24"/>
    <p:sldId id="282" r:id="rId25"/>
    <p:sldId id="283" r:id="rId26"/>
    <p:sldId id="28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5EBC-C97B-4EFC-A8BA-C046794D602A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D93A-DA3F-41A8-8E01-EC8D74EE0C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5EBC-C97B-4EFC-A8BA-C046794D602A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D93A-DA3F-41A8-8E01-EC8D74EE0C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5EBC-C97B-4EFC-A8BA-C046794D602A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D93A-DA3F-41A8-8E01-EC8D74EE0C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5EBC-C97B-4EFC-A8BA-C046794D602A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D93A-DA3F-41A8-8E01-EC8D74EE0C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5EBC-C97B-4EFC-A8BA-C046794D602A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D93A-DA3F-41A8-8E01-EC8D74EE0C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5EBC-C97B-4EFC-A8BA-C046794D602A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D93A-DA3F-41A8-8E01-EC8D74EE0C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5EBC-C97B-4EFC-A8BA-C046794D602A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D93A-DA3F-41A8-8E01-EC8D74EE0C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5EBC-C97B-4EFC-A8BA-C046794D602A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D93A-DA3F-41A8-8E01-EC8D74EE0C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5EBC-C97B-4EFC-A8BA-C046794D602A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D93A-DA3F-41A8-8E01-EC8D74EE0C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5EBC-C97B-4EFC-A8BA-C046794D602A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D93A-DA3F-41A8-8E01-EC8D74EE0C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25EBC-C97B-4EFC-A8BA-C046794D602A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8D93A-DA3F-41A8-8E01-EC8D74EE0C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25EBC-C97B-4EFC-A8BA-C046794D602A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C8D93A-DA3F-41A8-8E01-EC8D74EE0C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1\Desktop\&#1086;&#1083;&#1103;\&#1072;&#1090;&#1090;&#1077;&#1089;&#1090;&#1072;&#1094;&#1080;&#1103;\&#1091;&#1088;&#1086;&#1082;%20&#1084;&#1072;&#1090;&#1077;&#1084;&#1072;&#1090;&#1080;&#1082;&#1080;\&#1076;&#1083;&#1103;%20&#1080;&#1075;&#1088;%20&#1080;%20&#1082;&#1086;&#1085;&#1082;&#1091;&#1088;&#1089;&#1086;&#1074;%203%20-%20&#1074;&#1077;&#1089;&#1077;&#1083;&#1072;&#1103;.mp3" TargetMode="Externa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gif"/><Relationship Id="rId4" Type="http://schemas.openxmlformats.org/officeDocument/2006/relationships/image" Target="../media/image8.png"/><Relationship Id="rId9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png"/><Relationship Id="rId7" Type="http://schemas.openxmlformats.org/officeDocument/2006/relationships/image" Target="../media/image2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72400" cy="1470025"/>
          </a:xfrm>
        </p:spPr>
        <p:txBody>
          <a:bodyPr/>
          <a:lstStyle/>
          <a:p>
            <a:r>
              <a:rPr lang="ru-RU" dirty="0" smtClean="0"/>
              <a:t>Урок математики</a:t>
            </a:r>
            <a:endParaRPr lang="ru-RU" dirty="0"/>
          </a:p>
        </p:txBody>
      </p:sp>
      <p:pic>
        <p:nvPicPr>
          <p:cNvPr id="12290" name="Picture 2" descr="https://images.vectorhq.com/images/istock/previews/9528/95284769-boys-and-girls-holding-hands-in-circ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2780928"/>
            <a:ext cx="4131042" cy="31790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5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dnestr.tv/uploads/posts/2017-11/thumbs/1509595232_0_15af69_90d92087_xl.jpg"/>
          <p:cNvPicPr>
            <a:picLocks noChangeAspect="1" noChangeArrowheads="1"/>
          </p:cNvPicPr>
          <p:nvPr/>
        </p:nvPicPr>
        <p:blipFill>
          <a:blip r:embed="rId3" cstate="print"/>
          <a:srcRect r="29441"/>
          <a:stretch>
            <a:fillRect/>
          </a:stretch>
        </p:blipFill>
        <p:spPr bwMode="auto">
          <a:xfrm>
            <a:off x="395536" y="3789040"/>
            <a:ext cx="3024336" cy="24098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0" y="332656"/>
            <a:ext cx="864096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Чтобы посадить ракету  нужна площадь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60 м</a:t>
            </a:r>
            <a:r>
              <a:rPr lang="ru-RU" sz="28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Подходит ли нам такая лунная площадка?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80112" y="2132856"/>
            <a:ext cx="2520280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588224" y="3429000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9 м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172400" y="2564904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7м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259632" y="2276872"/>
            <a:ext cx="25843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9 * 7 = </a:t>
            </a:r>
            <a:r>
              <a:rPr lang="ru-RU" sz="3600" b="1" dirty="0" smtClean="0">
                <a:solidFill>
                  <a:srgbClr val="FF0000"/>
                </a:solidFill>
              </a:rPr>
              <a:t>63</a:t>
            </a:r>
            <a:r>
              <a:rPr lang="ru-RU" sz="3600" b="1" dirty="0" smtClean="0"/>
              <a:t> </a:t>
            </a:r>
            <a:r>
              <a:rPr lang="ru-RU" sz="3600" b="1" dirty="0"/>
              <a:t>м</a:t>
            </a:r>
            <a:r>
              <a:rPr lang="ru-RU" sz="3600" b="1" baseline="30000" dirty="0" smtClean="0"/>
              <a:t>2</a:t>
            </a:r>
            <a:endParaRPr lang="ru-RU" sz="3600" b="1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3815407" y="4221088"/>
            <a:ext cx="53285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Сколько свободного пространства останется?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76056" y="5373216"/>
            <a:ext cx="28777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63 – 60 =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 </a:t>
            </a:r>
            <a:r>
              <a:rPr lang="ru-RU" sz="3600" b="1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baseline="30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7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prikolnye-kartinki.ru/img/picture/Jul/24/a6f88335fb45238c0ac7821da842c1c9/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068960"/>
            <a:ext cx="3914196" cy="32403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55700" y="188640"/>
            <a:ext cx="69368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Помоги Незнайке открыть дверь!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1124744"/>
            <a:ext cx="288031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( 60 + 9) : 3 =</a:t>
            </a:r>
          </a:p>
          <a:p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(30 + 12) : 3 =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07904" y="1124744"/>
            <a:ext cx="28648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60 : 3 + 9 : 3=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72200" y="1124744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23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79912" y="2204864"/>
            <a:ext cx="30957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30 : 3 + 12 : 3=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76256" y="2204864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C:\Users\1\Downloads\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4437112"/>
            <a:ext cx="2054002" cy="205400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95736" y="1844824"/>
            <a:ext cx="936104" cy="8640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Р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1844824"/>
            <a:ext cx="936104" cy="8640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Д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63888" y="1844824"/>
            <a:ext cx="936104" cy="8640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У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60032" y="1844824"/>
            <a:ext cx="936104" cy="8640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Ж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84168" y="1844824"/>
            <a:ext cx="936104" cy="8640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Б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308304" y="1844824"/>
            <a:ext cx="936104" cy="8640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А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27584" y="1844824"/>
            <a:ext cx="936104" cy="8640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6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95736" y="1844824"/>
            <a:ext cx="936104" cy="8640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42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63888" y="1844824"/>
            <a:ext cx="936104" cy="8640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63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860032" y="1844824"/>
            <a:ext cx="936104" cy="8640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3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084168" y="1844824"/>
            <a:ext cx="936104" cy="8640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23</a:t>
            </a: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308304" y="1844824"/>
            <a:ext cx="936104" cy="8640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14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8.51029E-6 C -0.01684 -0.00555 -0.00955 -0.0037 -0.0217 -0.00647 C -0.03038 -0.01596 -0.04184 -0.02151 -0.05173 -0.02891 C -0.0618 -0.03631 -0.07048 -0.04464 -0.08073 -0.05158 C -0.08212 -0.0525 -0.08298 -0.05482 -0.0842 -0.05621 C -0.08923 -0.06176 -0.09531 -0.06985 -0.10121 -0.0724 C -0.10521 -0.07795 -0.1085 -0.07934 -0.11319 -0.0835 C -0.11528 -0.08535 -0.11736 -0.08767 -0.11927 -0.08998 C -0.12048 -0.09137 -0.12135 -0.09345 -0.12274 -0.09484 C -0.13038 -0.1027 -0.14114 -0.10825 -0.15052 -0.1108 C -0.15642 -0.11473 -0.16441 -0.12051 -0.171 -0.12213 C -0.18159 -0.12468 -0.19288 -0.12491 -0.20347 -0.12699 C -0.22396 -0.12653 -0.24444 -0.1263 -0.26493 -0.12537 C -0.28177 -0.12468 -0.29878 -0.11912 -0.31562 -0.11727 C -0.32916 -0.11265 -0.34271 -0.10941 -0.35659 -0.10756 C -0.3625 -0.10548 -0.36701 -0.10363 -0.37222 -0.09969 C -0.3776 -0.09576 -0.3809 -0.0909 -0.38663 -0.08836 C -0.39045 -0.08327 -0.39409 -0.07934 -0.39757 -0.07402 C -0.39982 -0.07055 -0.40469 -0.0643 -0.40469 -0.0643 C -0.40642 -0.05759 -0.40868 -0.05528 -0.41198 -0.04996 C -0.41528 -0.04464 -0.41771 -0.03631 -0.42048 -0.03053 C -0.42205 -0.02729 -0.4243 -0.02475 -0.42517 -0.02104 C -0.42969 -0.00323 -0.42257 -0.03007 -0.42882 -0.01133 C -0.43298 0.00116 -0.42916 -0.00439 -0.43246 8.51029E-6 " pathEditMode="relative" ptsTypes="fffffffffffffffffffffff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08744E-6 C 0.0073 0.00185 0.00834 0.00856 0.01615 0.01134 C 0.02986 0.0162 0.04202 0.01758 0.0566 0.01851 C 0.07535 0.02244 0.09497 0.02314 0.11372 0.02476 C 0.13941 0.02383 0.14584 0.03077 0.15799 0.01365 C 0.15903 0.00926 0.16077 0.00579 0.15799 0.00139 C 0.1573 0.00024 0.15556 0.00047 0.15452 -4.08744E-6 C 0.15313 -0.00069 0.15226 -0.00162 0.15087 -0.00254 C 0.14966 -0.003 0.1474 -0.00347 0.1474 -0.00323 " pathEditMode="relative" rAng="0" ptsTypes="ffffffffA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" y="1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19593E-6 C -0.00295 -0.01134 -0.01302 -0.01874 -0.02118 -0.02383 C -0.02708 -0.03539 -0.01944 -0.02244 -0.02708 -0.02984 C -0.0283 -0.031 -0.02882 -0.03262 -0.02969 -0.03401 C -0.03403 -0.04002 -0.03767 -0.04603 -0.04427 -0.04881 C -0.04983 -0.05367 -0.05694 -0.05598 -0.06163 -0.062 C -0.07587 -0.07981 -0.10208 -0.09739 -0.11944 -0.10918 C -0.13923 -0.12283 -0.12587 -0.1115 -0.14375 -0.12098 C -0.15573 -0.12746 -0.16701 -0.13787 -0.17951 -0.14296 C -0.20104 -0.15198 -0.22309 -0.16262 -0.24566 -0.16678 C -0.26042 -0.17257 -0.27604 -0.17812 -0.29114 -0.18113 C -0.31528 -0.19847 -0.3467 -0.19339 -0.37344 -0.18274 C -0.38542 -0.17234 -0.39167 -0.15661 -0.40173 -0.14458 C -0.40486 -0.13394 -0.40052 -0.14666 -0.40677 -0.13579 C -0.40868 -0.13209 -0.40937 -0.12491 -0.41024 -0.12098 C -0.41111 -0.11196 -0.41163 -0.10433 -0.41406 -0.096 C -0.41476 -0.07587 -0.41528 -0.06107 -0.42014 -0.04303 C -0.42048 -0.02984 -0.42118 -0.01642 -0.42118 -0.00324 " pathEditMode="relative" rAng="0" ptsTypes="fffffffffffffffffA">
                                      <p:cBhvr>
                                        <p:cTn id="1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" y="-9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26 -0.00324 C 0.0033 0.01226 0.00937 0.02568 0.01979 0.03031 C 0.02343 0.04048 0.03177 0.04789 0.03836 0.05182 C 0.04357 0.05899 0.04809 0.06038 0.05451 0.06431 C 0.0618 0.07449 0.06979 0.08143 0.07899 0.08374 C 0.09739 0.10826 0.13298 0.12168 0.15555 0.12607 C 0.17604 0.13671 0.19583 0.14851 0.21701 0.15152 C 0.24097 0.16262 0.26267 0.16493 0.28784 0.16632 C 0.31961 0.16517 0.35139 0.1684 0.38298 0.16239 C 0.3868 0.1617 0.38836 0.15221 0.39114 0.14735 C 0.40121 0.12885 0.4052 0.10433 0.4085 0.07935 C 0.41024 0.04974 0.41111 0.02846 0.41111 -0.00324 " pathEditMode="relative" rAng="0" ptsTypes="fffffffffffA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" y="8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8.11242E-6 C 0.00885 -0.00902 0.01337 -0.01387 0.02413 -0.01757 C 0.03437 -0.02451 0.02899 -0.02035 0.03976 -0.0303 C 0.04219 -0.03261 0.04548 -0.03192 0.04826 -0.03354 C 0.05486 -0.03747 0.06215 -0.04048 0.06857 -0.04487 C 0.07448 -0.0488 0.08177 -0.05528 0.08802 -0.05759 C 0.10017 -0.06199 0.11319 -0.06129 0.12535 -0.06569 C 0.14201 -0.07193 0.13403 -0.06985 0.1493 -0.07217 C 0.1592 -0.07656 0.16788 -0.08304 0.1783 -0.08651 C 0.18489 -0.09252 0.20469 -0.099 0.21198 -0.10108 C 0.22014 -0.10663 0.22969 -0.10617 0.23854 -0.10895 C 0.2691 -0.10848 0.29948 -0.10825 0.33003 -0.10733 C 0.33542 -0.1071 0.3401 -0.09807 0.34583 -0.09622 C 0.34965 -0.0909 0.35278 -0.08882 0.35781 -0.08651 C 0.36423 -0.0761 0.37083 -0.06985 0.38073 -0.06731 C 0.39826 -0.04973 0.39514 -0.03168 0.39514 -0.003 " pathEditMode="relative" ptsTypes="fffffffffffffffA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97108E-6 C -0.0118 0.0037 0.00208 -0.00047 -0.02587 0.00254 C -0.0434 0.00416 -0.06042 0.00971 -0.07778 0.01341 C -0.10017 0.01249 -0.11285 0.01202 -0.13212 0.00925 C -0.13611 0.00786 -0.14722 -0.00139 -0.14722 -0.00533 " pathEditMode="relative" rAng="0" ptsTypes="ffffA">
                                      <p:cBhvr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6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i.ytimg.com/vi/byYzgSa4UWE/hq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492896"/>
            <a:ext cx="4572000" cy="3429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3528" y="332656"/>
            <a:ext cx="49191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Помоги жителям Луны 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rgbClr val="FF0000"/>
                </a:solidFill>
              </a:rPr>
              <a:t>сделать </a:t>
            </a:r>
            <a:r>
              <a:rPr lang="ru-RU" sz="3600" b="1" dirty="0" smtClean="0">
                <a:solidFill>
                  <a:srgbClr val="FF0000"/>
                </a:solidFill>
              </a:rPr>
              <a:t>воздух чище!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80112" y="1268760"/>
            <a:ext cx="172819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56 : 8 = 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72 : 9 = 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36 : 4 = 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78 : 2 = 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24 : 8 = </a:t>
            </a:r>
          </a:p>
          <a:p>
            <a:pPr>
              <a:lnSpc>
                <a:spcPct val="150000"/>
              </a:lnSpc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69 : 3 =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236296" y="1412776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36296" y="2276872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8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3068960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9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6296" y="3861048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36296" y="4725144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08304" y="5517232"/>
            <a:ext cx="415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C:\Users\1\Downloads\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293096"/>
            <a:ext cx="2054002" cy="205400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55576" y="1124744"/>
            <a:ext cx="79928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«Прием деления для случаев вида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 78 : 2, 69 : 3»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75856" y="332656"/>
            <a:ext cx="2556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Тема урока: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39552" y="2996952"/>
            <a:ext cx="2678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Цель урока: </a:t>
            </a:r>
            <a:endParaRPr lang="ru-RU" sz="3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203848" y="2996952"/>
            <a:ext cx="56886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н</a:t>
            </a:r>
            <a:r>
              <a:rPr lang="ru-RU" sz="2800" dirty="0" smtClean="0"/>
              <a:t>аучиться делить двузначное </a:t>
            </a:r>
            <a:r>
              <a:rPr lang="ru-RU" sz="2800" dirty="0"/>
              <a:t> </a:t>
            </a:r>
            <a:r>
              <a:rPr lang="ru-RU" sz="2800" dirty="0" smtClean="0"/>
              <a:t>число на однозначное вида 78 : 2, 69 : 3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1\Downloads\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293096"/>
            <a:ext cx="2054002" cy="205400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627784" y="332656"/>
            <a:ext cx="42255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Алгоритм действий: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60" y="1196752"/>
            <a:ext cx="80648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ru-RU" sz="2800" dirty="0" smtClean="0"/>
              <a:t>Заменяем двузначное число суммой разрядных</a:t>
            </a:r>
          </a:p>
          <a:p>
            <a:pPr marL="514350" indent="-514350"/>
            <a:r>
              <a:rPr lang="ru-RU" sz="2800" dirty="0" smtClean="0"/>
              <a:t>      слагаемых или суммой удобных слагаемых;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2492896"/>
            <a:ext cx="61243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2.   Делим каждое слагаемое на число;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3568" y="3356992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3.  Складываем результаты.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cs12816.vk.me/u5066414/video/s_64a7cf62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2843808" y="2204864"/>
            <a:ext cx="3384376" cy="255129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347864" y="260648"/>
            <a:ext cx="26554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Физминутка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s://ds03.infourok.ru/uploads/ex/0f46/00063d4d-c975e978/hello_html_m250e0e3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340768"/>
            <a:ext cx="2388703" cy="3779962"/>
          </a:xfrm>
          <a:prstGeom prst="rect">
            <a:avLst/>
          </a:prstGeom>
          <a:noFill/>
        </p:spPr>
      </p:pic>
      <p:pic>
        <p:nvPicPr>
          <p:cNvPr id="6" name="Рисунок 5" descr="8400467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76256" y="1628800"/>
            <a:ext cx="1830221" cy="3384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68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sz="3600" b="1" dirty="0" err="1" smtClean="0">
                <a:solidFill>
                  <a:srgbClr val="FF0000"/>
                </a:solidFill>
              </a:rPr>
              <a:t>Физминутка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203848" y="1700808"/>
            <a:ext cx="2882900" cy="28257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1979712" y="1988840"/>
            <a:ext cx="5181600" cy="28956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2555776" y="1988840"/>
            <a:ext cx="3703637" cy="3046413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3779912" y="1700808"/>
            <a:ext cx="1530350" cy="447198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2627784" y="1772816"/>
            <a:ext cx="3365500" cy="3527425"/>
          </a:xfrm>
          <a:prstGeom prst="parallelogram">
            <a:avLst>
              <a:gd name="adj" fmla="val 37953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1187624" y="2204864"/>
            <a:ext cx="6680200" cy="3228975"/>
          </a:xfrm>
          <a:prstGeom prst="diamond">
            <a:avLst/>
          </a:prstGeom>
          <a:solidFill>
            <a:schemeClr val="accent4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02" name="Rectangle 10"/>
          <p:cNvSpPr>
            <a:spLocks noChangeArrowheads="1"/>
          </p:cNvSpPr>
          <p:nvPr/>
        </p:nvSpPr>
        <p:spPr bwMode="auto">
          <a:xfrm rot="2580000">
            <a:off x="2856167" y="2269765"/>
            <a:ext cx="3377875" cy="326733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03" name="AutoShape 11"/>
          <p:cNvSpPr>
            <a:spLocks noChangeArrowheads="1"/>
          </p:cNvSpPr>
          <p:nvPr/>
        </p:nvSpPr>
        <p:spPr bwMode="auto">
          <a:xfrm rot="840000">
            <a:off x="2062642" y="2815942"/>
            <a:ext cx="5363082" cy="2534701"/>
          </a:xfrm>
          <a:prstGeom prst="flowChartProcess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для игр и конкурсов 3 - весела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971600" y="580526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81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2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3"/>
                  </p:tgtEl>
                </p:cond>
              </p:nextCondLst>
            </p:seq>
          </p:childTnLst>
        </p:cTn>
      </p:par>
    </p:tnLst>
    <p:bldLst>
      <p:bldP spid="8193" grpId="0" animBg="1"/>
      <p:bldP spid="8193" grpId="1" animBg="1"/>
      <p:bldP spid="8195" grpId="0" animBg="1"/>
      <p:bldP spid="8195" grpId="1" animBg="1"/>
      <p:bldP spid="8198" grpId="0" animBg="1"/>
      <p:bldP spid="8198" grpId="1" animBg="1"/>
      <p:bldP spid="8199" grpId="0" animBg="1"/>
      <p:bldP spid="8199" grpId="1" animBg="1"/>
      <p:bldP spid="8200" grpId="0" animBg="1"/>
      <p:bldP spid="8200" grpId="1" animBg="1"/>
      <p:bldP spid="8201" grpId="0" animBg="1"/>
      <p:bldP spid="8201" grpId="1" animBg="1"/>
      <p:bldP spid="8202" grpId="0" animBg="1"/>
      <p:bldP spid="8202" grpId="1" animBg="1"/>
      <p:bldP spid="8203" grpId="0" animBg="1"/>
      <p:bldP spid="8203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otvet.imgsmail.ru/download/u_b1aaf3422b24944b12c2abb3b4cbf1e9_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1268760"/>
            <a:ext cx="6082427" cy="3816424"/>
          </a:xfrm>
          <a:prstGeom prst="rect">
            <a:avLst/>
          </a:prstGeom>
          <a:noFill/>
        </p:spPr>
      </p:pic>
      <p:pic>
        <p:nvPicPr>
          <p:cNvPr id="6" name="Picture 2" descr="https://ds03.infourok.ru/uploads/ex/0f46/00063d4d-c975e978/hello_html_m250e0e3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429000"/>
            <a:ext cx="1888152" cy="298787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47664" y="332656"/>
            <a:ext cx="72385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Назовите в этой фигуре виды </a:t>
            </a:r>
            <a:r>
              <a:rPr lang="ru-RU" sz="3600" dirty="0" smtClean="0">
                <a:solidFill>
                  <a:srgbClr val="FF0000"/>
                </a:solidFill>
              </a:rPr>
              <a:t>углов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3.infourok.ru/uploads/ex/0f46/00063d4d-c975e978/hello_html_m250e0e3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429000"/>
            <a:ext cx="1888152" cy="298787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95736" y="260648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Пополни запас воды!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30722" name="Picture 2" descr="https://img3.stockfresh.com/files/l/lineartestpilot/m/12/4858548_stock-vector-cartoon-water-bottle.jpg"/>
          <p:cNvPicPr>
            <a:picLocks noChangeAspect="1" noChangeArrowheads="1"/>
          </p:cNvPicPr>
          <p:nvPr/>
        </p:nvPicPr>
        <p:blipFill>
          <a:blip r:embed="rId3" cstate="print"/>
          <a:srcRect l="16667" r="16667"/>
          <a:stretch>
            <a:fillRect/>
          </a:stretch>
        </p:blipFill>
        <p:spPr bwMode="auto">
          <a:xfrm>
            <a:off x="2987824" y="980728"/>
            <a:ext cx="576064" cy="86409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flipH="1">
            <a:off x="899592" y="1124744"/>
            <a:ext cx="50405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46 : 2 = (     +     ) : 2 = </a:t>
            </a:r>
            <a:endParaRPr lang="ru-RU" sz="4400" b="1" dirty="0"/>
          </a:p>
        </p:txBody>
      </p:sp>
      <p:pic>
        <p:nvPicPr>
          <p:cNvPr id="8" name="Picture 2" descr="https://img3.stockfresh.com/files/l/lineartestpilot/m/12/4858548_stock-vector-cartoon-water-bottle.jpg"/>
          <p:cNvPicPr>
            <a:picLocks noChangeAspect="1" noChangeArrowheads="1"/>
          </p:cNvPicPr>
          <p:nvPr/>
        </p:nvPicPr>
        <p:blipFill>
          <a:blip r:embed="rId3" cstate="print"/>
          <a:srcRect l="16667" r="16667"/>
          <a:stretch>
            <a:fillRect/>
          </a:stretch>
        </p:blipFill>
        <p:spPr bwMode="auto">
          <a:xfrm>
            <a:off x="3851920" y="980728"/>
            <a:ext cx="576064" cy="86409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843808" y="1124744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40</a:t>
            </a:r>
            <a:endParaRPr lang="ru-RU" sz="4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1124744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6</a:t>
            </a:r>
            <a:endParaRPr lang="ru-RU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99592" y="2276872"/>
            <a:ext cx="54280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90 : 5 = (50 +     ) : 5 =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 descr="https://img3.stockfresh.com/files/l/lineartestpilot/m/12/4858548_stock-vector-cartoon-water-bottle.jpg"/>
          <p:cNvPicPr>
            <a:picLocks noChangeAspect="1" noChangeArrowheads="1"/>
          </p:cNvPicPr>
          <p:nvPr/>
        </p:nvPicPr>
        <p:blipFill>
          <a:blip r:embed="rId3" cstate="print"/>
          <a:srcRect l="16667" r="16667"/>
          <a:stretch>
            <a:fillRect/>
          </a:stretch>
        </p:blipFill>
        <p:spPr bwMode="auto">
          <a:xfrm>
            <a:off x="4139952" y="2204864"/>
            <a:ext cx="576064" cy="864096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4067944" y="2276872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40</a:t>
            </a:r>
            <a:endParaRPr lang="ru-RU" sz="4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627784" y="3573016"/>
            <a:ext cx="51395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72 : 3 = (     +      ) : 3 =</a:t>
            </a:r>
            <a:endParaRPr lang="ru-RU" sz="4400" b="1" dirty="0"/>
          </a:p>
        </p:txBody>
      </p:sp>
      <p:pic>
        <p:nvPicPr>
          <p:cNvPr id="18" name="Picture 2" descr="https://img3.stockfresh.com/files/l/lineartestpilot/m/12/4858548_stock-vector-cartoon-water-bottle.jpg"/>
          <p:cNvPicPr>
            <a:picLocks noChangeAspect="1" noChangeArrowheads="1"/>
          </p:cNvPicPr>
          <p:nvPr/>
        </p:nvPicPr>
        <p:blipFill>
          <a:blip r:embed="rId3" cstate="print"/>
          <a:srcRect l="16667" r="16667"/>
          <a:stretch>
            <a:fillRect/>
          </a:stretch>
        </p:blipFill>
        <p:spPr bwMode="auto">
          <a:xfrm>
            <a:off x="5652120" y="3429000"/>
            <a:ext cx="576064" cy="864096"/>
          </a:xfrm>
          <a:prstGeom prst="rect">
            <a:avLst/>
          </a:prstGeom>
          <a:noFill/>
        </p:spPr>
      </p:pic>
      <p:pic>
        <p:nvPicPr>
          <p:cNvPr id="19" name="Picture 2" descr="https://img3.stockfresh.com/files/l/lineartestpilot/m/12/4858548_stock-vector-cartoon-water-bottle.jpg"/>
          <p:cNvPicPr>
            <a:picLocks noChangeAspect="1" noChangeArrowheads="1"/>
          </p:cNvPicPr>
          <p:nvPr/>
        </p:nvPicPr>
        <p:blipFill>
          <a:blip r:embed="rId3" cstate="print"/>
          <a:srcRect l="16667" r="16667"/>
          <a:stretch>
            <a:fillRect/>
          </a:stretch>
        </p:blipFill>
        <p:spPr bwMode="auto">
          <a:xfrm>
            <a:off x="4716016" y="3429000"/>
            <a:ext cx="576064" cy="864096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4572000" y="3573016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60</a:t>
            </a:r>
            <a:endParaRPr lang="ru-RU" sz="4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580112" y="3573016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12</a:t>
            </a:r>
            <a:endParaRPr lang="ru-RU" sz="4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868144" y="1124744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23</a:t>
            </a:r>
            <a:endParaRPr lang="ru-RU" sz="4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300192" y="2276872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18</a:t>
            </a:r>
            <a:endParaRPr lang="ru-RU" sz="4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7668344" y="3573016"/>
            <a:ext cx="7553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24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  <p:bldP spid="20" grpId="0"/>
      <p:bldP spid="17" grpId="0"/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d08/00010aef-1ce57b88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8423920" cy="63959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3.infourok.ru/uploads/ex/0f46/00063d4d-c975e978/hello_html_m250e0e3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429000"/>
            <a:ext cx="1888152" cy="298787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51920" y="836712"/>
            <a:ext cx="9957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№ 2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3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95936" y="404664"/>
            <a:ext cx="9957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№ 3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340768"/>
            <a:ext cx="535512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Театры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– 3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Библиотеки -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зд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., в 6 раз больше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углом 6"/>
          <p:cNvSpPr/>
          <p:nvPr/>
        </p:nvSpPr>
        <p:spPr>
          <a:xfrm flipH="1">
            <a:off x="5220072" y="1556792"/>
            <a:ext cx="360040" cy="936104"/>
          </a:xfrm>
          <a:prstGeom prst="ben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31746" name="Picture 2" descr="http://soiolga8.ucoz.ru/PoleznyeMater/zadacha.jpeg"/>
          <p:cNvPicPr>
            <a:picLocks noChangeAspect="1" noChangeArrowheads="1"/>
          </p:cNvPicPr>
          <p:nvPr/>
        </p:nvPicPr>
        <p:blipFill>
          <a:blip r:embed="rId3" cstate="print"/>
          <a:srcRect l="14771" t="55396" r="81201" b="18536"/>
          <a:stretch>
            <a:fillRect/>
          </a:stretch>
        </p:blipFill>
        <p:spPr bwMode="auto">
          <a:xfrm>
            <a:off x="5868144" y="1196752"/>
            <a:ext cx="504056" cy="165618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300192" y="1700808"/>
            <a:ext cx="25651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на ? </a:t>
            </a:r>
            <a:r>
              <a:rPr lang="ru-RU" sz="2800" dirty="0" err="1" smtClean="0"/>
              <a:t>зд</a:t>
            </a:r>
            <a:r>
              <a:rPr lang="ru-RU" sz="2800" dirty="0" smtClean="0"/>
              <a:t>. больше</a:t>
            </a:r>
            <a:endParaRPr lang="ru-RU" sz="2800" dirty="0"/>
          </a:p>
        </p:txBody>
      </p:sp>
      <p:pic>
        <p:nvPicPr>
          <p:cNvPr id="1026" name="Picture 2" descr="http://sovetskiymultik.at.ua/2/NeznaikanaLune.0-44-29.79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4005064"/>
            <a:ext cx="2952328" cy="2230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3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95936" y="404664"/>
            <a:ext cx="9957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№ 6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sovetskiymultik.at.ua/2/NeznaikanaLune.0-44-29.7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005064"/>
            <a:ext cx="2952328" cy="2230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hyser.com.ua/wp-content/uploads/2017/10/basket-2268218_960_720-768x5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980728"/>
            <a:ext cx="2808311" cy="1872208"/>
          </a:xfrm>
          <a:prstGeom prst="rect">
            <a:avLst/>
          </a:prstGeom>
          <a:noFill/>
        </p:spPr>
      </p:pic>
      <p:pic>
        <p:nvPicPr>
          <p:cNvPr id="34820" name="Picture 4" descr="https://img3.stockfresh.com/files/t/taden/m/46/3320597_stock-photo-vegetables-in-the-baske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620688"/>
            <a:ext cx="3528392" cy="23405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115616" y="3356992"/>
            <a:ext cx="27887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Простой уровень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292080" y="3356992"/>
            <a:ext cx="32242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Уровень посложнее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C:\Users\1\Downloads\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293096"/>
            <a:ext cx="2054002" cy="205400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55576" y="1124744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«Прием деления для случаев вида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 78 : 2, 69 : 3»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75856" y="332656"/>
            <a:ext cx="2556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Тема урока:</a:t>
            </a:r>
            <a:endParaRPr lang="ru-RU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67544" y="2996952"/>
            <a:ext cx="2678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Цель урока: </a:t>
            </a:r>
            <a:endParaRPr lang="ru-RU" sz="3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203848" y="2996952"/>
            <a:ext cx="56886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н</a:t>
            </a:r>
            <a:r>
              <a:rPr lang="ru-RU" sz="2800" dirty="0" smtClean="0"/>
              <a:t>аучиться делить двузначное </a:t>
            </a:r>
            <a:r>
              <a:rPr lang="ru-RU" sz="2800" dirty="0"/>
              <a:t> </a:t>
            </a:r>
            <a:r>
              <a:rPr lang="ru-RU" sz="2800" dirty="0" smtClean="0"/>
              <a:t>число на однозначное вида 78 : 2, 69 : 3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3.infourok.ru/uploads/ex/0f46/00063d4d-c975e978/hello_html_m250e0e3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365104"/>
            <a:ext cx="1296592" cy="205177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55776" y="476672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Домашнее задание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03848" y="1916832"/>
            <a:ext cx="389722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С. 15 № 4, № 7 ( по вар.)</a:t>
            </a:r>
          </a:p>
          <a:p>
            <a:endParaRPr lang="ru-RU" sz="2800" dirty="0" smtClean="0"/>
          </a:p>
          <a:p>
            <a:r>
              <a:rPr lang="ru-RU" sz="2800" b="1" dirty="0" smtClean="0"/>
              <a:t>         № 6 *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C:\Users\1\Downloads\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4437112"/>
            <a:ext cx="2054002" cy="205400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771800" y="620688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1 февраля.</a:t>
            </a:r>
          </a:p>
          <a:p>
            <a:pPr algn="ctr"/>
            <a:r>
              <a:rPr lang="ru-RU" sz="3600" b="1" dirty="0" smtClean="0"/>
              <a:t>Классная работа.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2636912"/>
            <a:ext cx="936104" cy="8640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?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67744" y="2636912"/>
            <a:ext cx="936104" cy="8640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?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91880" y="2636912"/>
            <a:ext cx="936104" cy="8640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?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16016" y="2636912"/>
            <a:ext cx="936104" cy="8640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?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40152" y="2636912"/>
            <a:ext cx="936104" cy="8640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?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64288" y="2636912"/>
            <a:ext cx="936104" cy="86409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?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3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ladiko.ru/attachments/Image/1_1.png?template=generi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2852936"/>
            <a:ext cx="1512168" cy="2419469"/>
          </a:xfrm>
          <a:prstGeom prst="rect">
            <a:avLst/>
          </a:prstGeom>
          <a:noFill/>
        </p:spPr>
      </p:pic>
      <p:pic>
        <p:nvPicPr>
          <p:cNvPr id="18438" name="Picture 6" descr="C:\Users\1\Downloads\17891612.jpg"/>
          <p:cNvPicPr>
            <a:picLocks noChangeAspect="1" noChangeArrowheads="1"/>
          </p:cNvPicPr>
          <p:nvPr/>
        </p:nvPicPr>
        <p:blipFill>
          <a:blip r:embed="rId5" cstate="print"/>
          <a:srcRect b="4158"/>
          <a:stretch>
            <a:fillRect/>
          </a:stretch>
        </p:blipFill>
        <p:spPr bwMode="auto">
          <a:xfrm>
            <a:off x="755576" y="188640"/>
            <a:ext cx="1475656" cy="2222807"/>
          </a:xfrm>
          <a:prstGeom prst="rect">
            <a:avLst/>
          </a:prstGeom>
          <a:noFill/>
        </p:spPr>
      </p:pic>
      <p:pic>
        <p:nvPicPr>
          <p:cNvPr id="18439" name="Picture 7" descr="C:\Users\1\Downloads\74589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73720" y="2420888"/>
            <a:ext cx="1970280" cy="2627040"/>
          </a:xfrm>
          <a:prstGeom prst="rect">
            <a:avLst/>
          </a:prstGeom>
          <a:noFill/>
        </p:spPr>
      </p:pic>
      <p:pic>
        <p:nvPicPr>
          <p:cNvPr id="18441" name="Picture 9" descr="https://us.123rf.com/450wm/clairev/clairev0808/clairev080800107/3466036-astronaut-on-white-background---vector-illustration.jpg?ver=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27984" y="188640"/>
            <a:ext cx="1841753" cy="2246040"/>
          </a:xfrm>
          <a:prstGeom prst="rect">
            <a:avLst/>
          </a:prstGeom>
          <a:noFill/>
        </p:spPr>
      </p:pic>
      <p:pic>
        <p:nvPicPr>
          <p:cNvPr id="18445" name="Picture 13" descr="https://static5.depositphotos.com/1001153/401/v/950/depositphotos_4017221-stock-illustration-astronaut-whith-a-rocket.jpg"/>
          <p:cNvPicPr>
            <a:picLocks noChangeAspect="1" noChangeArrowheads="1"/>
          </p:cNvPicPr>
          <p:nvPr/>
        </p:nvPicPr>
        <p:blipFill>
          <a:blip r:embed="rId8" cstate="print"/>
          <a:srcRect l="11097" t="9836" r="43398"/>
          <a:stretch>
            <a:fillRect/>
          </a:stretch>
        </p:blipFill>
        <p:spPr bwMode="auto">
          <a:xfrm>
            <a:off x="2627784" y="116632"/>
            <a:ext cx="1495220" cy="2418738"/>
          </a:xfrm>
          <a:prstGeom prst="rect">
            <a:avLst/>
          </a:prstGeom>
          <a:noFill/>
        </p:spPr>
      </p:pic>
      <p:pic>
        <p:nvPicPr>
          <p:cNvPr id="18447" name="Picture 15" descr="http://moziru.com/images/spacesuit-clipart-9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7544" y="2924944"/>
            <a:ext cx="1609725" cy="2381250"/>
          </a:xfrm>
          <a:prstGeom prst="rect">
            <a:avLst/>
          </a:prstGeom>
          <a:noFill/>
        </p:spPr>
      </p:pic>
      <p:pic>
        <p:nvPicPr>
          <p:cNvPr id="18449" name="Picture 17" descr="http://images.easyfreeclipart.com/51/kids-turn-clipart-index-space-51229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08104" y="3573016"/>
            <a:ext cx="1695450" cy="236220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339752" y="5949280"/>
            <a:ext cx="576064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</a:t>
            </a:r>
            <a:endParaRPr lang="ru-RU" b="1" dirty="0"/>
          </a:p>
        </p:txBody>
      </p:sp>
      <p:pic>
        <p:nvPicPr>
          <p:cNvPr id="18437" name="Picture 5" descr="C:\Users\1\Downloads\453185609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763688" y="3573016"/>
            <a:ext cx="1537717" cy="2302026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899592" y="5517232"/>
            <a:ext cx="576064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/>
              <a:t>2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5616" y="2420888"/>
            <a:ext cx="576064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/>
              <a:t>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203848" y="2564904"/>
            <a:ext cx="576064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/>
              <a:t>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004048" y="2492896"/>
            <a:ext cx="576064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/>
              <a:t>5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876256" y="2420888"/>
            <a:ext cx="576064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/>
              <a:t>6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812360" y="5085184"/>
            <a:ext cx="576064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/>
              <a:t>7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300192" y="6021288"/>
            <a:ext cx="576064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8</a:t>
            </a:r>
            <a:endParaRPr lang="ru-RU" b="1" dirty="0"/>
          </a:p>
        </p:txBody>
      </p:sp>
      <p:pic>
        <p:nvPicPr>
          <p:cNvPr id="21" name="Рисунок 20" descr="50f32d65ff815f78a0d053dfc34c6e6c (1)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804248" y="116632"/>
            <a:ext cx="1056822" cy="22520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28846E-6 C -0.01424 -0.00625 -0.02587 -0.02128 -0.03976 -0.02892 C -0.04323 -0.031 -0.04722 -0.03169 -0.0507 -0.03377 C -0.05365 -0.03539 -0.05625 -0.03817 -0.05903 -0.04025 C -0.06146 -0.04187 -0.06389 -0.04372 -0.06632 -0.04511 C -0.07188 -0.04812 -0.07847 -0.04904 -0.08316 -0.05459 C -0.09497 -0.06847 -0.10261 -0.08698 -0.11337 -0.10132 C -0.11563 -0.11543 -0.1125 -0.09878 -0.11806 -0.11566 C -0.12014 -0.12191 -0.12101 -0.12746 -0.12413 -0.13324 C -0.12656 -0.14296 -0.13056 -0.15244 -0.13264 -0.16216 C -0.1342 -0.16956 -0.1349 -0.17719 -0.13611 -0.1846 C -0.13576 -0.20449 -0.13594 -0.22438 -0.1349 -0.24404 C -0.13472 -0.24844 -0.13142 -0.25145 -0.13021 -0.25538 C -0.12118 -0.28522 -0.10156 -0.28892 -0.07951 -0.29077 C -0.06215 -0.29378 -0.04653 -0.30026 -0.02899 -0.30187 C -0.02136 -0.30373 -0.01354 -0.30442 -0.00608 -0.30673 C 0.00868 -0.31136 0.02292 -0.31992 0.03733 -0.32593 C 0.04948 -0.33102 0.06285 -0.33542 0.06736 -0.35323 C 0.06684 -0.35924 0.06736 -0.3685 0.06389 -0.37405 C 0.06302 -0.37543 0.06128 -0.3759 0.06024 -0.37729 C 0.05295 -0.38584 0.04687 -0.39302 0.03854 -0.39972 C 0.03698 -0.39926 0.03507 -0.39926 0.03368 -0.3981 C 0.03055 -0.39533 0.02621 -0.37659 0.02535 -0.37243 C 0.02621 -0.34768 0.01805 -0.31737 0.03003 -0.29864 C 0.03941 -0.28406 0.06337 -0.28175 0.07465 -0.27944 C 0.10139 -0.27412 0.12847 -0.26741 0.15538 -0.26486 C 0.1618 -0.26278 0.1684 -0.26139 0.17465 -0.25862 C 0.18941 -0.24381 0.19288 -0.23687 0.19878 -0.21351 C 0.20417 -0.13116 0.20364 -0.16447 0.2 -0.05783 C 0.19965 -0.04904 0.19358 -0.04164 0.19028 -0.03539 C 0.18941 -0.03377 0.18785 -0.03054 0.18785 -0.03054 C 0.18542 -0.01781 0.18021 -0.01828 0.17222 -0.01296 C 0.16389 -0.0074 0.15677 0.00116 0.14809 0.00624 C 0.14305 0.00902 0.12917 0.00925 0.1276 0.00948 C 0.10278 0.00833 0.07778 0.00763 0.05295 0.00624 C 0.04739 0.00601 0.04201 0.00162 0.03733 0.00162 " pathEditMode="relative" ptsTypes="fffffffffffffffffffffffffffffffffffA">
                                      <p:cBhvr>
                                        <p:cTn id="34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9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ds04.infourok.ru/uploads/ex/0881/00065d98-ae772050/img12.jpg"/>
          <p:cNvPicPr>
            <a:picLocks noChangeAspect="1" noChangeArrowheads="1"/>
          </p:cNvPicPr>
          <p:nvPr/>
        </p:nvPicPr>
        <p:blipFill>
          <a:blip r:embed="rId3" cstate="print"/>
          <a:srcRect l="21262" t="16800" r="2751" b="8001"/>
          <a:stretch>
            <a:fillRect/>
          </a:stretch>
        </p:blipFill>
        <p:spPr bwMode="auto">
          <a:xfrm>
            <a:off x="3275856" y="1628800"/>
            <a:ext cx="5687055" cy="4221088"/>
          </a:xfrm>
          <a:prstGeom prst="rect">
            <a:avLst/>
          </a:prstGeom>
          <a:noFill/>
        </p:spPr>
      </p:pic>
      <p:pic>
        <p:nvPicPr>
          <p:cNvPr id="17411" name="Picture 3" descr="C:\Users\1\Downloads\phot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4437112"/>
            <a:ext cx="2054002" cy="2054002"/>
          </a:xfrm>
          <a:prstGeom prst="rect">
            <a:avLst/>
          </a:prstGeom>
          <a:noFill/>
        </p:spPr>
      </p:pic>
      <p:pic>
        <p:nvPicPr>
          <p:cNvPr id="22530" name="Picture 2" descr="http://sezonmacaron.ru/upload/iblock/9dd/9dd1ab8f8913a9df4699db920feb2e9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252536" y="1556792"/>
            <a:ext cx="4104456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0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 descr="C:\Users\1\Downloads\1491259061-477860554-neznayka-na-lune-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924944"/>
            <a:ext cx="2314575" cy="29146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1520" y="620688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cs typeface="Times New Roman" pitchFamily="18" charset="0"/>
              </a:rPr>
              <a:t>За один прием - </a:t>
            </a:r>
            <a:endParaRPr lang="ru-RU" sz="2800" dirty="0">
              <a:cs typeface="Times New Roman" pitchFamily="18" charset="0"/>
            </a:endParaRPr>
          </a:p>
        </p:txBody>
      </p:sp>
      <p:pic>
        <p:nvPicPr>
          <p:cNvPr id="20483" name="Picture 3" descr="http://img11.nnm.me/b/2/1/4/6/3ef7a35c86af861c5249ef5cc5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36296" y="620688"/>
            <a:ext cx="792088" cy="656113"/>
          </a:xfrm>
          <a:prstGeom prst="rect">
            <a:avLst/>
          </a:prstGeom>
          <a:noFill/>
        </p:spPr>
      </p:pic>
      <p:pic>
        <p:nvPicPr>
          <p:cNvPr id="5" name="Picture 3" descr="http://img11.nnm.me/b/2/1/4/6/3ef7a35c86af861c5249ef5cc5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620688"/>
            <a:ext cx="792088" cy="656113"/>
          </a:xfrm>
          <a:prstGeom prst="rect">
            <a:avLst/>
          </a:prstGeom>
          <a:noFill/>
        </p:spPr>
      </p:pic>
      <p:pic>
        <p:nvPicPr>
          <p:cNvPr id="6" name="Picture 3" descr="http://img11.nnm.me/b/2/1/4/6/3ef7a35c86af861c5249ef5cc5f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8104" y="620688"/>
            <a:ext cx="792088" cy="656113"/>
          </a:xfrm>
          <a:prstGeom prst="rect">
            <a:avLst/>
          </a:prstGeom>
          <a:noFill/>
        </p:spPr>
      </p:pic>
      <p:pic>
        <p:nvPicPr>
          <p:cNvPr id="7" name="Picture 3" descr="http://img11.nnm.me/b/2/1/4/6/3ef7a35c86af861c5249ef5cc5f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15816" y="620688"/>
            <a:ext cx="747319" cy="619029"/>
          </a:xfrm>
          <a:prstGeom prst="rect">
            <a:avLst/>
          </a:prstGeom>
          <a:noFill/>
        </p:spPr>
      </p:pic>
      <p:pic>
        <p:nvPicPr>
          <p:cNvPr id="8" name="Picture 3" descr="http://img11.nnm.me/b/2/1/4/6/3ef7a35c86af861c5249ef5cc5f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79912" y="620688"/>
            <a:ext cx="762242" cy="631390"/>
          </a:xfrm>
          <a:prstGeom prst="rect">
            <a:avLst/>
          </a:prstGeom>
          <a:noFill/>
        </p:spPr>
      </p:pic>
      <p:pic>
        <p:nvPicPr>
          <p:cNvPr id="9" name="Picture 3" descr="http://img11.nnm.me/b/2/1/4/6/3ef7a35c86af861c5249ef5cc5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620688"/>
            <a:ext cx="782380" cy="648072"/>
          </a:xfrm>
          <a:prstGeom prst="rect">
            <a:avLst/>
          </a:prstGeom>
          <a:noFill/>
        </p:spPr>
      </p:pic>
      <p:pic>
        <p:nvPicPr>
          <p:cNvPr id="10" name="Picture 3" descr="http://img11.nnm.me/b/2/1/4/6/3ef7a35c86af861c5249ef5cc5f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100392" y="620688"/>
            <a:ext cx="792088" cy="65611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499992" y="1916832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Ест </a:t>
            </a:r>
            <a:r>
              <a:rPr lang="ru-RU" sz="3200" b="1" dirty="0" smtClean="0"/>
              <a:t>6</a:t>
            </a:r>
            <a:r>
              <a:rPr lang="ru-RU" sz="3200" dirty="0" smtClean="0"/>
              <a:t> раз в день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4211960" y="3068960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 1 день - </a:t>
            </a:r>
            <a:r>
              <a:rPr lang="ru-RU" sz="3200" b="1" dirty="0" smtClean="0"/>
              <a:t>?</a:t>
            </a:r>
            <a:r>
              <a:rPr lang="ru-RU" sz="3200" dirty="0" smtClean="0"/>
              <a:t> пирожков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3959424" y="4149080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7 * 6 = </a:t>
            </a:r>
            <a:r>
              <a:rPr lang="ru-RU" sz="3600" b="1" dirty="0" smtClean="0">
                <a:solidFill>
                  <a:srgbClr val="FF0000"/>
                </a:solidFill>
              </a:rPr>
              <a:t>42</a:t>
            </a:r>
            <a:r>
              <a:rPr lang="ru-RU" sz="3600" b="1" dirty="0" smtClean="0"/>
              <a:t> пирожка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ьная выноска 1"/>
          <p:cNvSpPr/>
          <p:nvPr/>
        </p:nvSpPr>
        <p:spPr>
          <a:xfrm>
            <a:off x="3059832" y="0"/>
            <a:ext cx="3816424" cy="1584176"/>
          </a:xfrm>
          <a:prstGeom prst="wedgeEllipseCallout">
            <a:avLst>
              <a:gd name="adj1" fmla="val -42772"/>
              <a:gd name="adj2" fmla="val 7107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Посмотри, уже Луна видна, но невидно посадочной площадки. Мы не сможем посадить корабль!</a:t>
            </a:r>
            <a:endParaRPr lang="ru-RU" dirty="0"/>
          </a:p>
        </p:txBody>
      </p:sp>
      <p:sp>
        <p:nvSpPr>
          <p:cNvPr id="3" name="Овальная выноска 2"/>
          <p:cNvSpPr/>
          <p:nvPr/>
        </p:nvSpPr>
        <p:spPr>
          <a:xfrm>
            <a:off x="4211960" y="1988840"/>
            <a:ext cx="2448272" cy="936104"/>
          </a:xfrm>
          <a:prstGeom prst="wedgeEllipseCallout">
            <a:avLst>
              <a:gd name="adj1" fmla="val 63764"/>
              <a:gd name="adj2" fmla="val -3518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Мы разобьемся!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</TotalTime>
  <Words>383</Words>
  <Application>Microsoft Office PowerPoint</Application>
  <PresentationFormat>Экран (4:3)</PresentationFormat>
  <Paragraphs>109</Paragraphs>
  <Slides>26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Урок математики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Физминутка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</dc:title>
  <dc:creator>1</dc:creator>
  <cp:lastModifiedBy>1</cp:lastModifiedBy>
  <cp:revision>52</cp:revision>
  <dcterms:created xsi:type="dcterms:W3CDTF">2018-01-27T05:58:13Z</dcterms:created>
  <dcterms:modified xsi:type="dcterms:W3CDTF">2019-12-26T19:31:55Z</dcterms:modified>
</cp:coreProperties>
</file>