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65" r:id="rId3"/>
    <p:sldId id="266" r:id="rId4"/>
    <p:sldId id="267" r:id="rId5"/>
    <p:sldId id="268" r:id="rId6"/>
    <p:sldId id="270" r:id="rId7"/>
    <p:sldId id="269" r:id="rId8"/>
    <p:sldId id="271" r:id="rId9"/>
    <p:sldId id="273" r:id="rId10"/>
    <p:sldId id="291" r:id="rId11"/>
    <p:sldId id="286" r:id="rId12"/>
    <p:sldId id="276" r:id="rId13"/>
    <p:sldId id="278" r:id="rId14"/>
    <p:sldId id="280" r:id="rId15"/>
    <p:sldId id="281" r:id="rId16"/>
    <p:sldId id="284" r:id="rId17"/>
    <p:sldId id="279" r:id="rId18"/>
    <p:sldId id="287" r:id="rId19"/>
    <p:sldId id="282" r:id="rId20"/>
    <p:sldId id="28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7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45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67B01DD-2011-445F-AB97-890CE9BA7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2657-E838-442C-B566-3253B96CB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7E8B6-5601-4DE1-A05F-1222CE1EA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7745B-54CC-4A68-B0BD-16DAE2AF6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BC4B7-7BA8-4957-A0F3-153A55297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7DCC4-EBC1-4B16-A8A3-5595654DF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59D5E-A6F2-41B7-A3D1-BE2D882C3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5F8F7-56CE-4412-9042-C4D471A57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B7C64-8D93-4F56-9CF2-E65A03784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88884-281D-47B8-84E2-1570B5826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36225-693F-479E-90C0-67159CEF8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F1AF7-E589-472C-A186-8F41A9307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5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E97C23B-87B1-4042-852F-ACA44CD1A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Слитное и раздельное написание </a:t>
            </a:r>
            <a:r>
              <a:rPr lang="ru-RU" i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 </a:t>
            </a:r>
            <a:r>
              <a:rPr lang="ru-RU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 причастиями</a:t>
            </a: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Урок русского языка в 7 классе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14313"/>
            <a:ext cx="7612335" cy="982439"/>
          </a:xfrm>
        </p:spPr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 теперь, ребята, встать,</a:t>
            </a:r>
          </a:p>
          <a:p>
            <a:pPr>
              <a:buNone/>
            </a:pPr>
            <a:r>
              <a:rPr lang="ru-RU" dirty="0" smtClean="0"/>
              <a:t>Руки медленно поднять,</a:t>
            </a:r>
          </a:p>
          <a:p>
            <a:pPr>
              <a:buNone/>
            </a:pPr>
            <a:r>
              <a:rPr lang="ru-RU" dirty="0" smtClean="0"/>
              <a:t>Пальцы сжать, потом разжать,</a:t>
            </a:r>
          </a:p>
          <a:p>
            <a:pPr>
              <a:buNone/>
            </a:pPr>
            <a:r>
              <a:rPr lang="ru-RU" dirty="0" smtClean="0"/>
              <a:t>Руки вниз и так стоять.</a:t>
            </a:r>
          </a:p>
          <a:p>
            <a:pPr>
              <a:buNone/>
            </a:pPr>
            <a:r>
              <a:rPr lang="ru-RU" dirty="0" smtClean="0"/>
              <a:t>Наклонились вправо, влево</a:t>
            </a:r>
          </a:p>
          <a:p>
            <a:pPr>
              <a:buNone/>
            </a:pPr>
            <a:r>
              <a:rPr lang="ru-RU" dirty="0" smtClean="0"/>
              <a:t>И беремся вновь за дело. 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484368" cy="648072"/>
          </a:xfrm>
        </p:spPr>
        <p:txBody>
          <a:bodyPr/>
          <a:lstStyle/>
          <a:p>
            <a:r>
              <a:rPr lang="ru-RU" dirty="0" smtClean="0"/>
              <a:t>   Дополнительное задание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8856984" cy="4392488"/>
          </a:xfrm>
        </p:spPr>
        <p:txBody>
          <a:bodyPr/>
          <a:lstStyle/>
          <a:p>
            <a:r>
              <a:rPr lang="ru-RU" dirty="0" smtClean="0"/>
              <a:t>Исправь речевые ошибки: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(Не) сделанная работа вовремя приучает к безделью.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(Не) желающий человек мыслить закрывает вход в будущее.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 smtClean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67544" y="476672"/>
            <a:ext cx="648072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863408" cy="576064"/>
          </a:xfrm>
        </p:spPr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916832"/>
            <a:ext cx="6584776" cy="3721968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ru-RU" dirty="0" smtClean="0"/>
              <a:t>Последние лучи заката </a:t>
            </a:r>
            <a:br>
              <a:rPr lang="ru-RU" dirty="0" smtClean="0"/>
            </a:br>
            <a:r>
              <a:rPr lang="ru-RU" dirty="0" smtClean="0"/>
              <a:t>    Лежат на поле сжатой ржи .</a:t>
            </a:r>
            <a:br>
              <a:rPr lang="ru-RU" dirty="0" smtClean="0"/>
            </a:br>
            <a:r>
              <a:rPr lang="ru-RU" dirty="0" smtClean="0"/>
              <a:t>     Дремотой розовой объята</a:t>
            </a:r>
            <a:br>
              <a:rPr lang="ru-RU" dirty="0" smtClean="0"/>
            </a:br>
            <a:r>
              <a:rPr lang="ru-RU" dirty="0" smtClean="0"/>
              <a:t>    Трава </a:t>
            </a:r>
            <a:r>
              <a:rPr lang="ru-RU" dirty="0" smtClean="0">
                <a:solidFill>
                  <a:srgbClr val="FF0000"/>
                </a:solidFill>
              </a:rPr>
              <a:t>нескошенной</a:t>
            </a:r>
            <a:r>
              <a:rPr lang="ru-RU" dirty="0" smtClean="0"/>
              <a:t> межи.</a:t>
            </a:r>
          </a:p>
          <a:p>
            <a:pPr marL="514350" indent="-514350" algn="l"/>
            <a:r>
              <a:rPr lang="ru-RU" dirty="0" smtClean="0"/>
              <a:t>                                 А.А. Блок          </a:t>
            </a:r>
          </a:p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 нет причастного оборота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8194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150984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863408" cy="576064"/>
          </a:xfrm>
        </p:spPr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916832"/>
            <a:ext cx="6584776" cy="3721968"/>
          </a:xfrm>
        </p:spPr>
        <p:txBody>
          <a:bodyPr/>
          <a:lstStyle/>
          <a:p>
            <a:pPr algn="l"/>
            <a:r>
              <a:rPr lang="ru-RU" dirty="0" smtClean="0"/>
              <a:t>2.  </a:t>
            </a:r>
            <a:r>
              <a:rPr lang="ru-RU" dirty="0" smtClean="0">
                <a:solidFill>
                  <a:srgbClr val="FF0000"/>
                </a:solidFill>
              </a:rPr>
              <a:t>Неостывшая от зною, </a:t>
            </a:r>
          </a:p>
          <a:p>
            <a:pPr algn="l"/>
            <a:r>
              <a:rPr lang="ru-RU" dirty="0" smtClean="0"/>
              <a:t>     Ночь июльская блистала...</a:t>
            </a:r>
          </a:p>
          <a:p>
            <a:pPr algn="l"/>
            <a:r>
              <a:rPr lang="ru-RU" dirty="0" smtClean="0"/>
              <a:t>     И над тусклою землею </a:t>
            </a:r>
          </a:p>
          <a:p>
            <a:pPr algn="l"/>
            <a:r>
              <a:rPr lang="ru-RU" dirty="0" smtClean="0"/>
              <a:t>     Небо, полное грозою, </a:t>
            </a:r>
          </a:p>
          <a:p>
            <a:pPr algn="l"/>
            <a:r>
              <a:rPr lang="ru-RU" dirty="0" smtClean="0"/>
              <a:t>     Всё в зарницах трепетало...</a:t>
            </a:r>
          </a:p>
          <a:p>
            <a:pPr algn="l"/>
            <a:r>
              <a:rPr lang="ru-RU" dirty="0" smtClean="0"/>
              <a:t>     </a:t>
            </a:r>
          </a:p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  причастный оборот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150984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863408" cy="576064"/>
          </a:xfrm>
        </p:spPr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1916832"/>
            <a:ext cx="8280920" cy="3721968"/>
          </a:xfrm>
        </p:spPr>
        <p:txBody>
          <a:bodyPr/>
          <a:lstStyle/>
          <a:p>
            <a:pPr algn="l"/>
            <a:r>
              <a:rPr lang="ru-RU" dirty="0" smtClean="0"/>
              <a:t>3. Славная осень! Здоровый, ядреный </a:t>
            </a:r>
          </a:p>
          <a:p>
            <a:pPr algn="l"/>
            <a:r>
              <a:rPr lang="ru-RU" dirty="0" smtClean="0"/>
              <a:t>    Воздух усталые силы бодрит </a:t>
            </a:r>
          </a:p>
          <a:p>
            <a:pPr algn="l"/>
            <a:r>
              <a:rPr lang="ru-RU" dirty="0" smtClean="0"/>
              <a:t>    Лед </a:t>
            </a:r>
            <a:r>
              <a:rPr lang="ru-RU" dirty="0" smtClean="0">
                <a:solidFill>
                  <a:srgbClr val="FF0000"/>
                </a:solidFill>
              </a:rPr>
              <a:t>неокрепший</a:t>
            </a:r>
            <a:r>
              <a:rPr lang="ru-RU" dirty="0" smtClean="0"/>
              <a:t> на речке студеной</a:t>
            </a:r>
          </a:p>
          <a:p>
            <a:pPr algn="l"/>
            <a:r>
              <a:rPr lang="ru-RU" dirty="0" smtClean="0"/>
              <a:t>    Словно как тающий сахар лежит …</a:t>
            </a:r>
          </a:p>
          <a:p>
            <a:pPr algn="l"/>
            <a:r>
              <a:rPr lang="ru-RU" i="1" dirty="0" smtClean="0"/>
              <a:t>                                       (Н. Некрасов)</a:t>
            </a:r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нет причастного оборота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</a:t>
            </a:r>
          </a:p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 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7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150984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863408" cy="576064"/>
          </a:xfrm>
        </p:spPr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916832"/>
            <a:ext cx="7560840" cy="3721968"/>
          </a:xfrm>
        </p:spPr>
        <p:txBody>
          <a:bodyPr/>
          <a:lstStyle/>
          <a:p>
            <a:pPr algn="l"/>
            <a:r>
              <a:rPr lang="ru-RU" dirty="0" smtClean="0"/>
              <a:t>4. Поздняя осень. Грачи улетели,</a:t>
            </a:r>
            <a:br>
              <a:rPr lang="ru-RU" dirty="0" smtClean="0"/>
            </a:br>
            <a:r>
              <a:rPr lang="ru-RU" dirty="0" smtClean="0"/>
              <a:t>    Лес обнажился, поля опустели,</a:t>
            </a:r>
            <a:br>
              <a:rPr lang="ru-RU" dirty="0" smtClean="0"/>
            </a:br>
            <a:r>
              <a:rPr lang="ru-RU" dirty="0" smtClean="0"/>
              <a:t>    Только </a:t>
            </a:r>
            <a:r>
              <a:rPr lang="ru-RU" dirty="0" smtClean="0">
                <a:solidFill>
                  <a:srgbClr val="FF0000"/>
                </a:solidFill>
              </a:rPr>
              <a:t>не сжата </a:t>
            </a:r>
            <a:r>
              <a:rPr lang="ru-RU" dirty="0" smtClean="0"/>
              <a:t>полоска одна...</a:t>
            </a:r>
            <a:br>
              <a:rPr lang="ru-RU" dirty="0" smtClean="0"/>
            </a:br>
            <a:r>
              <a:rPr lang="ru-RU" dirty="0" smtClean="0"/>
              <a:t>    Грустную думу  наводит она…</a:t>
            </a:r>
          </a:p>
          <a:p>
            <a:pPr algn="l"/>
            <a:r>
              <a:rPr lang="ru-RU" dirty="0" smtClean="0"/>
              <a:t>                                   Н. Некрасов</a:t>
            </a:r>
          </a:p>
          <a:p>
            <a:pPr algn="l"/>
            <a:r>
              <a:rPr lang="ru-RU" dirty="0" smtClean="0"/>
              <a:t> </a:t>
            </a:r>
          </a:p>
          <a:p>
            <a:pPr algn="l"/>
            <a:r>
              <a:rPr lang="ru-RU" dirty="0" smtClean="0"/>
              <a:t>            </a:t>
            </a:r>
            <a:r>
              <a:rPr lang="ru-RU" dirty="0" smtClean="0">
                <a:solidFill>
                  <a:srgbClr val="00B050"/>
                </a:solidFill>
              </a:rPr>
              <a:t>краткое причастие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</a:t>
            </a:r>
          </a:p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 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150984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5.  Глядя надменно, как бывало,</a:t>
            </a:r>
            <a:br>
              <a:rPr lang="ru-RU" dirty="0" smtClean="0"/>
            </a:br>
            <a:r>
              <a:rPr lang="ru-RU" dirty="0" smtClean="0"/>
              <a:t>    На жертвы холода и сна,</a:t>
            </a:r>
            <a:br>
              <a:rPr lang="ru-RU" dirty="0" smtClean="0"/>
            </a:br>
            <a:r>
              <a:rPr lang="ru-RU" dirty="0" smtClean="0"/>
              <a:t>    Себе ни в чем не изменяла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Непобедимая </a:t>
            </a:r>
            <a:r>
              <a:rPr lang="ru-RU" dirty="0" smtClean="0"/>
              <a:t>сосна.</a:t>
            </a:r>
          </a:p>
          <a:p>
            <a:pPr>
              <a:buNone/>
            </a:pPr>
            <a:r>
              <a:rPr lang="ru-RU" dirty="0" smtClean="0"/>
              <a:t>                                          А.А.Фет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нет причастного оборота</a:t>
            </a:r>
            <a:endParaRPr lang="ru-RU" dirty="0"/>
          </a:p>
        </p:txBody>
      </p:sp>
      <p:pic>
        <p:nvPicPr>
          <p:cNvPr id="4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48680"/>
            <a:ext cx="1509845" cy="122413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863408" cy="576064"/>
          </a:xfrm>
        </p:spPr>
        <p:txBody>
          <a:bodyPr/>
          <a:lstStyle/>
          <a:p>
            <a:pPr algn="ctr"/>
            <a:r>
              <a:rPr lang="ru-RU" dirty="0" smtClean="0"/>
              <a:t>«Корректоры»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560840" cy="4082008"/>
          </a:xfrm>
        </p:spPr>
        <p:txBody>
          <a:bodyPr/>
          <a:lstStyle/>
          <a:p>
            <a:pPr algn="l"/>
            <a:r>
              <a:rPr lang="ru-RU" dirty="0" smtClean="0"/>
              <a:t>6. В лес забрался, и </a:t>
            </a:r>
            <a:r>
              <a:rPr lang="ru-RU" dirty="0" err="1" smtClean="0"/>
              <a:t>шумленье</a:t>
            </a:r>
            <a:r>
              <a:rPr lang="ru-RU" dirty="0" smtClean="0"/>
              <a:t> осин,</a:t>
            </a:r>
            <a:br>
              <a:rPr lang="ru-RU" dirty="0" smtClean="0"/>
            </a:br>
            <a:r>
              <a:rPr lang="ru-RU" dirty="0" smtClean="0"/>
              <a:t>    В трепетанье легчайшей берёсты,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Непогасший</a:t>
            </a:r>
            <a:r>
              <a:rPr lang="ru-RU" dirty="0" smtClean="0"/>
              <a:t> костер погасил,</a:t>
            </a:r>
            <a:br>
              <a:rPr lang="ru-RU" dirty="0" smtClean="0"/>
            </a:br>
            <a:r>
              <a:rPr lang="ru-RU" dirty="0" smtClean="0"/>
              <a:t>    От костра и беды наберешься!</a:t>
            </a:r>
          </a:p>
          <a:p>
            <a:pPr algn="l"/>
            <a:endParaRPr lang="ru-RU" dirty="0" smtClean="0"/>
          </a:p>
          <a:p>
            <a:pPr algn="l"/>
            <a:r>
              <a:rPr lang="ru-RU" sz="2400" dirty="0" smtClean="0"/>
              <a:t>      В.Боков «Возвращаюсь к природе, к себе» </a:t>
            </a:r>
          </a:p>
          <a:p>
            <a:pPr algn="l"/>
            <a:r>
              <a:rPr lang="ru-RU" dirty="0" smtClean="0"/>
              <a:t>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   нет причастного оборота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" name="Picture 2" descr="http://previews.123rf.com/images/yurkina/yurkina1109/yurkina110900069/10621963-illustration-feather-roll-and-inkwell-for-message-Stock-Vector-pen-scroll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150984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14313"/>
            <a:ext cx="7540327" cy="694407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Продолжи фразу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5544616"/>
          </a:xfrm>
        </p:spPr>
        <p:txBody>
          <a:bodyPr/>
          <a:lstStyle/>
          <a:p>
            <a:r>
              <a:rPr lang="ru-RU" dirty="0" smtClean="0"/>
              <a:t>Не с полными причастиями пишется раздельно, если при причастии есть _____</a:t>
            </a:r>
          </a:p>
          <a:p>
            <a:r>
              <a:rPr lang="ru-RU" dirty="0" smtClean="0"/>
              <a:t>Не с краткими причастиями пишется _____</a:t>
            </a:r>
          </a:p>
          <a:p>
            <a:r>
              <a:rPr lang="ru-RU" dirty="0" smtClean="0"/>
              <a:t>Причастие пишется с НЕ слитно, если без НЕ _________, также, как и _________</a:t>
            </a:r>
          </a:p>
          <a:p>
            <a:r>
              <a:rPr lang="ru-RU" dirty="0" smtClean="0"/>
              <a:t>Если причастия противопоставлены союзом А, то с НЕ причастие будет писаться _____, также, как _____________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Контрольный тест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24744"/>
            <a:ext cx="7839472" cy="5400600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/>
              <a:t>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  зависимые слова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2.     раздельно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3.     б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4.     б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5.    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solidFill>
                  <a:srgbClr val="FF0000"/>
                </a:solidFill>
              </a:rPr>
              <a:t>Взаимопроверка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«5»-все правильно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 «4»- 1 ошибка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 «3»-2 ошибки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7647384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Графический диктант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4653136"/>
            <a:ext cx="8100392" cy="1512168"/>
          </a:xfrm>
        </p:spPr>
        <p:txBody>
          <a:bodyPr/>
          <a:lstStyle/>
          <a:p>
            <a:pPr algn="l"/>
            <a:r>
              <a:rPr lang="ru-RU" dirty="0" smtClean="0"/>
              <a:t> «5»-все правильно</a:t>
            </a:r>
          </a:p>
          <a:p>
            <a:pPr algn="l"/>
            <a:r>
              <a:rPr lang="ru-RU" dirty="0" smtClean="0"/>
              <a:t> «4»- 1 ошибка</a:t>
            </a:r>
          </a:p>
          <a:p>
            <a:pPr algn="l"/>
            <a:r>
              <a:rPr lang="ru-RU" dirty="0" smtClean="0"/>
              <a:t> «3»-2 ошибки</a:t>
            </a:r>
          </a:p>
          <a:p>
            <a:pPr algn="l"/>
            <a:endParaRPr lang="ru-RU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339752" y="2708920"/>
            <a:ext cx="792088" cy="7200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3275856" y="2708920"/>
            <a:ext cx="792088" cy="7920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4355976" y="2708920"/>
            <a:ext cx="720080" cy="7920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5436096" y="2708920"/>
            <a:ext cx="792088" cy="7200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588224" y="2636912"/>
            <a:ext cx="864096" cy="79208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789040"/>
            <a:ext cx="45874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Оцени себя: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1772816"/>
            <a:ext cx="4636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Проверь: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348879"/>
            <a:ext cx="8775576" cy="4104457"/>
          </a:xfrm>
        </p:spPr>
        <p:txBody>
          <a:bodyPr/>
          <a:lstStyle/>
          <a:p>
            <a:pPr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Всем</a:t>
            </a:r>
            <a:r>
              <a:rPr lang="ru-RU" sz="2800" b="1" dirty="0" smtClean="0"/>
              <a:t>:</a:t>
            </a:r>
            <a:r>
              <a:rPr lang="ru-RU" sz="2800" dirty="0" smtClean="0"/>
              <a:t> § 26 стр.68 – выучить правило 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ВЫБИРАЙ</a:t>
            </a:r>
            <a:r>
              <a:rPr lang="ru-RU" sz="2800" b="1" dirty="0" smtClean="0"/>
              <a:t>: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  1. Сочинить лингвистическую сказку о НЕ и частях речи.</a:t>
            </a:r>
          </a:p>
          <a:p>
            <a:pPr>
              <a:buNone/>
            </a:pPr>
            <a:r>
              <a:rPr lang="ru-RU" sz="2800" dirty="0" smtClean="0"/>
              <a:t>   2.  Выписать из текстов русской художественной литературы 5  предложений, иллюстрирующих правописание НЕ с причастиями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30722" name="Picture 2" descr="http://litsey.com.ru/sites/default/files/docs/sites/files/document/1464965300/zad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6048672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47664" y="476672"/>
            <a:ext cx="596828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Разгадай ребус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5445224"/>
            <a:ext cx="3323341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Частица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214313"/>
            <a:ext cx="7828359" cy="6944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680520" cy="295232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Не с существительными</a:t>
            </a:r>
          </a:p>
          <a:p>
            <a:pPr>
              <a:buNone/>
            </a:pPr>
            <a:r>
              <a:rPr lang="ru-RU" dirty="0" smtClean="0"/>
              <a:t>Ненависть к неприятелю</a:t>
            </a:r>
          </a:p>
          <a:p>
            <a:pPr>
              <a:buNone/>
            </a:pPr>
            <a:r>
              <a:rPr lang="ru-RU" dirty="0" smtClean="0"/>
              <a:t>Не скромность, а дерзкая гордость</a:t>
            </a:r>
          </a:p>
          <a:p>
            <a:pPr>
              <a:buNone/>
            </a:pPr>
            <a:r>
              <a:rPr lang="ru-RU" sz="2400" dirty="0" smtClean="0"/>
              <a:t>      </a:t>
            </a:r>
          </a:p>
          <a:p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968552" cy="194421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Не с прилагательными</a:t>
            </a:r>
          </a:p>
          <a:p>
            <a:pPr>
              <a:buNone/>
            </a:pPr>
            <a:r>
              <a:rPr lang="ru-RU" dirty="0" smtClean="0"/>
              <a:t>   Неряшливый вид </a:t>
            </a:r>
          </a:p>
          <a:p>
            <a:pPr>
              <a:buNone/>
            </a:pPr>
            <a:r>
              <a:rPr lang="ru-RU" dirty="0" smtClean="0"/>
              <a:t>   Небольшой домик</a:t>
            </a:r>
          </a:p>
          <a:p>
            <a:pPr>
              <a:buNone/>
            </a:pPr>
            <a:r>
              <a:rPr lang="ru-RU" dirty="0" smtClean="0"/>
              <a:t>   Не  светлая, а тёмная</a:t>
            </a:r>
          </a:p>
          <a:p>
            <a:pPr>
              <a:buNone/>
            </a:pPr>
            <a:r>
              <a:rPr lang="ru-RU" dirty="0" smtClean="0"/>
              <a:t>   Вовсе не вкусный пирог</a:t>
            </a:r>
          </a:p>
          <a:p>
            <a:pPr>
              <a:buNone/>
            </a:pP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3501008"/>
            <a:ext cx="478802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Не с глаголами</a:t>
            </a:r>
          </a:p>
          <a:p>
            <a:pPr>
              <a:spcBef>
                <a:spcPts val="576"/>
              </a:spcBef>
              <a:buClr>
                <a:schemeClr val="tx2">
                  <a:lumMod val="75000"/>
                </a:schemeClr>
              </a:buClr>
              <a:buSzPct val="50000"/>
            </a:pPr>
            <a:r>
              <a:rPr lang="ru-RU" sz="2400" dirty="0" smtClean="0"/>
              <a:t> </a:t>
            </a:r>
            <a:r>
              <a:rPr lang="ru-RU" sz="2800" dirty="0" smtClean="0"/>
              <a:t>Мне нездоровится</a:t>
            </a:r>
          </a:p>
          <a:p>
            <a:pPr>
              <a:spcBef>
                <a:spcPts val="576"/>
              </a:spcBef>
              <a:buClr>
                <a:schemeClr val="tx2">
                  <a:lumMod val="75000"/>
                </a:schemeClr>
              </a:buClr>
              <a:buSzPct val="50000"/>
            </a:pPr>
            <a:r>
              <a:rPr lang="ru-RU" sz="2800" dirty="0" smtClean="0"/>
              <a:t> Не увидел препятствия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3933056"/>
            <a:ext cx="449999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Не с местоимениями</a:t>
            </a:r>
          </a:p>
          <a:p>
            <a:pPr>
              <a:spcBef>
                <a:spcPts val="576"/>
              </a:spcBef>
              <a:buClr>
                <a:schemeClr val="tx2">
                  <a:lumMod val="75000"/>
                </a:schemeClr>
              </a:buClr>
              <a:buSzPct val="50000"/>
            </a:pPr>
            <a:r>
              <a:rPr lang="ru-RU" sz="2400" dirty="0" smtClean="0"/>
              <a:t>      </a:t>
            </a:r>
            <a:r>
              <a:rPr lang="ru-RU" sz="2800" dirty="0" smtClean="0"/>
              <a:t>Некого</a:t>
            </a:r>
          </a:p>
          <a:p>
            <a:pPr>
              <a:spcBef>
                <a:spcPts val="576"/>
              </a:spcBef>
              <a:buClr>
                <a:schemeClr val="tx2">
                  <a:lumMod val="75000"/>
                </a:schemeClr>
              </a:buClr>
              <a:buSzPct val="50000"/>
            </a:pPr>
            <a:r>
              <a:rPr lang="ru-RU" sz="2800" dirty="0" smtClean="0"/>
              <a:t>     Не с кем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647384" cy="3844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59632" y="1268760"/>
            <a:ext cx="7632848" cy="4370040"/>
          </a:xfrm>
        </p:spPr>
        <p:txBody>
          <a:bodyPr/>
          <a:lstStyle/>
          <a:p>
            <a:pPr algn="l"/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(Не)остывший </a:t>
            </a:r>
            <a:r>
              <a:rPr lang="ru-RU" b="1" i="1" dirty="0" smtClean="0"/>
              <a:t>до утра камин </a:t>
            </a:r>
          </a:p>
          <a:p>
            <a:pPr algn="l"/>
            <a:endParaRPr lang="ru-RU" b="1" i="1" dirty="0" smtClean="0"/>
          </a:p>
          <a:p>
            <a:pPr algn="l"/>
            <a:endParaRPr lang="ru-RU" b="1" i="1" dirty="0" smtClean="0"/>
          </a:p>
          <a:p>
            <a:pPr algn="l"/>
            <a:r>
              <a:rPr lang="ru-RU" b="1" i="1" dirty="0" smtClean="0"/>
              <a:t>причастие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2411760" y="1988840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017713"/>
            <a:ext cx="8631560" cy="4114800"/>
          </a:xfrm>
        </p:spPr>
        <p:txBody>
          <a:bodyPr/>
          <a:lstStyle/>
          <a:p>
            <a:pPr algn="ctr">
              <a:buNone/>
            </a:pPr>
            <a:endParaRPr lang="ru-RU" sz="44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Слитное и раздельное написание НЕ с причастиями</a:t>
            </a:r>
          </a:p>
          <a:p>
            <a:pPr algn="ctr">
              <a:buNone/>
            </a:pPr>
            <a:endParaRPr lang="ru-RU" sz="4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899592" y="2420888"/>
            <a:ext cx="7272808" cy="15557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7030A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017713"/>
            <a:ext cx="8199512" cy="4114800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познакомиться с правилом написания частицы не с причастиями;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учиться правильно писать не с причастиями.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7744" y="620688"/>
            <a:ext cx="6624736" cy="766415"/>
          </a:xfrm>
        </p:spPr>
        <p:txBody>
          <a:bodyPr/>
          <a:lstStyle/>
          <a:p>
            <a:r>
              <a:rPr lang="ru-RU" dirty="0" smtClean="0"/>
              <a:t>      Не с причастиями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2420888"/>
            <a:ext cx="4320480" cy="493576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Слитно</a:t>
            </a:r>
          </a:p>
          <a:p>
            <a:pPr marL="514350" indent="-514350">
              <a:buClr>
                <a:srgbClr val="FF0000"/>
              </a:buClr>
              <a:buNone/>
            </a:pPr>
            <a:endParaRPr lang="ru-RU" dirty="0" smtClean="0"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  <a:buNone/>
            </a:pPr>
            <a:r>
              <a:rPr lang="ru-RU" dirty="0" smtClean="0">
                <a:cs typeface="Times New Roman" pitchFamily="18" charset="0"/>
              </a:rPr>
              <a:t>1. </a:t>
            </a:r>
            <a:r>
              <a:rPr lang="ru-RU" sz="2600" dirty="0" smtClean="0">
                <a:cs typeface="Times New Roman" pitchFamily="18" charset="0"/>
              </a:rPr>
              <a:t>Без «не» </a:t>
            </a:r>
            <a:r>
              <a:rPr lang="ru-RU" sz="2600" dirty="0" err="1" smtClean="0">
                <a:cs typeface="Times New Roman" pitchFamily="18" charset="0"/>
              </a:rPr>
              <a:t>не</a:t>
            </a:r>
            <a:r>
              <a:rPr lang="ru-RU" sz="2600" dirty="0" smtClean="0">
                <a:cs typeface="Times New Roman" pitchFamily="18" charset="0"/>
              </a:rPr>
              <a:t> употребляется</a:t>
            </a:r>
          </a:p>
          <a:p>
            <a:pPr marL="514350" indent="-514350">
              <a:buClr>
                <a:srgbClr val="FF0000"/>
              </a:buClr>
              <a:buNone/>
            </a:pPr>
            <a:r>
              <a:rPr lang="ru-RU" sz="2600" dirty="0" smtClean="0">
                <a:cs typeface="Times New Roman" pitchFamily="18" charset="0"/>
              </a:rPr>
              <a:t>2. Одиночное причастие (нет ПО)</a:t>
            </a:r>
          </a:p>
          <a:p>
            <a:pPr marL="514350" indent="-514350">
              <a:buClr>
                <a:srgbClr val="FF0000"/>
              </a:buClr>
              <a:buNone/>
            </a:pPr>
            <a:endParaRPr lang="ru-RU" sz="2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56856" y="2420888"/>
            <a:ext cx="4887144" cy="493576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Раздельно:</a:t>
            </a:r>
          </a:p>
          <a:p>
            <a:pPr marL="514350" indent="-514350">
              <a:buClr>
                <a:srgbClr val="FF0000"/>
              </a:buClr>
              <a:buNone/>
            </a:pPr>
            <a:endParaRPr lang="ru-RU" dirty="0" smtClean="0"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  <a:buNone/>
            </a:pPr>
            <a:r>
              <a:rPr lang="ru-RU" sz="2600" dirty="0" smtClean="0">
                <a:cs typeface="Times New Roman" pitchFamily="18" charset="0"/>
              </a:rPr>
              <a:t>1. Есть причастный оборот</a:t>
            </a:r>
          </a:p>
          <a:p>
            <a:pPr marL="514350" indent="-514350">
              <a:buClr>
                <a:srgbClr val="FF0000"/>
              </a:buClr>
              <a:buNone/>
            </a:pPr>
            <a:r>
              <a:rPr lang="ru-RU" sz="2600" dirty="0" smtClean="0">
                <a:cs typeface="Times New Roman" pitchFamily="18" charset="0"/>
              </a:rPr>
              <a:t>2. Есть противопоставление с союзом  а</a:t>
            </a:r>
          </a:p>
          <a:p>
            <a:pPr marL="514350" indent="-514350">
              <a:buClr>
                <a:srgbClr val="FF0000"/>
              </a:buClr>
              <a:buNone/>
            </a:pPr>
            <a:r>
              <a:rPr lang="ru-RU" sz="2600" dirty="0" smtClean="0">
                <a:cs typeface="Times New Roman" pitchFamily="18" charset="0"/>
              </a:rPr>
              <a:t>3. Краткие причастия</a:t>
            </a:r>
          </a:p>
          <a:p>
            <a:pPr>
              <a:buClr>
                <a:srgbClr val="FF0000"/>
              </a:buClr>
              <a:buNone/>
            </a:pPr>
            <a:endParaRPr lang="ru-RU" dirty="0">
              <a:cs typeface="Times New Roman" pitchFamily="18" charset="0"/>
            </a:endParaRPr>
          </a:p>
        </p:txBody>
      </p:sp>
      <p:pic>
        <p:nvPicPr>
          <p:cNvPr id="7" name="Picture 2" descr="http://img10.proshkolu.ru/content/media/pic/std/4000000/3072000/3071600-f6bc7d2226459d6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2160240" cy="18233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63688" y="1196752"/>
            <a:ext cx="5040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91680" y="1556792"/>
            <a:ext cx="4320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1772816"/>
            <a:ext cx="2160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647384" cy="3844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8064896" cy="4370040"/>
          </a:xfrm>
        </p:spPr>
        <p:txBody>
          <a:bodyPr/>
          <a:lstStyle/>
          <a:p>
            <a:pPr algn="l"/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(Не) остывший до утра </a:t>
            </a:r>
            <a:r>
              <a:rPr lang="ru-RU" b="1" i="1" dirty="0" smtClean="0"/>
              <a:t>камин </a:t>
            </a:r>
          </a:p>
          <a:p>
            <a:pPr algn="l"/>
            <a:endParaRPr lang="ru-RU" b="1" i="1" dirty="0" smtClean="0"/>
          </a:p>
          <a:p>
            <a:pPr algn="l"/>
            <a:r>
              <a:rPr lang="ru-RU" b="1" i="1" dirty="0" smtClean="0"/>
              <a:t>       Причастный </a:t>
            </a:r>
            <a:r>
              <a:rPr lang="ru-RU" b="1" i="1" dirty="0" err="1" smtClean="0"/>
              <a:t>оборот-</a:t>
            </a:r>
            <a:r>
              <a:rPr lang="ru-RU" b="1" i="1" dirty="0" err="1" smtClean="0">
                <a:solidFill>
                  <a:srgbClr val="FF0000"/>
                </a:solidFill>
              </a:rPr>
              <a:t>раздельно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 rot="10800000">
            <a:off x="1547664" y="1772816"/>
            <a:ext cx="5573952" cy="555206"/>
          </a:xfrm>
          <a:prstGeom prst="blockArc">
            <a:avLst>
              <a:gd name="adj1" fmla="val 10800003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433</Words>
  <Application>Microsoft Office PowerPoint</Application>
  <PresentationFormat>Экран (4:3)</PresentationFormat>
  <Paragraphs>124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Палитра</vt:lpstr>
      <vt:lpstr>Слитное и раздельное написание не с причастиями.</vt:lpstr>
      <vt:lpstr>Графический диктант</vt:lpstr>
      <vt:lpstr>Слайд 3</vt:lpstr>
      <vt:lpstr>Слайд 4</vt:lpstr>
      <vt:lpstr>Слайд 5</vt:lpstr>
      <vt:lpstr>Тема урока:</vt:lpstr>
      <vt:lpstr>Цель урока:</vt:lpstr>
      <vt:lpstr>      Не с причастиями </vt:lpstr>
      <vt:lpstr>Слайд 9</vt:lpstr>
      <vt:lpstr>Физкультминутка</vt:lpstr>
      <vt:lpstr>   Дополнительное задание</vt:lpstr>
      <vt:lpstr>«Корректоры»</vt:lpstr>
      <vt:lpstr>«Корректоры»</vt:lpstr>
      <vt:lpstr>«Корректоры»</vt:lpstr>
      <vt:lpstr>«Корректоры»</vt:lpstr>
      <vt:lpstr>«Корректоры»</vt:lpstr>
      <vt:lpstr>«Корректоры»</vt:lpstr>
      <vt:lpstr> Продолжи фразу</vt:lpstr>
      <vt:lpstr> Контрольный тест </vt:lpstr>
      <vt:lpstr>Слайд 20</vt:lpstr>
    </vt:vector>
  </TitlesOfParts>
  <Company>Firma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Слитное и раздельное написание не с причастиями.</dc:title>
  <dc:creator>Admin</dc:creator>
  <cp:lastModifiedBy>User Windows</cp:lastModifiedBy>
  <cp:revision>40</cp:revision>
  <dcterms:created xsi:type="dcterms:W3CDTF">2012-01-15T06:37:22Z</dcterms:created>
  <dcterms:modified xsi:type="dcterms:W3CDTF">2020-11-11T16:24:49Z</dcterms:modified>
</cp:coreProperties>
</file>