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59" r:id="rId5"/>
    <p:sldId id="261" r:id="rId6"/>
    <p:sldId id="262" r:id="rId7"/>
    <p:sldId id="263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97" d="100"/>
          <a:sy n="97" d="100"/>
        </p:scale>
        <p:origin x="-28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heel spokes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835696" y="1916832"/>
            <a:ext cx="5112568" cy="187743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buFont typeface="Arial" charset="0"/>
              <a:buNone/>
              <a:defRPr/>
            </a:pPr>
            <a:r>
              <a:rPr lang="ru-RU" sz="2800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Презентация к уроку по учебному предмету « Математика» </a:t>
            </a:r>
          </a:p>
          <a:p>
            <a:pPr algn="ctr">
              <a:buFont typeface="Arial" charset="0"/>
              <a:buNone/>
              <a:defRPr/>
            </a:pPr>
            <a:r>
              <a:rPr lang="ru-RU" sz="2800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во 2 – </a:t>
            </a:r>
            <a:r>
              <a:rPr lang="ru-RU" sz="2800" b="1" dirty="0" err="1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ом</a:t>
            </a:r>
            <a:r>
              <a:rPr lang="ru-RU" sz="2800" b="1" dirty="0" smtClean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классе на тему: </a:t>
            </a:r>
          </a:p>
          <a:p>
            <a:pPr algn="ctr">
              <a:buFont typeface="Arial" charset="0"/>
              <a:buNone/>
              <a:defRPr/>
            </a:pPr>
            <a:r>
              <a:rPr lang="ru-RU" sz="32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</a:rPr>
              <a:t>«Таблица умножения числа 3».</a:t>
            </a:r>
            <a:endParaRPr lang="ru-RU" sz="3200" b="1" dirty="0">
              <a:ln w="1905"/>
              <a:solidFill>
                <a:schemeClr val="accent6">
                  <a:lumMod val="75000"/>
                </a:schemeClr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0"/>
            <a:ext cx="9144000" cy="1758300"/>
          </a:xfrm>
          <a:prstGeom prst="roundRect">
            <a:avLst/>
          </a:prstGeom>
          <a:ln>
            <a:solidFill>
              <a:schemeClr val="accent5">
                <a:lumMod val="20000"/>
                <a:lumOff val="80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115616" y="188640"/>
            <a:ext cx="707008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Селиванова Оксана Николаевна, </a:t>
            </a:r>
          </a:p>
          <a:p>
            <a:pPr algn="ctr">
              <a:defRPr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учитель начальных классов,</a:t>
            </a:r>
          </a:p>
          <a:p>
            <a:pPr algn="ctr">
              <a:defRPr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Муниципальное общеобразовательное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у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чреждение </a:t>
            </a:r>
          </a:p>
          <a:p>
            <a:pPr algn="ctr">
              <a:defRPr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«Лицей №12» г. Железногорска Курской области</a:t>
            </a:r>
            <a:endParaRPr lang="ru-RU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" name="Picture 2" descr="D:\материалы к урокам\Я УЧУСЬ\ШАБЛОН ДЛЯ ПРЕЗЕНТАЦИИ\готовые шаблоны\Шаблон Школьная страна\мальчик для триггер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4221088"/>
            <a:ext cx="2636912" cy="263691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55576" y="1340768"/>
            <a:ext cx="756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3600" b="1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ТЕМА: </a:t>
            </a:r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Таблица умножения числа 3</a:t>
            </a:r>
            <a:endParaRPr lang="ru-RU" sz="3600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7" name="Picture 2" descr="D:\материалы к урокам\Я УЧУСЬ\ШАБЛОН ДЛЯ ПРЕЗЕНТАЦИИ\готовые шаблоны\Шаблон Школьная страна\мальчик для триггер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4221088"/>
            <a:ext cx="2636912" cy="263691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755576" y="1772816"/>
            <a:ext cx="69068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i="1" dirty="0" smtClean="0"/>
              <a:t>Посмотрите, что у нас получилось?</a:t>
            </a:r>
            <a:endParaRPr lang="en-US" sz="3200" b="1" i="1" dirty="0" smtClean="0"/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1628800"/>
            <a:ext cx="79208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b="1" i="1" dirty="0" smtClean="0"/>
              <a:t>Попробуйте  сформулировать тему  урока.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63688" y="2924944"/>
            <a:ext cx="230425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3х2=6</a:t>
            </a:r>
          </a:p>
          <a:p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3х3=9</a:t>
            </a:r>
          </a:p>
          <a:p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3х4=12</a:t>
            </a:r>
          </a:p>
          <a:p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3х5=15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11960" y="2924944"/>
            <a:ext cx="23762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3х6=18</a:t>
            </a:r>
          </a:p>
          <a:p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3х7=21</a:t>
            </a:r>
          </a:p>
          <a:p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3х8=24</a:t>
            </a:r>
          </a:p>
          <a:p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3х9=27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8" grpId="1"/>
      <p:bldP spid="9" grpId="0"/>
      <p:bldP spid="9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54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5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</a:t>
            </a:r>
            <a:endParaRPr lang="ru-RU" sz="54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3135106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материалы к урокам\Я УЧУСЬ\ШАБЛОН ДЛЯ ПРЕЗЕНТАЦИИ\готовые шаблоны\Шаблон Школьная страна\Девочка для триггер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5143512"/>
            <a:ext cx="1928826" cy="157161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23528" y="1484784"/>
            <a:ext cx="807249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</a:pPr>
            <a:r>
              <a:rPr lang="en-US" b="1" i="1" dirty="0" smtClean="0">
                <a:latin typeface="Calibri" pitchFamily="34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Цель: </a:t>
            </a:r>
            <a:r>
              <a:rPr lang="ru-RU" i="1" dirty="0" smtClean="0">
                <a:latin typeface="Calibri" pitchFamily="34" charset="0"/>
                <a:cs typeface="Times New Roman" pitchFamily="18" charset="0"/>
              </a:rPr>
              <a:t>формирование у обучающихся навыков табличного умножения  и</a:t>
            </a:r>
            <a:endParaRPr lang="en-US" i="1" dirty="0" smtClean="0">
              <a:latin typeface="Calibri" pitchFamily="34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</a:pPr>
            <a:r>
              <a:rPr lang="ru-RU" i="1" dirty="0" smtClean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i="1" dirty="0" smtClean="0">
                <a:latin typeface="Calibri" pitchFamily="34" charset="0"/>
                <a:cs typeface="Times New Roman" pitchFamily="18" charset="0"/>
              </a:rPr>
              <a:t>   c</a:t>
            </a:r>
            <a:r>
              <a:rPr lang="ru-RU" i="1" dirty="0" smtClean="0">
                <a:latin typeface="Calibri" pitchFamily="34" charset="0"/>
                <a:cs typeface="Times New Roman" pitchFamily="18" charset="0"/>
              </a:rPr>
              <a:t>оставление таблицы умножения числа 3</a:t>
            </a:r>
            <a:endParaRPr lang="en-US" i="1" dirty="0" smtClean="0">
              <a:latin typeface="Calibri" pitchFamily="34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</a:pPr>
            <a:r>
              <a:rPr lang="ru-RU" b="1" i="1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Тип урока: </a:t>
            </a:r>
            <a:r>
              <a:rPr lang="ru-RU" i="1" dirty="0" smtClean="0">
                <a:latin typeface="Calibri" pitchFamily="34" charset="0"/>
                <a:cs typeface="Times New Roman" pitchFamily="18" charset="0"/>
              </a:rPr>
              <a:t>урок «открытия» новых знаний.</a:t>
            </a:r>
            <a:endParaRPr lang="en-US" i="1" dirty="0" smtClean="0">
              <a:latin typeface="Calibri" pitchFamily="34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</a:pPr>
            <a:endParaRPr lang="ru-RU" i="1" dirty="0" smtClean="0">
              <a:latin typeface="Calibri" pitchFamily="34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</a:pPr>
            <a:r>
              <a:rPr lang="ru-RU" b="1" i="1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Используемые приёмы, методы, технологии обучения:</a:t>
            </a:r>
            <a:r>
              <a:rPr lang="ru-RU" b="1" i="1" dirty="0" smtClean="0">
                <a:latin typeface="Calibri" pitchFamily="34" charset="0"/>
                <a:cs typeface="Times New Roman" pitchFamily="18" charset="0"/>
              </a:rPr>
              <a:t> </a:t>
            </a:r>
            <a:r>
              <a:rPr lang="ru-RU" i="1" dirty="0" smtClean="0">
                <a:latin typeface="Calibri" pitchFamily="34" charset="0"/>
                <a:cs typeface="Times New Roman" pitchFamily="18" charset="0"/>
              </a:rPr>
              <a:t>технология </a:t>
            </a:r>
            <a:r>
              <a:rPr lang="ru-RU" i="1" dirty="0" err="1" smtClean="0">
                <a:latin typeface="Calibri" pitchFamily="34" charset="0"/>
                <a:cs typeface="Times New Roman" pitchFamily="18" charset="0"/>
              </a:rPr>
              <a:t>деятельностного</a:t>
            </a:r>
            <a:r>
              <a:rPr lang="ru-RU" i="1" dirty="0" smtClean="0">
                <a:latin typeface="Calibri" pitchFamily="34" charset="0"/>
                <a:cs typeface="Times New Roman" pitchFamily="18" charset="0"/>
              </a:rPr>
              <a:t> </a:t>
            </a:r>
            <a:r>
              <a:rPr lang="en-US" i="1" dirty="0" smtClean="0">
                <a:latin typeface="Calibri" pitchFamily="34" charset="0"/>
                <a:cs typeface="Times New Roman" pitchFamily="18" charset="0"/>
              </a:rPr>
              <a:t> </a:t>
            </a:r>
            <a:r>
              <a:rPr lang="ru-RU" i="1" dirty="0" smtClean="0">
                <a:latin typeface="Calibri" pitchFamily="34" charset="0"/>
                <a:cs typeface="Times New Roman" pitchFamily="18" charset="0"/>
              </a:rPr>
              <a:t>метода (исследовательская технология), ИКТ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</a:pPr>
            <a:r>
              <a:rPr lang="ru-RU" b="1" i="1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Используемые формы организации познавательной деятельности учащихся:</a:t>
            </a:r>
            <a:r>
              <a:rPr lang="ru-RU" b="1" i="1" dirty="0" smtClean="0">
                <a:latin typeface="Calibri" pitchFamily="34" charset="0"/>
                <a:cs typeface="Times New Roman" pitchFamily="18" charset="0"/>
              </a:rPr>
              <a:t> </a:t>
            </a:r>
            <a:r>
              <a:rPr lang="ru-RU" i="1" dirty="0" smtClean="0">
                <a:latin typeface="Calibri" pitchFamily="34" charset="0"/>
                <a:cs typeface="Times New Roman" pitchFamily="18" charset="0"/>
              </a:rPr>
              <a:t>фронтальная, групповая, индивидуальная.</a:t>
            </a:r>
            <a:endParaRPr lang="en-US" i="1" dirty="0" smtClean="0">
              <a:latin typeface="Calibri" pitchFamily="34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</a:pPr>
            <a:endParaRPr lang="ru-RU" i="1" dirty="0" smtClean="0">
              <a:latin typeface="Calibri" pitchFamily="34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</a:pPr>
            <a:r>
              <a:rPr lang="ru-RU" b="1" i="1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Оборудование и основные источники информации:</a:t>
            </a:r>
            <a:r>
              <a:rPr lang="ru-RU" b="1" i="1" dirty="0" smtClean="0">
                <a:latin typeface="Calibri" pitchFamily="34" charset="0"/>
                <a:cs typeface="Times New Roman" pitchFamily="18" charset="0"/>
              </a:rPr>
              <a:t> </a:t>
            </a:r>
            <a:r>
              <a:rPr lang="ru-RU" i="1" dirty="0" smtClean="0">
                <a:latin typeface="Calibri" pitchFamily="34" charset="0"/>
                <a:cs typeface="Times New Roman" pitchFamily="18" charset="0"/>
              </a:rPr>
              <a:t>ПК, интерактивная доска, презентация к уроку. </a:t>
            </a:r>
            <a:endParaRPr lang="en-US" i="1" dirty="0" smtClean="0">
              <a:latin typeface="Calibri" pitchFamily="34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</a:pPr>
            <a:r>
              <a:rPr lang="ru-RU" i="1" dirty="0" smtClean="0">
                <a:latin typeface="Calibri" pitchFamily="34" charset="0"/>
                <a:cs typeface="Times New Roman" pitchFamily="18" charset="0"/>
              </a:rPr>
              <a:t>Учебник:  В. Н. </a:t>
            </a:r>
            <a:r>
              <a:rPr lang="ru-RU" i="1" dirty="0" err="1" smtClean="0">
                <a:latin typeface="Calibri" pitchFamily="34" charset="0"/>
                <a:cs typeface="Times New Roman" pitchFamily="18" charset="0"/>
              </a:rPr>
              <a:t>Рудницкая</a:t>
            </a:r>
            <a:r>
              <a:rPr lang="ru-RU" i="1" dirty="0" smtClean="0">
                <a:latin typeface="Calibri" pitchFamily="34" charset="0"/>
                <a:cs typeface="Times New Roman" pitchFamily="18" charset="0"/>
              </a:rPr>
              <a:t>  Математика:2класс,часть1;В.Н.Рудницкая, Т.В.Юдачева   Математика: 2 класс: тетрадь для общеобразовательных учреждений, А. Г. </a:t>
            </a:r>
            <a:r>
              <a:rPr lang="ru-RU" i="1" dirty="0" err="1" smtClean="0">
                <a:latin typeface="Calibri" pitchFamily="34" charset="0"/>
                <a:cs typeface="Times New Roman" pitchFamily="18" charset="0"/>
              </a:rPr>
              <a:t>Асмолов</a:t>
            </a:r>
            <a:r>
              <a:rPr lang="ru-RU" i="1" dirty="0" smtClean="0">
                <a:latin typeface="Calibri" pitchFamily="34" charset="0"/>
                <a:cs typeface="Times New Roman" pitchFamily="18" charset="0"/>
              </a:rPr>
              <a:t> «Программа развития универсальных учебных действий: структура, содержание, ожидаемые результаты»</a:t>
            </a:r>
            <a:endParaRPr lang="ru-RU" dirty="0"/>
          </a:p>
        </p:txBody>
      </p:sp>
      <p:pic>
        <p:nvPicPr>
          <p:cNvPr id="5" name="Picture 2" descr="D:\материалы к урокам\Я УЧУСЬ\ШАБЛОН ДЛЯ ПРЕЗЕНТАЦИИ\готовые шаблоны\Шаблон Школьная страна\мальчик для триггер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5143488"/>
            <a:ext cx="1714512" cy="171451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материалы к урокам\Я УЧУСЬ\ШАБЛОН ДЛЯ ПРЕЗЕНТАЦИИ\готовые шаблоны\Шаблон Школьная страна\Девочка для триггер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5143512"/>
            <a:ext cx="1928826" cy="15716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4968552"/>
          </a:xfrm>
        </p:spPr>
        <p:txBody>
          <a:bodyPr>
            <a:normAutofit fontScale="25000" lnSpcReduction="20000"/>
          </a:bodyPr>
          <a:lstStyle/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None/>
              <a:tabLst>
                <a:tab pos="114300" algn="l"/>
                <a:tab pos="342900" algn="l"/>
              </a:tabLst>
            </a:pPr>
            <a:r>
              <a:rPr lang="ru-RU" sz="8000" b="1" i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      Универсальные учебные действия, формирующиеся на уроке:</a:t>
            </a:r>
          </a:p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None/>
              <a:tabLst>
                <a:tab pos="114300" algn="l"/>
                <a:tab pos="342900" algn="l"/>
              </a:tabLst>
            </a:pPr>
            <a:endParaRPr lang="ru-RU" sz="5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None/>
              <a:tabLst>
                <a:tab pos="114300" algn="l"/>
                <a:tab pos="342900" algn="l"/>
              </a:tabLst>
            </a:pPr>
            <a:r>
              <a:rPr lang="ru-RU" sz="7200" b="1" i="1" u="sng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 pitchFamily="18" charset="0"/>
              </a:rPr>
              <a:t>Предметные:</a:t>
            </a:r>
          </a:p>
          <a:p>
            <a:pPr marL="0" lvl="0" indent="0" fontAlgn="base">
              <a:lnSpc>
                <a:spcPct val="110000"/>
              </a:lnSpc>
              <a:spcBef>
                <a:spcPts val="300"/>
              </a:spcBef>
              <a:spcAft>
                <a:spcPct val="0"/>
              </a:spcAft>
              <a:buNone/>
              <a:tabLst>
                <a:tab pos="114300" algn="l"/>
                <a:tab pos="342900" algn="l"/>
              </a:tabLst>
            </a:pPr>
            <a:r>
              <a:rPr lang="ru-RU" sz="7200" i="1" dirty="0" smtClean="0">
                <a:latin typeface="+mj-lt"/>
                <a:cs typeface="Times New Roman" pitchFamily="18" charset="0"/>
              </a:rPr>
              <a:t>создать условия для развития у обучающихся умения применять информацию, используя усвоенные  алгоритмы, при  знакомстве  с табличными случаями умножения  числа 3;</a:t>
            </a:r>
            <a:r>
              <a:rPr lang="ru-RU" sz="72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 продолжить работу над смыслом и значением умножения; овладение основами математической речи.</a:t>
            </a:r>
          </a:p>
          <a:p>
            <a:pPr marL="0" lvl="0" indent="0" fontAlgn="base">
              <a:lnSpc>
                <a:spcPct val="110000"/>
              </a:lnSpc>
              <a:spcBef>
                <a:spcPts val="300"/>
              </a:spcBef>
              <a:spcAft>
                <a:spcPct val="0"/>
              </a:spcAft>
              <a:buNone/>
              <a:tabLst>
                <a:tab pos="114300" algn="l"/>
                <a:tab pos="342900" algn="l"/>
              </a:tabLst>
            </a:pPr>
            <a:endParaRPr lang="ru-RU" sz="6400" i="1" dirty="0" smtClean="0">
              <a:latin typeface="+mj-lt"/>
              <a:cs typeface="Times New Roman" pitchFamily="18" charset="0"/>
            </a:endParaRPr>
          </a:p>
          <a:p>
            <a:pPr marL="0" lvl="0" indent="0" algn="just" fontAlgn="base">
              <a:lnSpc>
                <a:spcPct val="110000"/>
              </a:lnSpc>
              <a:spcBef>
                <a:spcPts val="300"/>
              </a:spcBef>
              <a:spcAft>
                <a:spcPts val="75"/>
              </a:spcAft>
              <a:buNone/>
              <a:tabLst>
                <a:tab pos="114300" algn="l"/>
                <a:tab pos="342900" algn="l"/>
              </a:tabLst>
            </a:pPr>
            <a:r>
              <a:rPr lang="ru-RU" sz="7200" b="1" i="1" dirty="0" err="1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 pitchFamily="18" charset="0"/>
              </a:rPr>
              <a:t>Метапредметные</a:t>
            </a:r>
            <a:r>
              <a:rPr lang="ru-RU" sz="7200" b="1" i="1" dirty="0" smtClean="0">
                <a:solidFill>
                  <a:schemeClr val="accent6">
                    <a:lumMod val="75000"/>
                  </a:schemeClr>
                </a:solidFill>
                <a:latin typeface="+mj-lt"/>
                <a:cs typeface="Times New Roman" pitchFamily="18" charset="0"/>
              </a:rPr>
              <a:t> :</a:t>
            </a:r>
          </a:p>
          <a:p>
            <a:pPr marL="0" lvl="0" indent="0" fontAlgn="base">
              <a:lnSpc>
                <a:spcPct val="110000"/>
              </a:lnSpc>
              <a:spcBef>
                <a:spcPts val="300"/>
              </a:spcBef>
              <a:spcAft>
                <a:spcPct val="0"/>
              </a:spcAft>
              <a:buNone/>
              <a:tabLst>
                <a:tab pos="114300" algn="l"/>
                <a:tab pos="342900" algn="l"/>
              </a:tabLst>
            </a:pPr>
            <a:r>
              <a:rPr lang="ru-RU" sz="7200" b="1" i="1" u="sng" dirty="0" smtClean="0">
                <a:latin typeface="+mj-lt"/>
                <a:cs typeface="Times New Roman" pitchFamily="18" charset="0"/>
              </a:rPr>
              <a:t>Регулятивные:</a:t>
            </a:r>
            <a:r>
              <a:rPr lang="ru-RU" sz="7200" b="1" i="1" dirty="0" smtClean="0">
                <a:latin typeface="+mj-lt"/>
                <a:cs typeface="Times New Roman" pitchFamily="18" charset="0"/>
              </a:rPr>
              <a:t> </a:t>
            </a:r>
            <a:r>
              <a:rPr lang="ru-RU" sz="7200" i="1" dirty="0" smtClean="0">
                <a:latin typeface="+mj-lt"/>
                <a:cs typeface="Times New Roman" pitchFamily="18" charset="0"/>
              </a:rPr>
              <a:t> уметь  адекватно оценить результат своей работы на уроке.</a:t>
            </a:r>
          </a:p>
          <a:p>
            <a:pPr marL="0" lvl="0" indent="0" fontAlgn="base">
              <a:lnSpc>
                <a:spcPct val="110000"/>
              </a:lnSpc>
              <a:spcBef>
                <a:spcPts val="300"/>
              </a:spcBef>
              <a:spcAft>
                <a:spcPct val="0"/>
              </a:spcAft>
              <a:buNone/>
              <a:tabLst>
                <a:tab pos="114300" algn="l"/>
                <a:tab pos="342900" algn="l"/>
              </a:tabLst>
            </a:pPr>
            <a:r>
              <a:rPr lang="ru-RU" sz="7200" b="1" i="1" u="sng" dirty="0" smtClean="0">
                <a:latin typeface="+mj-lt"/>
                <a:cs typeface="Times New Roman" pitchFamily="18" charset="0"/>
              </a:rPr>
              <a:t>Коммуникативные</a:t>
            </a:r>
            <a:r>
              <a:rPr lang="ru-RU" sz="7200" b="1" i="1" dirty="0" smtClean="0">
                <a:latin typeface="+mj-lt"/>
                <a:cs typeface="Times New Roman" pitchFamily="18" charset="0"/>
              </a:rPr>
              <a:t>:</a:t>
            </a:r>
            <a:r>
              <a:rPr lang="ru-RU" sz="7200" i="1" dirty="0" smtClean="0">
                <a:latin typeface="+mj-lt"/>
                <a:cs typeface="Times New Roman" pitchFamily="18" charset="0"/>
              </a:rPr>
              <a:t> уметь осуществлять взаимопроверку; слушать и вступать в диалог, участвовать в коллективном обсуждении.</a:t>
            </a:r>
          </a:p>
          <a:p>
            <a:pPr marL="0" lvl="0" indent="0" fontAlgn="base">
              <a:lnSpc>
                <a:spcPct val="110000"/>
              </a:lnSpc>
              <a:spcBef>
                <a:spcPts val="300"/>
              </a:spcBef>
              <a:spcAft>
                <a:spcPct val="0"/>
              </a:spcAft>
              <a:buNone/>
              <a:tabLst>
                <a:tab pos="114300" algn="l"/>
                <a:tab pos="342900" algn="l"/>
              </a:tabLst>
            </a:pPr>
            <a:r>
              <a:rPr lang="ru-RU" sz="7200" b="1" i="1" u="sng" dirty="0" smtClean="0">
                <a:latin typeface="+mj-lt"/>
                <a:cs typeface="Times New Roman" pitchFamily="18" charset="0"/>
              </a:rPr>
              <a:t>Познавательные:</a:t>
            </a:r>
            <a:r>
              <a:rPr lang="ru-RU" sz="7200" i="1" dirty="0" smtClean="0">
                <a:latin typeface="+mj-lt"/>
                <a:cs typeface="Times New Roman" pitchFamily="18" charset="0"/>
              </a:rPr>
              <a:t> уметь осуществлять поиск и выделение необходимой  информации; применять методы    информационного поиска.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  <a:tabLst>
                <a:tab pos="114300" algn="l"/>
                <a:tab pos="342900" algn="l"/>
              </a:tabLst>
            </a:pPr>
            <a:r>
              <a:rPr lang="ru-RU" sz="7200" b="1" i="1" u="sng" dirty="0" smtClean="0">
                <a:latin typeface="+mj-lt"/>
                <a:cs typeface="Times New Roman" pitchFamily="18" charset="0"/>
              </a:rPr>
              <a:t>Личностные</a:t>
            </a:r>
            <a:r>
              <a:rPr lang="ru-RU" sz="7200" b="1" i="1" dirty="0" smtClean="0">
                <a:latin typeface="+mj-lt"/>
                <a:cs typeface="Times New Roman" pitchFamily="18" charset="0"/>
              </a:rPr>
              <a:t>:</a:t>
            </a:r>
            <a:r>
              <a:rPr lang="ru-RU" sz="7200" i="1" dirty="0" smtClean="0">
                <a:latin typeface="+mj-lt"/>
                <a:cs typeface="Times New Roman" pitchFamily="18" charset="0"/>
              </a:rPr>
              <a:t>  уметь сотрудничать с учителем и сверстниками, преодолевать трудности, доводить начатую работу до ее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  <a:tabLst>
                <a:tab pos="114300" algn="l"/>
                <a:tab pos="342900" algn="l"/>
              </a:tabLst>
            </a:pPr>
            <a:r>
              <a:rPr lang="ru-RU" sz="7200" i="1" dirty="0" smtClean="0">
                <a:latin typeface="+mj-lt"/>
                <a:cs typeface="Times New Roman" pitchFamily="18" charset="0"/>
              </a:rPr>
              <a:t>       завершения.</a:t>
            </a:r>
          </a:p>
        </p:txBody>
      </p:sp>
      <p:pic>
        <p:nvPicPr>
          <p:cNvPr id="5" name="Picture 2" descr="D:\материалы к урокам\Я УЧУСЬ\ШАБЛОН ДЛЯ ПРЕЗЕНТАЦИИ\готовые шаблоны\Шаблон Школьная страна\мальчик для триггер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5143488"/>
            <a:ext cx="1714512" cy="171451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D:\материалы к урокам\Я УЧУСЬ\ШАБЛОН ДЛЯ ПРЕЗЕНТАЦИИ\готовые шаблоны\Шаблон Школьная страна\Девочка для триггер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278410"/>
            <a:ext cx="1691680" cy="1378385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611560" y="1628800"/>
            <a:ext cx="7786742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Вычислите</a:t>
            </a:r>
            <a:r>
              <a:rPr lang="en-US" sz="2800" b="1" i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и сравните выражения:</a:t>
            </a:r>
            <a:endParaRPr lang="en-US" sz="2800" b="1" i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endParaRPr lang="ru-RU" sz="2000" dirty="0" smtClean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003366"/>
                </a:solidFill>
                <a:latin typeface="+mj-lt"/>
                <a:cs typeface="Times New Roman" pitchFamily="18" charset="0"/>
              </a:rPr>
              <a:t>                           2х8    2+2+2+2+2</a:t>
            </a:r>
            <a:endParaRPr lang="ru-RU" sz="3200" b="1" dirty="0" smtClean="0">
              <a:latin typeface="+mj-lt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003366"/>
                </a:solidFill>
                <a:latin typeface="+mj-lt"/>
                <a:cs typeface="Times New Roman" pitchFamily="18" charset="0"/>
              </a:rPr>
              <a:t>                           6х2    2х6</a:t>
            </a:r>
            <a:endParaRPr lang="ru-RU" sz="3200" b="1" dirty="0" smtClean="0">
              <a:latin typeface="+mj-lt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003366"/>
                </a:solidFill>
                <a:latin typeface="+mj-lt"/>
                <a:cs typeface="Times New Roman" pitchFamily="18" charset="0"/>
              </a:rPr>
              <a:t>                           2х9    2х7</a:t>
            </a:r>
            <a:endParaRPr lang="ru-RU" sz="3200" b="1" dirty="0" smtClean="0">
              <a:latin typeface="+mj-lt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003366"/>
                </a:solidFill>
                <a:latin typeface="+mj-lt"/>
                <a:cs typeface="Times New Roman" pitchFamily="18" charset="0"/>
              </a:rPr>
              <a:t>                           2х3    2+2+2+2</a:t>
            </a:r>
            <a:endParaRPr lang="ru-RU" sz="3200" b="1" dirty="0" smtClean="0">
              <a:latin typeface="+mj-lt"/>
              <a:cs typeface="Times New Roman" pitchFamily="18" charset="0"/>
            </a:endParaRPr>
          </a:p>
          <a:p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                           </a:t>
            </a:r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2х</a:t>
            </a:r>
            <a:r>
              <a:rPr lang="en-US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8</a:t>
            </a:r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    3х</a:t>
            </a:r>
            <a:r>
              <a:rPr lang="en-US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5</a:t>
            </a:r>
            <a:endParaRPr lang="ru-RU" sz="32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  <a:p>
            <a:pPr algn="ctr">
              <a:defRPr/>
            </a:pPr>
            <a:endParaRPr lang="ru-RU" sz="2000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107921"/>
            <a:ext cx="67866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accent5">
                    <a:lumMod val="75000"/>
                  </a:schemeClr>
                </a:solidFill>
              </a:rPr>
              <a:t>Что такое Умножение? Это умное сложение.</a:t>
            </a:r>
            <a:br>
              <a:rPr lang="ru-RU" sz="16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1600" dirty="0" smtClean="0">
                <a:solidFill>
                  <a:schemeClr val="accent5">
                    <a:lumMod val="75000"/>
                  </a:schemeClr>
                </a:solidFill>
              </a:rPr>
              <a:t>Ведь умней — умножить раз, чем слагать всё целый час.</a:t>
            </a:r>
            <a:endParaRPr lang="ru-RU" sz="1600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7624" y="5013176"/>
            <a:ext cx="748185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003366"/>
                </a:solidFill>
                <a:cs typeface="Times New Roman" pitchFamily="18" charset="0"/>
              </a:rPr>
              <a:t>Почему не смогли вычислить последнее выражение?</a:t>
            </a:r>
            <a:endParaRPr lang="ru-RU" sz="2400" b="1" i="1" dirty="0" smtClean="0"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779912" y="2348880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</a:rPr>
              <a:t>&gt;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79912" y="2780928"/>
            <a:ext cx="4138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chemeClr val="tx2">
                    <a:lumMod val="50000"/>
                  </a:schemeClr>
                </a:solidFill>
              </a:rPr>
              <a:t>=</a:t>
            </a:r>
            <a:endParaRPr lang="ru-RU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98064" y="3284984"/>
            <a:ext cx="4138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</a:rPr>
              <a:t>&gt;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79912" y="3789040"/>
            <a:ext cx="4138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</a:rPr>
              <a:t>&lt;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79912" y="4293096"/>
            <a:ext cx="3978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?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15" name="Picture 2" descr="D:\материалы к урокам\Я УЧУСЬ\ШАБЛОН ДЛЯ ПРЕЗЕНТАЦИИ\готовые шаблоны\Шаблон Школьная страна\мальчик для триггер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1196752"/>
            <a:ext cx="1714512" cy="171451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7" grpId="0"/>
      <p:bldP spid="8" grpId="0"/>
      <p:bldP spid="9" grpId="0"/>
      <p:bldP spid="10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D:\материалы к урокам\Я УЧУСЬ\ШАБЛОН ДЛЯ ПРЕЗЕНТАЦИИ\готовые шаблоны\Шаблон Школьная страна\Девочка для триггер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5143512"/>
            <a:ext cx="1928826" cy="1571612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611560" y="1628800"/>
            <a:ext cx="7429552" cy="3681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  <a:defRPr/>
            </a:pPr>
            <a:r>
              <a:rPr lang="ru-RU" sz="2000" i="1" dirty="0" smtClean="0"/>
              <a:t>У нас возникло затруднение при вычислении последнего выражения, так как мы не изучали умножение числа 3.</a:t>
            </a:r>
          </a:p>
          <a:p>
            <a:pPr>
              <a:buNone/>
              <a:defRPr/>
            </a:pPr>
            <a:endParaRPr lang="ru-RU" sz="2000" i="1" dirty="0" smtClean="0"/>
          </a:p>
          <a:p>
            <a:pPr>
              <a:buNone/>
              <a:defRPr/>
            </a:pPr>
            <a:r>
              <a:rPr lang="ru-RU" sz="2000" i="1" dirty="0" smtClean="0"/>
              <a:t> Для того, чтобы преодолеть наше затруднение,</a:t>
            </a:r>
            <a:r>
              <a:rPr lang="en-US" sz="2000" i="1" dirty="0" smtClean="0"/>
              <a:t> </a:t>
            </a:r>
            <a:r>
              <a:rPr lang="ru-RU" sz="2000" i="1" dirty="0" smtClean="0"/>
              <a:t>предлагаю использовать на уроке групповую и парную работу, чтобы найти разные способы нахождения значений предложенных выражений.</a:t>
            </a:r>
          </a:p>
          <a:p>
            <a:pPr>
              <a:buNone/>
              <a:defRPr/>
            </a:pPr>
            <a:r>
              <a:rPr lang="en-US" sz="2000" i="1" dirty="0" smtClean="0">
                <a:solidFill>
                  <a:prstClr val="black"/>
                </a:solidFill>
              </a:rPr>
              <a:t>-</a:t>
            </a:r>
            <a:r>
              <a:rPr lang="ru-RU" sz="2000" i="1" dirty="0" smtClean="0">
                <a:solidFill>
                  <a:prstClr val="black"/>
                </a:solidFill>
              </a:rPr>
              <a:t>образование групп и пар;</a:t>
            </a:r>
          </a:p>
          <a:p>
            <a:pPr>
              <a:buNone/>
              <a:defRPr/>
            </a:pPr>
            <a:r>
              <a:rPr lang="ru-RU" sz="2000" i="1" dirty="0" smtClean="0">
                <a:solidFill>
                  <a:prstClr val="black"/>
                </a:solidFill>
              </a:rPr>
              <a:t>-выбор организатора;</a:t>
            </a:r>
          </a:p>
          <a:p>
            <a:pPr>
              <a:buNone/>
              <a:defRPr/>
            </a:pPr>
            <a:r>
              <a:rPr lang="ru-RU" sz="2000" i="1" dirty="0" smtClean="0">
                <a:solidFill>
                  <a:prstClr val="black"/>
                </a:solidFill>
              </a:rPr>
              <a:t>-повторение правил работы в группе и в паре</a:t>
            </a:r>
            <a:endParaRPr lang="ru-RU" sz="2000" i="1" dirty="0" smtClean="0"/>
          </a:p>
          <a:p>
            <a:pPr>
              <a:defRPr/>
            </a:pPr>
            <a:endParaRPr lang="ru-RU" sz="11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87624" y="188640"/>
            <a:ext cx="67866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Умножения таблица всем нам в жизни пригодиться.</a:t>
            </a:r>
            <a:b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И недаром названа </a:t>
            </a:r>
            <a:r>
              <a:rPr lang="ru-RU" sz="1600" dirty="0" err="1" smtClean="0">
                <a:solidFill>
                  <a:schemeClr val="accent5">
                    <a:lumMod val="50000"/>
                  </a:schemeClr>
                </a:solidFill>
              </a:rPr>
              <a:t>УМНОжением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 она!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D:\материалы к урокам\Я УЧУСЬ\ШАБЛОН ДЛЯ ПРЕЗЕНТАЦИИ\готовые шаблоны\Шаблон Школьная страна\мальчик для триггер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41168"/>
            <a:ext cx="1714512" cy="171451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D:\материалы к урокам\Я УЧУСЬ\ШАБЛОН ДЛЯ ПРЕЗЕНТАЦИИ\готовые шаблоны\Шаблон Школьная страна\Девочка для триггер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5143512"/>
            <a:ext cx="1928826" cy="1571612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23528" y="1628800"/>
            <a:ext cx="8568952" cy="1465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  <a:defRPr/>
            </a:pPr>
            <a:r>
              <a:rPr lang="ru-RU" sz="2000" i="1" dirty="0" smtClean="0"/>
              <a:t>1.</a:t>
            </a:r>
            <a:r>
              <a:rPr lang="en-US" sz="2000" i="1" dirty="0" smtClean="0"/>
              <a:t> </a:t>
            </a:r>
            <a:r>
              <a:rPr lang="ru-RU" sz="2000" i="1" dirty="0" smtClean="0"/>
              <a:t>Для </a:t>
            </a:r>
            <a:r>
              <a:rPr lang="ru-RU" sz="2000" b="1" i="1" dirty="0" smtClean="0"/>
              <a:t>парной работы</a:t>
            </a:r>
            <a:r>
              <a:rPr lang="ru-RU" sz="2000" i="1" dirty="0"/>
              <a:t>.</a:t>
            </a:r>
            <a:r>
              <a:rPr lang="ru-RU" sz="2000" i="1" dirty="0" smtClean="0"/>
              <a:t> Вычислите значения  предложенных выражений: </a:t>
            </a:r>
          </a:p>
          <a:p>
            <a:pPr>
              <a:buNone/>
              <a:defRPr/>
            </a:pPr>
            <a:r>
              <a:rPr lang="ru-RU" sz="2400" b="1" dirty="0" smtClean="0"/>
              <a:t>               </a:t>
            </a:r>
            <a:r>
              <a:rPr lang="ru-RU" b="1" dirty="0" smtClean="0"/>
              <a:t>3х3</a:t>
            </a:r>
            <a:r>
              <a:rPr lang="ru-RU" sz="2400" b="1" dirty="0" smtClean="0"/>
              <a:t>                               </a:t>
            </a:r>
            <a:r>
              <a:rPr lang="ru-RU" b="1" dirty="0" smtClean="0"/>
              <a:t>3х4 </a:t>
            </a:r>
            <a:r>
              <a:rPr lang="ru-RU" sz="2400" b="1" dirty="0" smtClean="0"/>
              <a:t>                              </a:t>
            </a:r>
            <a:r>
              <a:rPr lang="ru-RU" b="1" dirty="0" smtClean="0"/>
              <a:t>3х5</a:t>
            </a:r>
            <a:endParaRPr lang="ru-RU" dirty="0" smtClean="0"/>
          </a:p>
          <a:p>
            <a:pPr>
              <a:defRPr/>
            </a:pP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87624" y="188640"/>
            <a:ext cx="67866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Кофе пили три букашки и разбили по три чашки.</a:t>
            </a:r>
            <a:b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Что разбито, то не склеить…Трижды три - выходит девять.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19872" y="1196751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chemeClr val="accent2">
                    <a:lumMod val="50000"/>
                  </a:schemeClr>
                </a:solidFill>
              </a:rPr>
              <a:t>Задания:</a:t>
            </a:r>
            <a:endParaRPr lang="en-US" sz="2800" b="1" u="sng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2636912"/>
            <a:ext cx="810965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000" i="1" dirty="0" smtClean="0"/>
              <a:t>2. Для </a:t>
            </a:r>
            <a:r>
              <a:rPr lang="ru-RU" sz="2000" b="1" i="1" dirty="0" smtClean="0"/>
              <a:t>1</a:t>
            </a:r>
            <a:r>
              <a:rPr lang="ru-RU" sz="2000" i="1" dirty="0" smtClean="0"/>
              <a:t> </a:t>
            </a:r>
            <a:r>
              <a:rPr lang="ru-RU" sz="2000" b="1" i="1" dirty="0" smtClean="0"/>
              <a:t>группы</a:t>
            </a:r>
            <a:r>
              <a:rPr lang="ru-RU" sz="2000" i="1" dirty="0"/>
              <a:t>.</a:t>
            </a:r>
            <a:r>
              <a:rPr lang="ru-RU" sz="2000" i="1" dirty="0" smtClean="0"/>
              <a:t> </a:t>
            </a:r>
            <a:r>
              <a:rPr lang="ru-RU" sz="2000" i="1" dirty="0"/>
              <a:t>И</a:t>
            </a:r>
            <a:r>
              <a:rPr lang="ru-RU" sz="2000" i="1" dirty="0" smtClean="0"/>
              <a:t>спользуя  известное значение выражения, найдите</a:t>
            </a:r>
          </a:p>
          <a:p>
            <a:pPr>
              <a:defRPr/>
            </a:pPr>
            <a:r>
              <a:rPr lang="ru-RU" sz="2000" i="1" dirty="0" smtClean="0"/>
              <a:t>результат последующих. </a:t>
            </a:r>
          </a:p>
          <a:p>
            <a:pPr>
              <a:defRPr/>
            </a:pPr>
            <a:r>
              <a:rPr lang="ru-RU" sz="2200" b="1" dirty="0" smtClean="0"/>
              <a:t> </a:t>
            </a:r>
            <a:r>
              <a:rPr lang="ru-RU" sz="3200" b="1" dirty="0" smtClean="0"/>
              <a:t>          3х6                       3х7,         </a:t>
            </a:r>
            <a:r>
              <a:rPr lang="ru-RU" sz="2400" dirty="0" smtClean="0"/>
              <a:t>зная, что </a:t>
            </a:r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3х5=15</a:t>
            </a:r>
            <a:r>
              <a:rPr lang="ru-RU" sz="3200" b="1" i="1" dirty="0" smtClean="0"/>
              <a:t> </a:t>
            </a:r>
            <a:r>
              <a:rPr lang="ru-RU" sz="3200" b="1" dirty="0" smtClean="0"/>
              <a:t> </a:t>
            </a:r>
            <a:endParaRPr lang="ru-RU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251520" y="4005064"/>
            <a:ext cx="830644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000" i="1" dirty="0" smtClean="0"/>
              <a:t>3. Для </a:t>
            </a:r>
            <a:r>
              <a:rPr lang="ru-RU" sz="2000" b="1" i="1" dirty="0" smtClean="0"/>
              <a:t>2 группы</a:t>
            </a:r>
            <a:r>
              <a:rPr lang="ru-RU" sz="2000" i="1" dirty="0"/>
              <a:t>.</a:t>
            </a:r>
            <a:r>
              <a:rPr lang="ru-RU" sz="2000" i="1" dirty="0" smtClean="0"/>
              <a:t> </a:t>
            </a:r>
            <a:r>
              <a:rPr lang="ru-RU" sz="2000" i="1" dirty="0"/>
              <a:t>И</a:t>
            </a:r>
            <a:r>
              <a:rPr lang="ru-RU" sz="2000" i="1" dirty="0" smtClean="0"/>
              <a:t>спользуя известное значение выражения, найдите</a:t>
            </a:r>
          </a:p>
          <a:p>
            <a:pPr>
              <a:defRPr/>
            </a:pPr>
            <a:r>
              <a:rPr lang="ru-RU" sz="2000" i="1" dirty="0" smtClean="0"/>
              <a:t>   результат предыдущих.</a:t>
            </a:r>
          </a:p>
          <a:p>
            <a:pPr>
              <a:defRPr/>
            </a:pPr>
            <a:r>
              <a:rPr lang="ru-RU" sz="3200" b="1" dirty="0" smtClean="0"/>
              <a:t>           3х8                       3х9,         </a:t>
            </a:r>
            <a:r>
              <a:rPr lang="ru-RU" sz="2400" dirty="0" smtClean="0"/>
              <a:t>зная, что</a:t>
            </a:r>
            <a:r>
              <a:rPr lang="ru-RU" sz="2400" b="1" dirty="0" smtClean="0"/>
              <a:t> </a:t>
            </a:r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3х10=30</a:t>
            </a:r>
            <a:endParaRPr lang="ru-RU" sz="32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2" descr="D:\материалы к урокам\Я УЧУСЬ\ШАБЛОН ДЛЯ ПРЕЗЕНТАЦИИ\готовые шаблоны\Шаблон Школьная страна\мальчик для триггер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41168"/>
            <a:ext cx="1714512" cy="171451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6" grpId="0" build="p"/>
      <p:bldP spid="8" grpId="0" uiExpand="1" build="p"/>
      <p:bldP spid="9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D:\материалы к урокам\Я УЧУСЬ\ШАБЛОН ДЛЯ ПРЕЗЕНТАЦИИ\готовые шаблоны\Шаблон Школьная страна\Девочка для триггер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286388"/>
            <a:ext cx="1928826" cy="1571612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827584" y="1844824"/>
            <a:ext cx="1440160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  <a:defRPr/>
            </a:pPr>
            <a:r>
              <a:rPr lang="en-US" sz="3600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3</a:t>
            </a:r>
            <a:r>
              <a:rPr lang="ru-RU" sz="3600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 ∙ 3 =</a:t>
            </a:r>
            <a:endParaRPr lang="ru-RU" sz="3600" dirty="0" smtClean="0">
              <a:latin typeface="+mj-lt"/>
            </a:endParaRPr>
          </a:p>
          <a:p>
            <a:pPr>
              <a:defRPr/>
            </a:pP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87624" y="188640"/>
            <a:ext cx="678661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i="1" dirty="0" smtClean="0">
                <a:solidFill>
                  <a:schemeClr val="accent5">
                    <a:lumMod val="50000"/>
                  </a:schemeClr>
                </a:solidFill>
              </a:rPr>
              <a:t>Теперь, друзья, держитесь стойко, В игру уже вступает ТРОЙКА</a:t>
            </a:r>
            <a:endParaRPr lang="ru-RU" sz="1600" i="1" dirty="0">
              <a:solidFill>
                <a:schemeClr val="accent5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1124744"/>
            <a:ext cx="756084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Отчет организаторов, работающих в парах.</a:t>
            </a:r>
            <a:endParaRPr lang="ru-RU" sz="2800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27584" y="2636912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3600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3</a:t>
            </a:r>
            <a:r>
              <a:rPr lang="ru-RU" sz="3600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∙ 4 =</a:t>
            </a:r>
            <a:endParaRPr lang="ru-RU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827584" y="3429000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3600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3</a:t>
            </a:r>
            <a:r>
              <a:rPr lang="ru-RU" sz="3600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 ∙ 5 = </a:t>
            </a:r>
            <a:endParaRPr lang="ru-RU" sz="3600" dirty="0"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63688" y="1844824"/>
            <a:ext cx="16578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3+3+3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63688" y="3429000"/>
            <a:ext cx="25843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3+3+3+3+3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763688" y="2636912"/>
            <a:ext cx="21210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3+3+3+3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03848" y="1844824"/>
            <a:ext cx="9605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= </a:t>
            </a:r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ru-RU" sz="3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635896" y="2636912"/>
            <a:ext cx="11945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= </a:t>
            </a:r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</a:t>
            </a:r>
            <a:endParaRPr lang="ru-RU" sz="3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995936" y="3429000"/>
            <a:ext cx="12987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= </a:t>
            </a:r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</a:t>
            </a:r>
            <a:endParaRPr lang="ru-RU" sz="3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55576" y="4437112"/>
            <a:ext cx="76405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ВЫВОД: </a:t>
            </a:r>
            <a:r>
              <a:rPr lang="ru-RU" sz="2800" b="1" i="1" dirty="0" smtClean="0"/>
              <a:t>Умножение можно заменить суммой одинаковых слагаемых.</a:t>
            </a:r>
            <a:endParaRPr lang="ru-RU" sz="2800" dirty="0"/>
          </a:p>
        </p:txBody>
      </p:sp>
      <p:pic>
        <p:nvPicPr>
          <p:cNvPr id="16" name="Picture 2" descr="D:\материалы к урокам\Я УЧУСЬ\ШАБЛОН ДЛЯ ПРЕЗЕНТАЦИИ\готовые шаблоны\Шаблон Школьная страна\мальчик для триггер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1556792"/>
            <a:ext cx="2506600" cy="25066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build="p"/>
      <p:bldP spid="8" grpId="0"/>
      <p:bldP spid="9" grpId="0"/>
      <p:bldP spid="10" grpId="0"/>
      <p:bldP spid="12" grpId="0"/>
      <p:bldP spid="14" grpId="0"/>
      <p:bldP spid="15" grpId="0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D:\материалы к урокам\Я УЧУСЬ\ШАБЛОН ДЛЯ ПРЕЗЕНТАЦИИ\готовые шаблоны\Шаблон Школьная страна\Девочка для триггер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1412776"/>
            <a:ext cx="1928826" cy="157161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187624" y="188640"/>
            <a:ext cx="67866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Целый день твердит в квартире говорящий какаду:</a:t>
            </a:r>
            <a:b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- </a:t>
            </a:r>
            <a:r>
              <a:rPr lang="ru-RU" sz="1600" dirty="0" err="1" smtClean="0">
                <a:solidFill>
                  <a:schemeClr val="accent5">
                    <a:lumMod val="50000"/>
                  </a:schemeClr>
                </a:solidFill>
              </a:rPr>
              <a:t>Трри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</a:rPr>
              <a:t> умножить на четыре - двенадцать месяцев в году.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1124744"/>
            <a:ext cx="756084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942975" algn="l"/>
              </a:tabLst>
            </a:pP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Отчет организатора  1 группы.</a:t>
            </a:r>
            <a:endParaRPr lang="en-US" sz="2800" b="1" i="1" dirty="0" smtClean="0">
              <a:solidFill>
                <a:schemeClr val="accent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259632" y="1916832"/>
            <a:ext cx="1317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3 </a:t>
            </a:r>
            <a:r>
              <a:rPr lang="ru-RU" sz="3600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∙</a:t>
            </a:r>
            <a:r>
              <a:rPr lang="en-US" sz="3600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 5</a:t>
            </a:r>
            <a:r>
              <a:rPr lang="ru-RU" sz="3600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 </a:t>
            </a:r>
            <a:r>
              <a:rPr lang="en-US" sz="3600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=</a:t>
            </a:r>
            <a:endParaRPr lang="en-US" sz="3600" b="1" i="1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259632" y="2420888"/>
            <a:ext cx="1317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3 </a:t>
            </a:r>
            <a:r>
              <a:rPr lang="en-US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∙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6 =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259632" y="2996952"/>
            <a:ext cx="1317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3 </a:t>
            </a:r>
            <a:r>
              <a:rPr lang="en-US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∙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7 =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483768" y="2420888"/>
            <a:ext cx="12202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15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 +3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707904" y="2420888"/>
            <a:ext cx="9861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= 18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483768" y="2996952"/>
            <a:ext cx="15792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15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+3+3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923928" y="2996952"/>
            <a:ext cx="9861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= 21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860032" y="2996952"/>
            <a:ext cx="30187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ИЛИ </a:t>
            </a:r>
            <a:r>
              <a:rPr lang="en-US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18+3 =21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55576" y="3717032"/>
            <a:ext cx="72728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cs typeface="Calibri" pitchFamily="34" charset="0"/>
              </a:rPr>
              <a:t>ВЫВОД: </a:t>
            </a:r>
            <a:r>
              <a:rPr lang="ru-RU" sz="2400" b="1" i="1" dirty="0" smtClean="0">
                <a:cs typeface="Calibri" pitchFamily="34" charset="0"/>
              </a:rPr>
              <a:t>При вычислении выражений мы обратили внимание, что в каждом следующем выражении увеличивалось количество троек, значит и каждый последующий результат увеличивался на три.</a:t>
            </a:r>
          </a:p>
        </p:txBody>
      </p:sp>
      <p:pic>
        <p:nvPicPr>
          <p:cNvPr id="15" name="Picture 2" descr="D:\материалы к урокам\Я УЧУСЬ\ШАБЛОН ДЛЯ ПРЕЗЕНТАЦИИ\готовые шаблоны\Шаблон Школьная страна\мальчик для триггер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488" y="5013176"/>
            <a:ext cx="1714512" cy="1714512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2555776" y="1916832"/>
            <a:ext cx="6527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15</a:t>
            </a:r>
            <a:endParaRPr lang="ru-RU" sz="3600" dirty="0"/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D:\материалы к урокам\Я УЧУСЬ\ШАБЛОН ДЛЯ ПРЕЗЕНТАЦИИ\готовые шаблоны\Шаблон Школьная страна\Девочка для триггер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286388"/>
            <a:ext cx="1928826" cy="157161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187624" y="188640"/>
            <a:ext cx="678661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i="1" dirty="0" smtClean="0">
                <a:solidFill>
                  <a:schemeClr val="accent5">
                    <a:lumMod val="50000"/>
                  </a:schemeClr>
                </a:solidFill>
              </a:rPr>
              <a:t>Школьник стал писать в тетрадь: Сколько будет "трижды пять"?...</a:t>
            </a:r>
            <a:br>
              <a:rPr lang="ru-RU" sz="1400" i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1400" i="1" dirty="0" smtClean="0">
                <a:solidFill>
                  <a:schemeClr val="accent5">
                    <a:lumMod val="50000"/>
                  </a:schemeClr>
                </a:solidFill>
              </a:rPr>
              <a:t>Был он страшно аккуратен: Трижды пять- пятнадцать пятен!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1124744"/>
            <a:ext cx="756084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942975" algn="l"/>
              </a:tabLst>
            </a:pP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Отчет организатора  2 группы.</a:t>
            </a:r>
            <a:endParaRPr lang="en-US" sz="2800" b="1" i="1" dirty="0" smtClean="0">
              <a:solidFill>
                <a:schemeClr val="accent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2195737" y="2636912"/>
            <a:ext cx="1584176" cy="646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30</a:t>
            </a:r>
            <a:r>
              <a:rPr lang="ru-RU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– 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3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=</a:t>
            </a:r>
            <a:endParaRPr lang="ru-RU" sz="3600" i="1" dirty="0"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83968" y="1988840"/>
            <a:ext cx="720725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24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004048" y="1988840"/>
            <a:ext cx="3286125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или 27 – 3 = 24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755576" y="3284984"/>
            <a:ext cx="15520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3 ∙ 10</a:t>
            </a:r>
            <a:r>
              <a:rPr lang="en-US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=</a:t>
            </a:r>
            <a:endParaRPr lang="ru-RU" sz="36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83568" y="2636912"/>
            <a:ext cx="16305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 3 ∙ 9  = </a:t>
            </a:r>
            <a:endParaRPr lang="ru-RU" sz="3600" dirty="0">
              <a:latin typeface="+mj-lt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83568" y="1988840"/>
            <a:ext cx="15263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 3 ∙</a:t>
            </a:r>
            <a:r>
              <a:rPr lang="en-US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8  =</a:t>
            </a:r>
            <a:endParaRPr lang="ru-RU" sz="3600" dirty="0">
              <a:latin typeface="+mj-lt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707904" y="2636912"/>
            <a:ext cx="6527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27</a:t>
            </a:r>
            <a:endParaRPr lang="ru-RU" sz="36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2202822" y="1988840"/>
            <a:ext cx="21531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30</a:t>
            </a:r>
            <a:r>
              <a:rPr lang="ru-RU" sz="36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- 3 - 3 =</a:t>
            </a:r>
            <a:endParaRPr lang="ru-RU" sz="3600" dirty="0">
              <a:latin typeface="+mj-lt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83568" y="3933056"/>
            <a:ext cx="76328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cs typeface="Calibri" pitchFamily="34" charset="0"/>
              </a:rPr>
              <a:t>ВЫВОД: </a:t>
            </a:r>
            <a:r>
              <a:rPr lang="ru-RU" sz="2800" b="1" i="1" dirty="0" smtClean="0">
                <a:cs typeface="Calibri" pitchFamily="34" charset="0"/>
              </a:rPr>
              <a:t>Каждый раз у нас уменьшалось количество троек и значение выражений тоже уменьшалось на три.</a:t>
            </a:r>
          </a:p>
        </p:txBody>
      </p:sp>
      <p:pic>
        <p:nvPicPr>
          <p:cNvPr id="15" name="Picture 2" descr="D:\материалы к урокам\Я УЧУСЬ\ШАБЛОН ДЛЯ ПРЕЗЕНТАЦИИ\готовые шаблоны\Шаблон Школьная страна\мальчик для триггер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4869160"/>
            <a:ext cx="1714512" cy="1714512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2267744" y="3286725"/>
            <a:ext cx="6527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30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7" grpId="0"/>
      <p:bldP spid="18" grpId="0"/>
      <p:bldP spid="19" grpId="0"/>
      <p:bldP spid="29" grpId="0"/>
      <p:bldP spid="30" grpId="0"/>
      <p:bldP spid="31" grpId="0"/>
      <p:bldP spid="32" grpId="0"/>
      <p:bldP spid="33" grpId="0"/>
      <p:bldP spid="34" grpId="0"/>
      <p:bldP spid="1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1510</TotalTime>
  <Words>670</Words>
  <Application>Microsoft Office PowerPoint</Application>
  <PresentationFormat>Экран (4:3)</PresentationFormat>
  <Paragraphs>107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Александр</cp:lastModifiedBy>
  <cp:revision>144</cp:revision>
  <dcterms:created xsi:type="dcterms:W3CDTF">2014-07-23T13:48:54Z</dcterms:created>
  <dcterms:modified xsi:type="dcterms:W3CDTF">2015-05-18T20:41:28Z</dcterms:modified>
</cp:coreProperties>
</file>