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97" r:id="rId5"/>
    <p:sldId id="259" r:id="rId6"/>
    <p:sldId id="298" r:id="rId7"/>
    <p:sldId id="260" r:id="rId8"/>
    <p:sldId id="299" r:id="rId9"/>
    <p:sldId id="261" r:id="rId10"/>
    <p:sldId id="300" r:id="rId11"/>
    <p:sldId id="262" r:id="rId12"/>
    <p:sldId id="301" r:id="rId13"/>
    <p:sldId id="263" r:id="rId14"/>
    <p:sldId id="302" r:id="rId15"/>
    <p:sldId id="264" r:id="rId16"/>
    <p:sldId id="303" r:id="rId17"/>
    <p:sldId id="265" r:id="rId18"/>
    <p:sldId id="304" r:id="rId19"/>
    <p:sldId id="266" r:id="rId20"/>
    <p:sldId id="305" r:id="rId21"/>
    <p:sldId id="267" r:id="rId22"/>
    <p:sldId id="306" r:id="rId23"/>
    <p:sldId id="268" r:id="rId24"/>
    <p:sldId id="307" r:id="rId25"/>
    <p:sldId id="269" r:id="rId26"/>
    <p:sldId id="308" r:id="rId27"/>
    <p:sldId id="270" r:id="rId28"/>
    <p:sldId id="309" r:id="rId29"/>
    <p:sldId id="271" r:id="rId30"/>
    <p:sldId id="310" r:id="rId31"/>
    <p:sldId id="272" r:id="rId32"/>
    <p:sldId id="311" r:id="rId33"/>
    <p:sldId id="273" r:id="rId34"/>
    <p:sldId id="312" r:id="rId35"/>
    <p:sldId id="274" r:id="rId36"/>
    <p:sldId id="313" r:id="rId37"/>
    <p:sldId id="275" r:id="rId38"/>
    <p:sldId id="314" r:id="rId39"/>
    <p:sldId id="276" r:id="rId40"/>
    <p:sldId id="315" r:id="rId41"/>
    <p:sldId id="277" r:id="rId42"/>
    <p:sldId id="316" r:id="rId43"/>
    <p:sldId id="278" r:id="rId44"/>
    <p:sldId id="317" r:id="rId45"/>
    <p:sldId id="279" r:id="rId46"/>
    <p:sldId id="318" r:id="rId47"/>
    <p:sldId id="280" r:id="rId48"/>
    <p:sldId id="319" r:id="rId49"/>
    <p:sldId id="281" r:id="rId50"/>
    <p:sldId id="320" r:id="rId51"/>
    <p:sldId id="282" r:id="rId52"/>
    <p:sldId id="321" r:id="rId53"/>
    <p:sldId id="283" r:id="rId54"/>
    <p:sldId id="322" r:id="rId55"/>
    <p:sldId id="284" r:id="rId56"/>
    <p:sldId id="323" r:id="rId57"/>
    <p:sldId id="285" r:id="rId58"/>
    <p:sldId id="324" r:id="rId59"/>
    <p:sldId id="286" r:id="rId60"/>
    <p:sldId id="325" r:id="rId61"/>
    <p:sldId id="287" r:id="rId62"/>
    <p:sldId id="326" r:id="rId63"/>
    <p:sldId id="288" r:id="rId64"/>
    <p:sldId id="327" r:id="rId65"/>
    <p:sldId id="289" r:id="rId66"/>
    <p:sldId id="328" r:id="rId67"/>
    <p:sldId id="290" r:id="rId68"/>
    <p:sldId id="329" r:id="rId69"/>
    <p:sldId id="291" r:id="rId70"/>
    <p:sldId id="330" r:id="rId71"/>
    <p:sldId id="292" r:id="rId72"/>
    <p:sldId id="331" r:id="rId73"/>
    <p:sldId id="293" r:id="rId74"/>
    <p:sldId id="332" r:id="rId75"/>
    <p:sldId id="294" r:id="rId76"/>
    <p:sldId id="333" r:id="rId77"/>
    <p:sldId id="295" r:id="rId78"/>
    <p:sldId id="334" r:id="rId79"/>
    <p:sldId id="296" r:id="rId80"/>
    <p:sldId id="335" r:id="rId81"/>
    <p:sldId id="336" r:id="rId82"/>
    <p:sldId id="365" r:id="rId83"/>
    <p:sldId id="337" r:id="rId84"/>
    <p:sldId id="366" r:id="rId85"/>
    <p:sldId id="338" r:id="rId86"/>
    <p:sldId id="367" r:id="rId87"/>
    <p:sldId id="339" r:id="rId88"/>
    <p:sldId id="368" r:id="rId89"/>
    <p:sldId id="340" r:id="rId90"/>
    <p:sldId id="369" r:id="rId91"/>
    <p:sldId id="341" r:id="rId92"/>
    <p:sldId id="370" r:id="rId93"/>
    <p:sldId id="342" r:id="rId94"/>
    <p:sldId id="371" r:id="rId95"/>
    <p:sldId id="343" r:id="rId96"/>
    <p:sldId id="372" r:id="rId97"/>
    <p:sldId id="344" r:id="rId98"/>
    <p:sldId id="373" r:id="rId99"/>
    <p:sldId id="345" r:id="rId100"/>
    <p:sldId id="374" r:id="rId101"/>
    <p:sldId id="346" r:id="rId102"/>
    <p:sldId id="375" r:id="rId103"/>
    <p:sldId id="347" r:id="rId104"/>
    <p:sldId id="376" r:id="rId105"/>
    <p:sldId id="348" r:id="rId106"/>
    <p:sldId id="377" r:id="rId107"/>
    <p:sldId id="349" r:id="rId108"/>
    <p:sldId id="378" r:id="rId109"/>
    <p:sldId id="350" r:id="rId110"/>
    <p:sldId id="379" r:id="rId111"/>
    <p:sldId id="351" r:id="rId112"/>
    <p:sldId id="380" r:id="rId113"/>
    <p:sldId id="352" r:id="rId114"/>
    <p:sldId id="381" r:id="rId115"/>
    <p:sldId id="353" r:id="rId116"/>
    <p:sldId id="382" r:id="rId117"/>
    <p:sldId id="354" r:id="rId118"/>
    <p:sldId id="383" r:id="rId119"/>
    <p:sldId id="384" r:id="rId120"/>
    <p:sldId id="355" r:id="rId121"/>
    <p:sldId id="385" r:id="rId122"/>
    <p:sldId id="356" r:id="rId123"/>
    <p:sldId id="386" r:id="rId124"/>
    <p:sldId id="357" r:id="rId125"/>
    <p:sldId id="387" r:id="rId126"/>
    <p:sldId id="358" r:id="rId127"/>
    <p:sldId id="388" r:id="rId128"/>
    <p:sldId id="359" r:id="rId129"/>
    <p:sldId id="389" r:id="rId130"/>
    <p:sldId id="360" r:id="rId131"/>
    <p:sldId id="390" r:id="rId132"/>
    <p:sldId id="361" r:id="rId133"/>
    <p:sldId id="391" r:id="rId134"/>
    <p:sldId id="362" r:id="rId135"/>
    <p:sldId id="392" r:id="rId136"/>
    <p:sldId id="363" r:id="rId137"/>
    <p:sldId id="393" r:id="rId138"/>
    <p:sldId id="364" r:id="rId139"/>
    <p:sldId id="394" r:id="rId140"/>
    <p:sldId id="396" r:id="rId141"/>
    <p:sldId id="395" r:id="rId14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viewProps" Target="viewProp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137" Type="http://schemas.openxmlformats.org/officeDocument/2006/relationships/slide" Target="slides/slide13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40" Type="http://schemas.openxmlformats.org/officeDocument/2006/relationships/slide" Target="slides/slide139.xml"/><Relationship Id="rId14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4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10400" y="2052960"/>
            <a:ext cx="1981200" cy="1828800"/>
          </a:xfrm>
        </p:spPr>
        <p:txBody>
          <a:bodyPr anchor="ctr">
            <a:normAutofit/>
          </a:bodyPr>
          <a:lstStyle>
            <a:lvl1pPr marL="0" indent="0" algn="l">
              <a:buNone/>
              <a:defRPr sz="19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04.11.2022</a:t>
            </a:fld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57200" y="2052960"/>
            <a:ext cx="6324600" cy="182880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2400" y="147319"/>
            <a:ext cx="6705600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47319"/>
            <a:ext cx="1956046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274638"/>
            <a:ext cx="1676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62799" y="2892277"/>
            <a:ext cx="1600201" cy="1645920"/>
          </a:xfrm>
        </p:spPr>
        <p:txBody>
          <a:bodyPr anchor="ctr"/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04.11.2022</a:t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81000" y="2892277"/>
            <a:ext cx="6324600" cy="164592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22438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399"/>
            <a:ext cx="4040188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399"/>
            <a:ext cx="4041775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0919"/>
            <a:ext cx="8831802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152400" y="152400"/>
            <a:ext cx="6705600" cy="6553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04800"/>
            <a:ext cx="5867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597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7159752" y="457200"/>
            <a:ext cx="1675660" cy="1673352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" y="152400"/>
            <a:ext cx="6705600" cy="6553200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800" y="2133600"/>
            <a:ext cx="1676400" cy="2971800"/>
          </a:xfrm>
        </p:spPr>
        <p:txBody>
          <a:bodyPr tIns="0"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162800" y="460248"/>
            <a:ext cx="1676400" cy="1673352"/>
          </a:xfrm>
        </p:spPr>
        <p:txBody>
          <a:bodyPr anchor="b"/>
          <a:lstStyle>
            <a:lvl1pPr algn="l">
              <a:defRPr sz="2000" spc="15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2400" y="1634971"/>
            <a:ext cx="8831802" cy="504547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399" y="152400"/>
            <a:ext cx="8814047" cy="13464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355847"/>
            <a:ext cx="8381260" cy="1054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0999" y="1719071"/>
            <a:ext cx="8407893" cy="4407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0888" y="6356350"/>
            <a:ext cx="2133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04.11.2022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48000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34680" y="6355080"/>
            <a:ext cx="582966" cy="274320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200" kern="1200" cap="all" spc="200" baseline="0">
          <a:ln>
            <a:noFill/>
          </a:ln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sz="2000" kern="1200" spc="150" baseline="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800" kern="1200" spc="100" baseline="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600" kern="1200" spc="100" baseline="0">
          <a:solidFill>
            <a:schemeClr val="tx2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buClr>
          <a:schemeClr val="accent4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spcBef>
          <a:spcPct val="20000"/>
        </a:spcBef>
        <a:buClr>
          <a:schemeClr val="accent6"/>
        </a:buClr>
        <a:buFont typeface="Wingdings" pitchFamily="2" charset="2"/>
        <a:buChar char="§"/>
        <a:defRPr sz="1300" kern="1200" spc="100" baseline="0">
          <a:solidFill>
            <a:schemeClr val="tx2"/>
          </a:solidFill>
          <a:latin typeface="+mn-lt"/>
          <a:ea typeface="+mn-ea"/>
          <a:cs typeface="+mn-cs"/>
        </a:defRPr>
      </a:lvl5pPr>
      <a:lvl6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5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556792"/>
            <a:ext cx="7903840" cy="1296144"/>
          </a:xfrm>
        </p:spPr>
        <p:txBody>
          <a:bodyPr>
            <a:noAutofit/>
          </a:bodyPr>
          <a:lstStyle/>
          <a:p>
            <a:pPr algn="ctr"/>
            <a:r>
              <a:rPr lang="ru-RU" sz="9600" dirty="0">
                <a:solidFill>
                  <a:schemeClr val="accent2">
                    <a:lumMod val="75000"/>
                  </a:schemeClr>
                </a:solidFill>
              </a:rPr>
              <a:t>Тренажёр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2492896"/>
            <a:ext cx="885698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 smtClean="0"/>
              <a:t> </a:t>
            </a:r>
            <a:endParaRPr lang="ru-RU" sz="4800" dirty="0" smtClean="0"/>
          </a:p>
          <a:p>
            <a:r>
              <a:rPr lang="ru-RU" sz="6000" dirty="0" smtClean="0">
                <a:solidFill>
                  <a:srgbClr val="00B0F0"/>
                </a:solidFill>
              </a:rPr>
              <a:t>   неправильные </a:t>
            </a:r>
            <a:r>
              <a:rPr lang="ru-RU" sz="6000" dirty="0">
                <a:solidFill>
                  <a:srgbClr val="00B0F0"/>
                </a:solidFill>
              </a:rPr>
              <a:t>глаголы </a:t>
            </a:r>
          </a:p>
          <a:p>
            <a:pPr algn="ctr"/>
            <a:r>
              <a:rPr lang="ru-RU" sz="6000" dirty="0"/>
              <a:t>в английском языке</a:t>
            </a:r>
          </a:p>
        </p:txBody>
      </p:sp>
      <p:pic>
        <p:nvPicPr>
          <p:cNvPr id="4" name="Do It Right — Jingle Punks — веселая мелодия.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706816" y="566124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922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7240" y="-819472"/>
            <a:ext cx="7543800" cy="4824536"/>
          </a:xfrm>
        </p:spPr>
        <p:txBody>
          <a:bodyPr/>
          <a:lstStyle/>
          <a:p>
            <a:pPr algn="ctr"/>
            <a:r>
              <a:rPr lang="ru-RU" sz="8000" dirty="0" smtClean="0"/>
              <a:t>держать пари</a:t>
            </a:r>
            <a:r>
              <a:rPr lang="en-US" sz="8000" dirty="0" smtClean="0"/>
              <a:t/>
            </a:r>
            <a:br>
              <a:rPr lang="en-US" sz="8000" dirty="0" smtClean="0"/>
            </a:br>
            <a:r>
              <a:rPr lang="en-US" sz="3200" dirty="0"/>
              <a:t/>
            </a:r>
            <a:br>
              <a:rPr lang="en-US" sz="3200" dirty="0"/>
            </a:br>
            <a:r>
              <a:rPr lang="ru-RU" sz="3200" dirty="0" smtClean="0">
                <a:effectLst/>
              </a:rPr>
              <a:t/>
            </a:r>
            <a:br>
              <a:rPr lang="ru-RU" sz="3200" dirty="0" smtClean="0">
                <a:effectLst/>
              </a:rPr>
            </a:br>
            <a:endParaRPr lang="ru-RU" sz="3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5464995"/>
              </p:ext>
            </p:extLst>
          </p:nvPr>
        </p:nvGraphicFramePr>
        <p:xfrm>
          <a:off x="251520" y="2420887"/>
          <a:ext cx="8712967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4295"/>
                <a:gridCol w="3275386"/>
                <a:gridCol w="2773286"/>
              </a:tblGrid>
              <a:tr h="225285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bet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[bet]</a:t>
                      </a:r>
                    </a:p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bet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[bet]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bet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[bet]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32378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-819472"/>
            <a:ext cx="8928992" cy="3312368"/>
          </a:xfrm>
        </p:spPr>
        <p:txBody>
          <a:bodyPr/>
          <a:lstStyle/>
          <a:p>
            <a:pPr algn="ctr"/>
            <a:r>
              <a:rPr lang="ru-RU" sz="8800" dirty="0" smtClean="0"/>
              <a:t>продавать</a:t>
            </a:r>
            <a:endParaRPr lang="ru-RU" sz="3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5449683"/>
              </p:ext>
            </p:extLst>
          </p:nvPr>
        </p:nvGraphicFramePr>
        <p:xfrm>
          <a:off x="251521" y="2348880"/>
          <a:ext cx="8568952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1895"/>
                <a:gridCol w="2832712"/>
                <a:gridCol w="2974345"/>
              </a:tblGrid>
              <a:tr h="2252856"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sell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sel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sold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səʊld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sold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səʊld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6960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-819472"/>
            <a:ext cx="8928992" cy="3672408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/>
              <a:t>в</a:t>
            </a:r>
            <a:r>
              <a:rPr lang="ru-RU" sz="5400" dirty="0" smtClean="0"/>
              <a:t>ысылать, отправлять</a:t>
            </a:r>
            <a:endParaRPr lang="ru-RU" sz="54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9234561"/>
              </p:ext>
            </p:extLst>
          </p:nvPr>
        </p:nvGraphicFramePr>
        <p:xfrm>
          <a:off x="251521" y="2348880"/>
          <a:ext cx="8568952" cy="22528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1895"/>
                <a:gridCol w="2832712"/>
                <a:gridCol w="2974345"/>
              </a:tblGrid>
              <a:tr h="2252856">
                <a:tc>
                  <a:txBody>
                    <a:bodyPr/>
                    <a:lstStyle/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74923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-819472"/>
            <a:ext cx="8928992" cy="3672408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/>
              <a:t>в</a:t>
            </a:r>
            <a:r>
              <a:rPr lang="ru-RU" sz="5400" dirty="0" smtClean="0"/>
              <a:t>ысылать, отправлять</a:t>
            </a:r>
            <a:endParaRPr lang="ru-RU" sz="54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7869439"/>
              </p:ext>
            </p:extLst>
          </p:nvPr>
        </p:nvGraphicFramePr>
        <p:xfrm>
          <a:off x="251521" y="2348880"/>
          <a:ext cx="8568952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1895"/>
                <a:gridCol w="2832712"/>
                <a:gridCol w="2974345"/>
              </a:tblGrid>
              <a:tr h="2252856"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send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[send]</a:t>
                      </a:r>
                    </a:p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sent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[sent]</a:t>
                      </a:r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sent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[sent]</a:t>
                      </a:r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0033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-819472"/>
            <a:ext cx="8928992" cy="3456384"/>
          </a:xfrm>
        </p:spPr>
        <p:txBody>
          <a:bodyPr/>
          <a:lstStyle/>
          <a:p>
            <a:pPr algn="ctr"/>
            <a:r>
              <a:rPr lang="ru-RU" sz="6000" dirty="0" err="1"/>
              <a:t>т</a:t>
            </a:r>
            <a:r>
              <a:rPr lang="ru-RU" sz="6000" dirty="0" err="1" smtClean="0"/>
              <a:t>рести</a:t>
            </a:r>
            <a:r>
              <a:rPr lang="ru-RU" sz="6000" dirty="0" smtClean="0"/>
              <a:t>, дрожать</a:t>
            </a:r>
            <a:endParaRPr lang="ru-RU" sz="60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4626105"/>
              </p:ext>
            </p:extLst>
          </p:nvPr>
        </p:nvGraphicFramePr>
        <p:xfrm>
          <a:off x="251521" y="2348880"/>
          <a:ext cx="8568952" cy="22528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1895"/>
                <a:gridCol w="2832712"/>
                <a:gridCol w="2974345"/>
              </a:tblGrid>
              <a:tr h="2252856">
                <a:tc>
                  <a:txBody>
                    <a:bodyPr/>
                    <a:lstStyle/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7607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-819472"/>
            <a:ext cx="8928992" cy="3456384"/>
          </a:xfrm>
        </p:spPr>
        <p:txBody>
          <a:bodyPr/>
          <a:lstStyle/>
          <a:p>
            <a:pPr algn="ctr"/>
            <a:r>
              <a:rPr lang="ru-RU" sz="6000" dirty="0" err="1"/>
              <a:t>т</a:t>
            </a:r>
            <a:r>
              <a:rPr lang="ru-RU" sz="6000" dirty="0" err="1" smtClean="0"/>
              <a:t>рести</a:t>
            </a:r>
            <a:r>
              <a:rPr lang="ru-RU" sz="6000" dirty="0" smtClean="0"/>
              <a:t>, дрожать</a:t>
            </a:r>
            <a:endParaRPr lang="ru-RU" sz="60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2666671"/>
              </p:ext>
            </p:extLst>
          </p:nvPr>
        </p:nvGraphicFramePr>
        <p:xfrm>
          <a:off x="251521" y="2348880"/>
          <a:ext cx="8568952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1895"/>
                <a:gridCol w="2832712"/>
                <a:gridCol w="2974345"/>
              </a:tblGrid>
              <a:tr h="2252856"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shake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ʃeɪk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shook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ʃʊk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pPr algn="ctr"/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shaken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[ˈ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ʃeɪkən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0947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-819472"/>
            <a:ext cx="8928992" cy="3384376"/>
          </a:xfrm>
        </p:spPr>
        <p:txBody>
          <a:bodyPr/>
          <a:lstStyle/>
          <a:p>
            <a:pPr algn="ctr"/>
            <a:r>
              <a:rPr lang="ru-RU" sz="8800" dirty="0" smtClean="0"/>
              <a:t>петь</a:t>
            </a:r>
            <a:endParaRPr lang="ru-RU" sz="3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0348623"/>
              </p:ext>
            </p:extLst>
          </p:nvPr>
        </p:nvGraphicFramePr>
        <p:xfrm>
          <a:off x="251521" y="2348880"/>
          <a:ext cx="8568952" cy="22528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1895"/>
                <a:gridCol w="2832712"/>
                <a:gridCol w="2974345"/>
              </a:tblGrid>
              <a:tr h="2252856">
                <a:tc>
                  <a:txBody>
                    <a:bodyPr/>
                    <a:lstStyle/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82485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-819472"/>
            <a:ext cx="8928992" cy="3384376"/>
          </a:xfrm>
        </p:spPr>
        <p:txBody>
          <a:bodyPr/>
          <a:lstStyle/>
          <a:p>
            <a:pPr algn="ctr"/>
            <a:r>
              <a:rPr lang="ru-RU" sz="8800" dirty="0" smtClean="0"/>
              <a:t>петь</a:t>
            </a:r>
            <a:endParaRPr lang="ru-RU" sz="3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1449063"/>
              </p:ext>
            </p:extLst>
          </p:nvPr>
        </p:nvGraphicFramePr>
        <p:xfrm>
          <a:off x="251521" y="2348880"/>
          <a:ext cx="8568952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1895"/>
                <a:gridCol w="2832712"/>
                <a:gridCol w="2974345"/>
              </a:tblGrid>
              <a:tr h="2252856"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sing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sɪŋ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sang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sæŋ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pPr algn="ctr"/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sung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sʌŋ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41961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-819472"/>
            <a:ext cx="8928992" cy="3312368"/>
          </a:xfrm>
        </p:spPr>
        <p:txBody>
          <a:bodyPr/>
          <a:lstStyle/>
          <a:p>
            <a:pPr algn="ctr"/>
            <a:r>
              <a:rPr lang="ru-RU" sz="8800" dirty="0" smtClean="0"/>
              <a:t>сидеть</a:t>
            </a:r>
            <a:endParaRPr lang="ru-RU" sz="3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1292884"/>
              </p:ext>
            </p:extLst>
          </p:nvPr>
        </p:nvGraphicFramePr>
        <p:xfrm>
          <a:off x="251521" y="2348880"/>
          <a:ext cx="8568952" cy="22528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1895"/>
                <a:gridCol w="2832712"/>
                <a:gridCol w="2974345"/>
              </a:tblGrid>
              <a:tr h="2252856">
                <a:tc>
                  <a:txBody>
                    <a:bodyPr/>
                    <a:lstStyle/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b="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0575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-819472"/>
            <a:ext cx="8928992" cy="3312368"/>
          </a:xfrm>
        </p:spPr>
        <p:txBody>
          <a:bodyPr/>
          <a:lstStyle/>
          <a:p>
            <a:pPr algn="ctr"/>
            <a:r>
              <a:rPr lang="ru-RU" sz="8800" dirty="0" smtClean="0"/>
              <a:t>сидеть</a:t>
            </a:r>
            <a:endParaRPr lang="ru-RU" sz="3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8482175"/>
              </p:ext>
            </p:extLst>
          </p:nvPr>
        </p:nvGraphicFramePr>
        <p:xfrm>
          <a:off x="251521" y="2348880"/>
          <a:ext cx="8568952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1895"/>
                <a:gridCol w="2832712"/>
                <a:gridCol w="2974345"/>
              </a:tblGrid>
              <a:tr h="2252856"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sit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sɪt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sat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sæt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pPr algn="ctr"/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sat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sæt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  <a:endParaRPr lang="en-US" sz="6000" b="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8655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-819472"/>
            <a:ext cx="8928992" cy="3456384"/>
          </a:xfrm>
        </p:spPr>
        <p:txBody>
          <a:bodyPr/>
          <a:lstStyle/>
          <a:p>
            <a:pPr algn="ctr"/>
            <a:r>
              <a:rPr lang="ru-RU" sz="8800" dirty="0" smtClean="0"/>
              <a:t>спать</a:t>
            </a:r>
            <a:endParaRPr lang="ru-RU" sz="3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1062129"/>
              </p:ext>
            </p:extLst>
          </p:nvPr>
        </p:nvGraphicFramePr>
        <p:xfrm>
          <a:off x="251521" y="2348880"/>
          <a:ext cx="8568952" cy="22528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1895"/>
                <a:gridCol w="2832712"/>
                <a:gridCol w="2974345"/>
              </a:tblGrid>
              <a:tr h="2252856">
                <a:tc>
                  <a:txBody>
                    <a:bodyPr/>
                    <a:lstStyle/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b="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14965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7240" y="-819472"/>
            <a:ext cx="7543800" cy="4680520"/>
          </a:xfrm>
        </p:spPr>
        <p:txBody>
          <a:bodyPr/>
          <a:lstStyle/>
          <a:p>
            <a:pPr algn="ctr"/>
            <a:r>
              <a:rPr lang="ru-RU" sz="8800" dirty="0" smtClean="0"/>
              <a:t>дуть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/>
              <a:t/>
            </a:r>
            <a:br>
              <a:rPr lang="en-US" sz="3200" dirty="0"/>
            </a:br>
            <a:r>
              <a:rPr lang="ru-RU" sz="3200" dirty="0" smtClean="0">
                <a:effectLst/>
              </a:rPr>
              <a:t/>
            </a:r>
            <a:br>
              <a:rPr lang="ru-RU" sz="3200" dirty="0" smtClean="0">
                <a:effectLst/>
              </a:rPr>
            </a:br>
            <a:endParaRPr lang="ru-RU" sz="3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512869"/>
              </p:ext>
            </p:extLst>
          </p:nvPr>
        </p:nvGraphicFramePr>
        <p:xfrm>
          <a:off x="251520" y="2420887"/>
          <a:ext cx="8712967" cy="22528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4295"/>
                <a:gridCol w="2952329"/>
                <a:gridCol w="3096343"/>
              </a:tblGrid>
              <a:tr h="2252856">
                <a:tc>
                  <a:txBody>
                    <a:bodyPr/>
                    <a:lstStyle/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6000" b="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9766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-819472"/>
            <a:ext cx="8928992" cy="3456384"/>
          </a:xfrm>
        </p:spPr>
        <p:txBody>
          <a:bodyPr/>
          <a:lstStyle/>
          <a:p>
            <a:pPr algn="ctr"/>
            <a:r>
              <a:rPr lang="ru-RU" sz="8800" dirty="0" smtClean="0"/>
              <a:t>спать</a:t>
            </a:r>
            <a:endParaRPr lang="ru-RU" sz="3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4768246"/>
              </p:ext>
            </p:extLst>
          </p:nvPr>
        </p:nvGraphicFramePr>
        <p:xfrm>
          <a:off x="251521" y="2348880"/>
          <a:ext cx="8568952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1895"/>
                <a:gridCol w="2832712"/>
                <a:gridCol w="2974345"/>
              </a:tblGrid>
              <a:tr h="2252856"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sleep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sliːp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slept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[slept]</a:t>
                      </a:r>
                    </a:p>
                    <a:p>
                      <a:pPr algn="ctr"/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slept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[slept]</a:t>
                      </a:r>
                      <a:endParaRPr lang="en-US" sz="6000" b="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47521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-819472"/>
            <a:ext cx="8928992" cy="3384376"/>
          </a:xfrm>
        </p:spPr>
        <p:txBody>
          <a:bodyPr/>
          <a:lstStyle/>
          <a:p>
            <a:pPr algn="ctr"/>
            <a:r>
              <a:rPr lang="ru-RU" sz="8800" dirty="0" smtClean="0"/>
              <a:t>говорить</a:t>
            </a:r>
            <a:endParaRPr lang="ru-RU" sz="3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5577373"/>
              </p:ext>
            </p:extLst>
          </p:nvPr>
        </p:nvGraphicFramePr>
        <p:xfrm>
          <a:off x="251520" y="2348880"/>
          <a:ext cx="8712967" cy="22528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48272"/>
                <a:gridCol w="2664296"/>
                <a:gridCol w="3600399"/>
              </a:tblGrid>
              <a:tr h="2252856">
                <a:tc>
                  <a:txBody>
                    <a:bodyPr/>
                    <a:lstStyle/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b="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46516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-819472"/>
            <a:ext cx="8928992" cy="3384376"/>
          </a:xfrm>
        </p:spPr>
        <p:txBody>
          <a:bodyPr/>
          <a:lstStyle/>
          <a:p>
            <a:pPr algn="ctr"/>
            <a:r>
              <a:rPr lang="ru-RU" sz="8800" dirty="0" smtClean="0"/>
              <a:t>говорить</a:t>
            </a:r>
            <a:endParaRPr lang="ru-RU" sz="3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8395234"/>
              </p:ext>
            </p:extLst>
          </p:nvPr>
        </p:nvGraphicFramePr>
        <p:xfrm>
          <a:off x="251520" y="2348880"/>
          <a:ext cx="8712967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48272"/>
                <a:gridCol w="2664296"/>
                <a:gridCol w="3600399"/>
              </a:tblGrid>
              <a:tr h="2252856"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speak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spiːk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spoke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spəʊk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pPr algn="ctr"/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spoken</a:t>
                      </a:r>
                      <a:endParaRPr lang="ru-RU" sz="6000" b="1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[ˈ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spəʊkən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  <a:endParaRPr lang="en-US" sz="6000" b="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89515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-819472"/>
            <a:ext cx="8928992" cy="3312368"/>
          </a:xfrm>
        </p:spPr>
        <p:txBody>
          <a:bodyPr>
            <a:normAutofit/>
          </a:bodyPr>
          <a:lstStyle/>
          <a:p>
            <a:pPr algn="ctr"/>
            <a:r>
              <a:rPr lang="ru-RU" sz="6000" dirty="0"/>
              <a:t>т</a:t>
            </a:r>
            <a:r>
              <a:rPr lang="ru-RU" sz="6000" dirty="0" smtClean="0"/>
              <a:t>ратить, проводить</a:t>
            </a:r>
            <a:endParaRPr lang="ru-RU" sz="60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3694793"/>
              </p:ext>
            </p:extLst>
          </p:nvPr>
        </p:nvGraphicFramePr>
        <p:xfrm>
          <a:off x="251521" y="2348880"/>
          <a:ext cx="8568952" cy="22528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1895"/>
                <a:gridCol w="2832712"/>
                <a:gridCol w="2974345"/>
              </a:tblGrid>
              <a:tr h="2252856">
                <a:tc>
                  <a:txBody>
                    <a:bodyPr/>
                    <a:lstStyle/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b="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8772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-819472"/>
            <a:ext cx="8928992" cy="3312368"/>
          </a:xfrm>
        </p:spPr>
        <p:txBody>
          <a:bodyPr>
            <a:normAutofit/>
          </a:bodyPr>
          <a:lstStyle/>
          <a:p>
            <a:pPr algn="ctr"/>
            <a:r>
              <a:rPr lang="ru-RU" sz="6000" dirty="0"/>
              <a:t>т</a:t>
            </a:r>
            <a:r>
              <a:rPr lang="ru-RU" sz="6000" dirty="0" smtClean="0"/>
              <a:t>ратить, проводить</a:t>
            </a:r>
            <a:endParaRPr lang="ru-RU" sz="60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9066801"/>
              </p:ext>
            </p:extLst>
          </p:nvPr>
        </p:nvGraphicFramePr>
        <p:xfrm>
          <a:off x="251521" y="2348880"/>
          <a:ext cx="8568952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1895"/>
                <a:gridCol w="2832712"/>
                <a:gridCol w="2974345"/>
              </a:tblGrid>
              <a:tr h="2252856"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spend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[spend]</a:t>
                      </a:r>
                    </a:p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spent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[spent]</a:t>
                      </a:r>
                    </a:p>
                    <a:p>
                      <a:pPr algn="ctr"/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spent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[spent]</a:t>
                      </a:r>
                      <a:endParaRPr lang="en-US" sz="6000" b="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38504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-819472"/>
            <a:ext cx="8928992" cy="3384376"/>
          </a:xfrm>
        </p:spPr>
        <p:txBody>
          <a:bodyPr>
            <a:normAutofit/>
          </a:bodyPr>
          <a:lstStyle/>
          <a:p>
            <a:pPr algn="ctr"/>
            <a:r>
              <a:rPr lang="ru-RU" sz="8800" dirty="0" smtClean="0"/>
              <a:t>стоять</a:t>
            </a:r>
            <a:endParaRPr lang="ru-RU" sz="88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1239202"/>
              </p:ext>
            </p:extLst>
          </p:nvPr>
        </p:nvGraphicFramePr>
        <p:xfrm>
          <a:off x="251521" y="2348880"/>
          <a:ext cx="8568952" cy="22528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1895"/>
                <a:gridCol w="2832712"/>
                <a:gridCol w="2974345"/>
              </a:tblGrid>
              <a:tr h="2252856">
                <a:tc>
                  <a:txBody>
                    <a:bodyPr/>
                    <a:lstStyle/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b="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17825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-819472"/>
            <a:ext cx="8928992" cy="3384376"/>
          </a:xfrm>
        </p:spPr>
        <p:txBody>
          <a:bodyPr>
            <a:normAutofit/>
          </a:bodyPr>
          <a:lstStyle/>
          <a:p>
            <a:pPr algn="ctr"/>
            <a:r>
              <a:rPr lang="ru-RU" sz="8800" dirty="0" smtClean="0"/>
              <a:t>стоять</a:t>
            </a:r>
            <a:endParaRPr lang="ru-RU" sz="88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8373994"/>
              </p:ext>
            </p:extLst>
          </p:nvPr>
        </p:nvGraphicFramePr>
        <p:xfrm>
          <a:off x="251521" y="2348880"/>
          <a:ext cx="8568952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1895"/>
                <a:gridCol w="2832712"/>
                <a:gridCol w="2974345"/>
              </a:tblGrid>
              <a:tr h="2252856"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stand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stænd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stood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stʊd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pPr algn="ctr"/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stood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stʊd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  <a:endParaRPr lang="en-US" sz="6000" b="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4064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-819472"/>
            <a:ext cx="8928992" cy="3744416"/>
          </a:xfrm>
        </p:spPr>
        <p:txBody>
          <a:bodyPr>
            <a:normAutofit/>
          </a:bodyPr>
          <a:lstStyle/>
          <a:p>
            <a:pPr algn="ctr"/>
            <a:r>
              <a:rPr lang="ru-RU" sz="8800" dirty="0" smtClean="0"/>
              <a:t>плавать</a:t>
            </a:r>
            <a:endParaRPr lang="ru-RU" sz="88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5603262"/>
              </p:ext>
            </p:extLst>
          </p:nvPr>
        </p:nvGraphicFramePr>
        <p:xfrm>
          <a:off x="251521" y="2348880"/>
          <a:ext cx="8568952" cy="22528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1895"/>
                <a:gridCol w="2832712"/>
                <a:gridCol w="2974345"/>
              </a:tblGrid>
              <a:tr h="2252856">
                <a:tc>
                  <a:txBody>
                    <a:bodyPr/>
                    <a:lstStyle/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60605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-819472"/>
            <a:ext cx="8928992" cy="3744416"/>
          </a:xfrm>
        </p:spPr>
        <p:txBody>
          <a:bodyPr>
            <a:normAutofit/>
          </a:bodyPr>
          <a:lstStyle/>
          <a:p>
            <a:pPr algn="ctr"/>
            <a:r>
              <a:rPr lang="ru-RU" sz="8800" dirty="0" smtClean="0"/>
              <a:t>плавать</a:t>
            </a:r>
            <a:endParaRPr lang="ru-RU" sz="88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3859699"/>
              </p:ext>
            </p:extLst>
          </p:nvPr>
        </p:nvGraphicFramePr>
        <p:xfrm>
          <a:off x="251521" y="2348880"/>
          <a:ext cx="8568952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1895"/>
                <a:gridCol w="2832712"/>
                <a:gridCol w="2974345"/>
              </a:tblGrid>
              <a:tr h="2252856"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swim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swɪm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swam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swæm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pPr algn="ctr"/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swum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swʌm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3842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-819472"/>
            <a:ext cx="8928992" cy="3744416"/>
          </a:xfrm>
        </p:spPr>
        <p:txBody>
          <a:bodyPr>
            <a:normAutofit/>
          </a:bodyPr>
          <a:lstStyle/>
          <a:p>
            <a:pPr algn="ctr"/>
            <a:r>
              <a:rPr lang="ru-RU" sz="8800" dirty="0" smtClean="0"/>
              <a:t>плавать</a:t>
            </a:r>
            <a:endParaRPr lang="ru-RU" sz="88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2162098"/>
              </p:ext>
            </p:extLst>
          </p:nvPr>
        </p:nvGraphicFramePr>
        <p:xfrm>
          <a:off x="251521" y="2348880"/>
          <a:ext cx="8568952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1895"/>
                <a:gridCol w="2832712"/>
                <a:gridCol w="2974345"/>
              </a:tblGrid>
              <a:tr h="2252856"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swim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swɪm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swam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swæm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pPr algn="ctr"/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swum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swʌm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19218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7240" y="-819472"/>
            <a:ext cx="7543800" cy="4680520"/>
          </a:xfrm>
        </p:spPr>
        <p:txBody>
          <a:bodyPr/>
          <a:lstStyle/>
          <a:p>
            <a:pPr algn="ctr"/>
            <a:r>
              <a:rPr lang="ru-RU" sz="8800" dirty="0" smtClean="0"/>
              <a:t>дуть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/>
              <a:t/>
            </a:r>
            <a:br>
              <a:rPr lang="en-US" sz="3200" dirty="0"/>
            </a:br>
            <a:r>
              <a:rPr lang="ru-RU" sz="3200" dirty="0" smtClean="0">
                <a:effectLst/>
              </a:rPr>
              <a:t/>
            </a:r>
            <a:br>
              <a:rPr lang="ru-RU" sz="3200" dirty="0" smtClean="0">
                <a:effectLst/>
              </a:rPr>
            </a:br>
            <a:endParaRPr lang="ru-RU" sz="3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7594465"/>
              </p:ext>
            </p:extLst>
          </p:nvPr>
        </p:nvGraphicFramePr>
        <p:xfrm>
          <a:off x="251520" y="2420887"/>
          <a:ext cx="8712967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4295"/>
                <a:gridCol w="2952329"/>
                <a:gridCol w="3096343"/>
              </a:tblGrid>
              <a:tr h="2252856"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blow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bləʊ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blew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blu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ː]</a:t>
                      </a:r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blown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bləʊn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6000" b="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56250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-819472"/>
            <a:ext cx="8928992" cy="3528392"/>
          </a:xfrm>
        </p:spPr>
        <p:txBody>
          <a:bodyPr>
            <a:normAutofit/>
          </a:bodyPr>
          <a:lstStyle/>
          <a:p>
            <a:pPr algn="ctr"/>
            <a:r>
              <a:rPr lang="ru-RU" sz="8800" dirty="0"/>
              <a:t>б</a:t>
            </a:r>
            <a:r>
              <a:rPr lang="ru-RU" sz="8800" dirty="0" smtClean="0"/>
              <a:t>рать, взять</a:t>
            </a:r>
            <a:endParaRPr lang="ru-RU" sz="88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7701960"/>
              </p:ext>
            </p:extLst>
          </p:nvPr>
        </p:nvGraphicFramePr>
        <p:xfrm>
          <a:off x="251521" y="2348880"/>
          <a:ext cx="8568952" cy="22528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1895"/>
                <a:gridCol w="2832712"/>
                <a:gridCol w="2974345"/>
              </a:tblGrid>
              <a:tr h="2252856">
                <a:tc>
                  <a:txBody>
                    <a:bodyPr/>
                    <a:lstStyle/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72116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-819472"/>
            <a:ext cx="8928992" cy="3528392"/>
          </a:xfrm>
        </p:spPr>
        <p:txBody>
          <a:bodyPr>
            <a:normAutofit/>
          </a:bodyPr>
          <a:lstStyle/>
          <a:p>
            <a:pPr algn="ctr"/>
            <a:r>
              <a:rPr lang="ru-RU" sz="8800" dirty="0"/>
              <a:t>б</a:t>
            </a:r>
            <a:r>
              <a:rPr lang="ru-RU" sz="8800" dirty="0" smtClean="0"/>
              <a:t>рать, взять</a:t>
            </a:r>
            <a:endParaRPr lang="ru-RU" sz="88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422072"/>
              </p:ext>
            </p:extLst>
          </p:nvPr>
        </p:nvGraphicFramePr>
        <p:xfrm>
          <a:off x="251521" y="2348880"/>
          <a:ext cx="8568952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1895"/>
                <a:gridCol w="2832712"/>
                <a:gridCol w="2974345"/>
              </a:tblGrid>
              <a:tr h="2252856"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take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teɪk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took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tʊk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pPr algn="ctr"/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taken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[ˈ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teɪkən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21004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-819472"/>
            <a:ext cx="8928992" cy="3528392"/>
          </a:xfrm>
        </p:spPr>
        <p:txBody>
          <a:bodyPr>
            <a:normAutofit/>
          </a:bodyPr>
          <a:lstStyle/>
          <a:p>
            <a:pPr algn="ctr"/>
            <a:r>
              <a:rPr lang="ru-RU" sz="8800" dirty="0" smtClean="0"/>
              <a:t>учить</a:t>
            </a:r>
            <a:endParaRPr lang="ru-RU" sz="88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5046002"/>
              </p:ext>
            </p:extLst>
          </p:nvPr>
        </p:nvGraphicFramePr>
        <p:xfrm>
          <a:off x="251521" y="2348880"/>
          <a:ext cx="8568952" cy="22528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1895"/>
                <a:gridCol w="2832712"/>
                <a:gridCol w="2974345"/>
              </a:tblGrid>
              <a:tr h="2252856">
                <a:tc>
                  <a:txBody>
                    <a:bodyPr/>
                    <a:lstStyle/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b="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3196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-819472"/>
            <a:ext cx="8928992" cy="3528392"/>
          </a:xfrm>
        </p:spPr>
        <p:txBody>
          <a:bodyPr>
            <a:normAutofit/>
          </a:bodyPr>
          <a:lstStyle/>
          <a:p>
            <a:pPr algn="ctr"/>
            <a:r>
              <a:rPr lang="ru-RU" sz="8800" dirty="0" smtClean="0"/>
              <a:t>учить</a:t>
            </a:r>
            <a:endParaRPr lang="ru-RU" sz="88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186543"/>
              </p:ext>
            </p:extLst>
          </p:nvPr>
        </p:nvGraphicFramePr>
        <p:xfrm>
          <a:off x="251521" y="2348880"/>
          <a:ext cx="8568952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1895"/>
                <a:gridCol w="2832712"/>
                <a:gridCol w="2974345"/>
              </a:tblGrid>
              <a:tr h="2252856"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teach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tiːtʃ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taught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tɔːt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pPr algn="ctr"/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taught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tɔːt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  <a:endParaRPr lang="en-US" sz="6000" b="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9788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-819472"/>
            <a:ext cx="8928992" cy="3312368"/>
          </a:xfrm>
        </p:spPr>
        <p:txBody>
          <a:bodyPr>
            <a:normAutofit/>
          </a:bodyPr>
          <a:lstStyle/>
          <a:p>
            <a:pPr algn="ctr"/>
            <a:r>
              <a:rPr lang="ru-RU" sz="5400" dirty="0"/>
              <a:t>г</a:t>
            </a:r>
            <a:r>
              <a:rPr lang="ru-RU" sz="5400" dirty="0" smtClean="0"/>
              <a:t>оворить, рассказывать</a:t>
            </a:r>
            <a:endParaRPr lang="ru-RU" sz="54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7123811"/>
              </p:ext>
            </p:extLst>
          </p:nvPr>
        </p:nvGraphicFramePr>
        <p:xfrm>
          <a:off x="251521" y="2348880"/>
          <a:ext cx="8568952" cy="22528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1895"/>
                <a:gridCol w="2832712"/>
                <a:gridCol w="2974345"/>
              </a:tblGrid>
              <a:tr h="2252856">
                <a:tc>
                  <a:txBody>
                    <a:bodyPr/>
                    <a:lstStyle/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b="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703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-819472"/>
            <a:ext cx="8928992" cy="4536504"/>
          </a:xfrm>
        </p:spPr>
        <p:txBody>
          <a:bodyPr>
            <a:normAutofit/>
          </a:bodyPr>
          <a:lstStyle/>
          <a:p>
            <a:pPr algn="ctr"/>
            <a:r>
              <a:rPr lang="ru-RU" sz="5400" dirty="0"/>
              <a:t>г</a:t>
            </a:r>
            <a:r>
              <a:rPr lang="ru-RU" sz="5400" dirty="0" smtClean="0"/>
              <a:t>оворить, </a:t>
            </a:r>
            <a:r>
              <a:rPr lang="ru-RU" sz="5400" dirty="0" smtClean="0">
                <a:solidFill>
                  <a:schemeClr val="accent5">
                    <a:lumMod val="50000"/>
                  </a:schemeClr>
                </a:solidFill>
              </a:rPr>
              <a:t>рассказывать</a:t>
            </a:r>
            <a:endParaRPr lang="ru-RU" sz="5400" dirty="0">
              <a:solidFill>
                <a:schemeClr val="accent5">
                  <a:lumMod val="50000"/>
                </a:schemeClr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119807"/>
              </p:ext>
            </p:extLst>
          </p:nvPr>
        </p:nvGraphicFramePr>
        <p:xfrm>
          <a:off x="251521" y="2348880"/>
          <a:ext cx="8568952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1895"/>
                <a:gridCol w="2832712"/>
                <a:gridCol w="2974345"/>
              </a:tblGrid>
              <a:tr h="2252856"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tell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tel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told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təʊld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pPr algn="ctr"/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told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təʊld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  <a:endParaRPr lang="en-US" sz="6000" b="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92419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-819472"/>
            <a:ext cx="8928992" cy="3456384"/>
          </a:xfrm>
        </p:spPr>
        <p:txBody>
          <a:bodyPr>
            <a:normAutofit/>
          </a:bodyPr>
          <a:lstStyle/>
          <a:p>
            <a:pPr algn="ctr"/>
            <a:r>
              <a:rPr lang="ru-RU" sz="8800" dirty="0" smtClean="0"/>
              <a:t>думать</a:t>
            </a:r>
            <a:endParaRPr lang="ru-RU" sz="88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4990409"/>
              </p:ext>
            </p:extLst>
          </p:nvPr>
        </p:nvGraphicFramePr>
        <p:xfrm>
          <a:off x="251521" y="2348880"/>
          <a:ext cx="8568952" cy="22528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1895"/>
                <a:gridCol w="2832712"/>
                <a:gridCol w="2974345"/>
              </a:tblGrid>
              <a:tr h="2252856">
                <a:tc>
                  <a:txBody>
                    <a:bodyPr/>
                    <a:lstStyle/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b="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43623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-819472"/>
            <a:ext cx="8928992" cy="3456384"/>
          </a:xfrm>
        </p:spPr>
        <p:txBody>
          <a:bodyPr>
            <a:normAutofit/>
          </a:bodyPr>
          <a:lstStyle/>
          <a:p>
            <a:pPr algn="ctr"/>
            <a:r>
              <a:rPr lang="ru-RU" sz="8800" dirty="0" smtClean="0"/>
              <a:t>думать</a:t>
            </a:r>
            <a:endParaRPr lang="ru-RU" sz="88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6039852"/>
              </p:ext>
            </p:extLst>
          </p:nvPr>
        </p:nvGraphicFramePr>
        <p:xfrm>
          <a:off x="251521" y="2348880"/>
          <a:ext cx="8568952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1895"/>
                <a:gridCol w="2832712"/>
                <a:gridCol w="2974345"/>
              </a:tblGrid>
              <a:tr h="2252856"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think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l-GR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[θ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ɪŋk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thought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l-GR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[θ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ɔːt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pPr algn="ctr"/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thought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l-GR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[θ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ɔːt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  <a:endParaRPr lang="en-US" sz="6000" b="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37354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-819472"/>
            <a:ext cx="8928992" cy="3384376"/>
          </a:xfrm>
        </p:spPr>
        <p:txBody>
          <a:bodyPr>
            <a:normAutofit/>
          </a:bodyPr>
          <a:lstStyle/>
          <a:p>
            <a:pPr algn="ctr"/>
            <a:r>
              <a:rPr lang="ru-RU" sz="6000" dirty="0"/>
              <a:t>б</a:t>
            </a:r>
            <a:r>
              <a:rPr lang="ru-RU" sz="6000" dirty="0" smtClean="0"/>
              <a:t>росать, кидать</a:t>
            </a:r>
            <a:endParaRPr lang="ru-RU" sz="60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9583898"/>
              </p:ext>
            </p:extLst>
          </p:nvPr>
        </p:nvGraphicFramePr>
        <p:xfrm>
          <a:off x="251521" y="2348880"/>
          <a:ext cx="8568952" cy="22528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1895"/>
                <a:gridCol w="2832712"/>
                <a:gridCol w="2974345"/>
              </a:tblGrid>
              <a:tr h="2252856">
                <a:tc>
                  <a:txBody>
                    <a:bodyPr/>
                    <a:lstStyle/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695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-819472"/>
            <a:ext cx="8928992" cy="3384376"/>
          </a:xfrm>
        </p:spPr>
        <p:txBody>
          <a:bodyPr>
            <a:normAutofit/>
          </a:bodyPr>
          <a:lstStyle/>
          <a:p>
            <a:pPr algn="ctr"/>
            <a:r>
              <a:rPr lang="ru-RU" sz="6000" dirty="0"/>
              <a:t>б</a:t>
            </a:r>
            <a:r>
              <a:rPr lang="ru-RU" sz="6000" dirty="0" smtClean="0"/>
              <a:t>росать, кидать</a:t>
            </a:r>
            <a:endParaRPr lang="ru-RU" sz="60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3666203"/>
              </p:ext>
            </p:extLst>
          </p:nvPr>
        </p:nvGraphicFramePr>
        <p:xfrm>
          <a:off x="251521" y="2348880"/>
          <a:ext cx="8568952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1895"/>
                <a:gridCol w="2832712"/>
                <a:gridCol w="2974345"/>
              </a:tblGrid>
              <a:tr h="2252856"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throw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l-GR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[θ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rəʊ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threw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l-GR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[θ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ru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ː]</a:t>
                      </a:r>
                    </a:p>
                    <a:p>
                      <a:pPr algn="ctr"/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thrown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l-GR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[θ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rəʊn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8392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7240" y="-819472"/>
            <a:ext cx="7543800" cy="4968552"/>
          </a:xfrm>
        </p:spPr>
        <p:txBody>
          <a:bodyPr/>
          <a:lstStyle/>
          <a:p>
            <a:pPr algn="ctr"/>
            <a:r>
              <a:rPr lang="ru-RU" sz="8800" dirty="0" smtClean="0"/>
              <a:t>ломать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/>
              <a:t/>
            </a:r>
            <a:br>
              <a:rPr lang="en-US" sz="3200" dirty="0"/>
            </a:br>
            <a:r>
              <a:rPr lang="ru-RU" sz="3200" dirty="0" smtClean="0">
                <a:effectLst/>
              </a:rPr>
              <a:t/>
            </a:r>
            <a:br>
              <a:rPr lang="ru-RU" sz="3200" dirty="0" smtClean="0">
                <a:effectLst/>
              </a:rPr>
            </a:br>
            <a:endParaRPr lang="ru-RU" sz="3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9779942"/>
              </p:ext>
            </p:extLst>
          </p:nvPr>
        </p:nvGraphicFramePr>
        <p:xfrm>
          <a:off x="251520" y="2420887"/>
          <a:ext cx="8712967" cy="22528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04256"/>
                <a:gridCol w="2880320"/>
                <a:gridCol w="3528391"/>
              </a:tblGrid>
              <a:tr h="2252856">
                <a:tc>
                  <a:txBody>
                    <a:bodyPr/>
                    <a:lstStyle/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6000" b="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4358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-819472"/>
            <a:ext cx="8928992" cy="3384376"/>
          </a:xfrm>
        </p:spPr>
        <p:txBody>
          <a:bodyPr>
            <a:normAutofit/>
          </a:bodyPr>
          <a:lstStyle/>
          <a:p>
            <a:pPr algn="ctr"/>
            <a:r>
              <a:rPr lang="ru-RU" sz="8800" dirty="0" smtClean="0"/>
              <a:t>понимать</a:t>
            </a:r>
            <a:endParaRPr lang="ru-RU" sz="88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7827982"/>
              </p:ext>
            </p:extLst>
          </p:nvPr>
        </p:nvGraphicFramePr>
        <p:xfrm>
          <a:off x="251521" y="2348880"/>
          <a:ext cx="8568952" cy="22528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1895"/>
                <a:gridCol w="2832712"/>
                <a:gridCol w="2974345"/>
              </a:tblGrid>
              <a:tr h="2252856">
                <a:tc>
                  <a:txBody>
                    <a:bodyPr/>
                    <a:lstStyle/>
                    <a:p>
                      <a:endParaRPr lang="ru-RU" sz="4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4000" b="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5324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-819472"/>
            <a:ext cx="8928992" cy="3384376"/>
          </a:xfrm>
        </p:spPr>
        <p:txBody>
          <a:bodyPr>
            <a:normAutofit/>
          </a:bodyPr>
          <a:lstStyle/>
          <a:p>
            <a:pPr algn="ctr"/>
            <a:r>
              <a:rPr lang="ru-RU" sz="8800" dirty="0" smtClean="0"/>
              <a:t>понимать</a:t>
            </a:r>
            <a:endParaRPr lang="ru-RU" sz="88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8491278"/>
              </p:ext>
            </p:extLst>
          </p:nvPr>
        </p:nvGraphicFramePr>
        <p:xfrm>
          <a:off x="251521" y="2348880"/>
          <a:ext cx="8568952" cy="22528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1895"/>
                <a:gridCol w="2832712"/>
                <a:gridCol w="2974345"/>
              </a:tblGrid>
              <a:tr h="2252856">
                <a:tc>
                  <a:txBody>
                    <a:bodyPr/>
                    <a:lstStyle/>
                    <a:p>
                      <a:pPr algn="ctr"/>
                      <a:r>
                        <a:rPr lang="en-US" sz="4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understand</a:t>
                      </a:r>
                      <a:endParaRPr lang="en-US" sz="4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35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[ˌ</a:t>
                      </a:r>
                      <a:r>
                        <a:rPr lang="en-US" sz="35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ʌndəˈstænd</a:t>
                      </a:r>
                      <a:r>
                        <a:rPr lang="en-US" sz="35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endParaRPr lang="ru-RU" sz="4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understood</a:t>
                      </a:r>
                      <a:endParaRPr lang="en-US" sz="4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4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[ˌ</a:t>
                      </a:r>
                      <a:r>
                        <a:rPr lang="en-US" sz="4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ʌndəˈstʊd</a:t>
                      </a:r>
                      <a:r>
                        <a:rPr lang="en-US" sz="4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pPr algn="ctr"/>
                      <a:endParaRPr lang="en-US" sz="4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understood</a:t>
                      </a:r>
                      <a:endParaRPr lang="en-US" sz="4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4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[ˌ</a:t>
                      </a:r>
                      <a:r>
                        <a:rPr lang="en-US" sz="4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ʌndəˈstʊd</a:t>
                      </a:r>
                      <a:r>
                        <a:rPr lang="en-US" sz="4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  <a:endParaRPr lang="en-US" sz="4000" b="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63305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-819472"/>
            <a:ext cx="8928992" cy="3600400"/>
          </a:xfrm>
        </p:spPr>
        <p:txBody>
          <a:bodyPr>
            <a:normAutofit/>
          </a:bodyPr>
          <a:lstStyle/>
          <a:p>
            <a:pPr algn="ctr"/>
            <a:r>
              <a:rPr lang="ru-RU" sz="5400" dirty="0"/>
              <a:t>п</a:t>
            </a:r>
            <a:r>
              <a:rPr lang="ru-RU" sz="5400" dirty="0" smtClean="0"/>
              <a:t>росыпаться, будить</a:t>
            </a:r>
            <a:endParaRPr lang="ru-RU" sz="54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2835946"/>
              </p:ext>
            </p:extLst>
          </p:nvPr>
        </p:nvGraphicFramePr>
        <p:xfrm>
          <a:off x="251521" y="2348880"/>
          <a:ext cx="8568952" cy="22528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2287"/>
                <a:gridCol w="2520280"/>
                <a:gridCol w="3456385"/>
              </a:tblGrid>
              <a:tr h="2252856">
                <a:tc>
                  <a:txBody>
                    <a:bodyPr/>
                    <a:lstStyle/>
                    <a:p>
                      <a:pPr algn="ctr"/>
                      <a:endParaRPr lang="ru-RU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8137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-819472"/>
            <a:ext cx="8928992" cy="3600400"/>
          </a:xfrm>
        </p:spPr>
        <p:txBody>
          <a:bodyPr>
            <a:normAutofit/>
          </a:bodyPr>
          <a:lstStyle/>
          <a:p>
            <a:pPr algn="ctr"/>
            <a:r>
              <a:rPr lang="ru-RU" sz="5400" dirty="0"/>
              <a:t>п</a:t>
            </a:r>
            <a:r>
              <a:rPr lang="ru-RU" sz="5400" dirty="0" smtClean="0"/>
              <a:t>росыпаться, будить</a:t>
            </a:r>
            <a:endParaRPr lang="ru-RU" sz="54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1869401"/>
              </p:ext>
            </p:extLst>
          </p:nvPr>
        </p:nvGraphicFramePr>
        <p:xfrm>
          <a:off x="251521" y="2348880"/>
          <a:ext cx="8568952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2287"/>
                <a:gridCol w="2520280"/>
                <a:gridCol w="3456385"/>
              </a:tblGrid>
              <a:tr h="2252856"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wake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weɪk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  <a:endParaRPr lang="ru-RU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woke</a:t>
                      </a:r>
                      <a:endParaRPr lang="ru-RU" sz="6000" b="1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wəʊk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  <a:b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</a:br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woken</a:t>
                      </a:r>
                      <a:endParaRPr lang="ru-RU" sz="6000" b="1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[ˈ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wəʊkən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  <a:b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</a:br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51356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-819472"/>
            <a:ext cx="8928992" cy="3312368"/>
          </a:xfrm>
        </p:spPr>
        <p:txBody>
          <a:bodyPr>
            <a:normAutofit/>
          </a:bodyPr>
          <a:lstStyle/>
          <a:p>
            <a:pPr algn="ctr"/>
            <a:r>
              <a:rPr lang="ru-RU" sz="8800" dirty="0"/>
              <a:t>н</a:t>
            </a:r>
            <a:r>
              <a:rPr lang="ru-RU" sz="8800" dirty="0" smtClean="0"/>
              <a:t>осить одежду</a:t>
            </a:r>
            <a:endParaRPr lang="ru-RU" sz="88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147200"/>
              </p:ext>
            </p:extLst>
          </p:nvPr>
        </p:nvGraphicFramePr>
        <p:xfrm>
          <a:off x="251521" y="2348880"/>
          <a:ext cx="8568952" cy="22528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1895"/>
                <a:gridCol w="2832712"/>
                <a:gridCol w="2974345"/>
              </a:tblGrid>
              <a:tr h="2252856">
                <a:tc>
                  <a:txBody>
                    <a:bodyPr/>
                    <a:lstStyle/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8597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-819472"/>
            <a:ext cx="8928992" cy="3312368"/>
          </a:xfrm>
        </p:spPr>
        <p:txBody>
          <a:bodyPr>
            <a:normAutofit/>
          </a:bodyPr>
          <a:lstStyle/>
          <a:p>
            <a:pPr algn="ctr"/>
            <a:r>
              <a:rPr lang="ru-RU" sz="8800" dirty="0"/>
              <a:t>н</a:t>
            </a:r>
            <a:r>
              <a:rPr lang="ru-RU" sz="8800" dirty="0" smtClean="0"/>
              <a:t>осить одежду</a:t>
            </a:r>
            <a:endParaRPr lang="ru-RU" sz="88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5533875"/>
              </p:ext>
            </p:extLst>
          </p:nvPr>
        </p:nvGraphicFramePr>
        <p:xfrm>
          <a:off x="251521" y="2348880"/>
          <a:ext cx="8568952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1895"/>
                <a:gridCol w="2832712"/>
                <a:gridCol w="2974345"/>
              </a:tblGrid>
              <a:tr h="2252856"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wear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weə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wore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wɔ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ː]</a:t>
                      </a:r>
                    </a:p>
                    <a:p>
                      <a:pPr algn="ctr"/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worn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wɔːn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8654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-819472"/>
            <a:ext cx="8928992" cy="3456384"/>
          </a:xfrm>
        </p:spPr>
        <p:txBody>
          <a:bodyPr>
            <a:normAutofit/>
          </a:bodyPr>
          <a:lstStyle/>
          <a:p>
            <a:pPr algn="ctr"/>
            <a:r>
              <a:rPr lang="ru-RU" sz="8800" dirty="0" smtClean="0"/>
              <a:t>выиграть</a:t>
            </a:r>
            <a:endParaRPr lang="ru-RU" sz="88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4020476"/>
              </p:ext>
            </p:extLst>
          </p:nvPr>
        </p:nvGraphicFramePr>
        <p:xfrm>
          <a:off x="251521" y="2348880"/>
          <a:ext cx="8568952" cy="22528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1895"/>
                <a:gridCol w="2832712"/>
                <a:gridCol w="2974345"/>
              </a:tblGrid>
              <a:tr h="2252856">
                <a:tc>
                  <a:txBody>
                    <a:bodyPr/>
                    <a:lstStyle/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b="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1644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-819472"/>
            <a:ext cx="8928992" cy="3456384"/>
          </a:xfrm>
        </p:spPr>
        <p:txBody>
          <a:bodyPr>
            <a:normAutofit/>
          </a:bodyPr>
          <a:lstStyle/>
          <a:p>
            <a:pPr algn="ctr"/>
            <a:r>
              <a:rPr lang="ru-RU" sz="8800" dirty="0" smtClean="0"/>
              <a:t>выиграть</a:t>
            </a:r>
            <a:endParaRPr lang="ru-RU" sz="88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0003567"/>
              </p:ext>
            </p:extLst>
          </p:nvPr>
        </p:nvGraphicFramePr>
        <p:xfrm>
          <a:off x="251521" y="2348880"/>
          <a:ext cx="8568952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1895"/>
                <a:gridCol w="2832712"/>
                <a:gridCol w="2974345"/>
              </a:tblGrid>
              <a:tr h="2252856"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win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wɪn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won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wʌn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pPr algn="ctr"/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won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wʌn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  <a:endParaRPr lang="en-US" sz="6000" b="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23004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-819472"/>
            <a:ext cx="8928992" cy="3744416"/>
          </a:xfrm>
        </p:spPr>
        <p:txBody>
          <a:bodyPr>
            <a:normAutofit/>
          </a:bodyPr>
          <a:lstStyle/>
          <a:p>
            <a:pPr algn="ctr"/>
            <a:r>
              <a:rPr lang="ru-RU" sz="8800" dirty="0" smtClean="0"/>
              <a:t>писать</a:t>
            </a:r>
            <a:endParaRPr lang="ru-RU" sz="88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615103"/>
              </p:ext>
            </p:extLst>
          </p:nvPr>
        </p:nvGraphicFramePr>
        <p:xfrm>
          <a:off x="251521" y="2348880"/>
          <a:ext cx="8568952" cy="22528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1895"/>
                <a:gridCol w="2832712"/>
                <a:gridCol w="2974345"/>
              </a:tblGrid>
              <a:tr h="2252856">
                <a:tc>
                  <a:txBody>
                    <a:bodyPr/>
                    <a:lstStyle/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15810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-819472"/>
            <a:ext cx="8928992" cy="3744416"/>
          </a:xfrm>
        </p:spPr>
        <p:txBody>
          <a:bodyPr>
            <a:normAutofit/>
          </a:bodyPr>
          <a:lstStyle/>
          <a:p>
            <a:pPr algn="ctr"/>
            <a:r>
              <a:rPr lang="ru-RU" sz="8800" dirty="0" smtClean="0"/>
              <a:t>писать</a:t>
            </a:r>
            <a:endParaRPr lang="ru-RU" sz="88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7817749"/>
              </p:ext>
            </p:extLst>
          </p:nvPr>
        </p:nvGraphicFramePr>
        <p:xfrm>
          <a:off x="251521" y="2348880"/>
          <a:ext cx="8568952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1895"/>
                <a:gridCol w="2832712"/>
                <a:gridCol w="2974345"/>
              </a:tblGrid>
              <a:tr h="2252856"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write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raɪt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wrote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rəʊt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pPr algn="ctr"/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written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rɪtən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59424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7240" y="-819472"/>
            <a:ext cx="7543800" cy="4968552"/>
          </a:xfrm>
        </p:spPr>
        <p:txBody>
          <a:bodyPr/>
          <a:lstStyle/>
          <a:p>
            <a:pPr algn="ctr"/>
            <a:r>
              <a:rPr lang="ru-RU" sz="8800" dirty="0" smtClean="0"/>
              <a:t>ломать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/>
              <a:t/>
            </a:r>
            <a:br>
              <a:rPr lang="en-US" sz="3200" dirty="0"/>
            </a:br>
            <a:r>
              <a:rPr lang="ru-RU" sz="3200" dirty="0" smtClean="0">
                <a:effectLst/>
              </a:rPr>
              <a:t/>
            </a:r>
            <a:br>
              <a:rPr lang="ru-RU" sz="3200" dirty="0" smtClean="0">
                <a:effectLst/>
              </a:rPr>
            </a:br>
            <a:endParaRPr lang="ru-RU" sz="3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1868572"/>
              </p:ext>
            </p:extLst>
          </p:nvPr>
        </p:nvGraphicFramePr>
        <p:xfrm>
          <a:off x="251520" y="2420887"/>
          <a:ext cx="8712967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04256"/>
                <a:gridCol w="2880320"/>
                <a:gridCol w="3528391"/>
              </a:tblGrid>
              <a:tr h="2252856"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</a:rPr>
                        <a:t>break</a:t>
                      </a:r>
                      <a:endParaRPr lang="en-US" sz="6000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breɪk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</a:rPr>
                        <a:t>broke</a:t>
                      </a:r>
                      <a:endParaRPr lang="en-US" sz="6000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brəʊk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ː]</a:t>
                      </a:r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</a:rPr>
                        <a:t>broken</a:t>
                      </a:r>
                      <a:endParaRPr lang="en-US" sz="6000" dirty="0" smtClean="0">
                        <a:solidFill>
                          <a:srgbClr val="002060"/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[ˈ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brəʊkən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6000" b="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660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-819472"/>
            <a:ext cx="8928992" cy="3744416"/>
          </a:xfrm>
        </p:spPr>
        <p:txBody>
          <a:bodyPr>
            <a:normAutofit/>
          </a:bodyPr>
          <a:lstStyle/>
          <a:p>
            <a:pPr algn="ctr"/>
            <a:r>
              <a:rPr lang="ru-RU" sz="8800" dirty="0" smtClean="0"/>
              <a:t>писать</a:t>
            </a:r>
            <a:endParaRPr lang="ru-RU" sz="88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6240802"/>
              </p:ext>
            </p:extLst>
          </p:nvPr>
        </p:nvGraphicFramePr>
        <p:xfrm>
          <a:off x="251521" y="2348880"/>
          <a:ext cx="8568952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1895"/>
                <a:gridCol w="2832712"/>
                <a:gridCol w="2974345"/>
              </a:tblGrid>
              <a:tr h="2252856"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write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raɪt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wrote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rəʊt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pPr algn="ctr"/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written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rɪtən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79391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AutoShape 2" descr="Пятерочка 5+ мне нравитс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8" name="Picture 4" descr="Пятерочка 5+ мне нравится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484784"/>
            <a:ext cx="6696744" cy="5022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4610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7240" y="-819472"/>
            <a:ext cx="7543800" cy="4896544"/>
          </a:xfrm>
        </p:spPr>
        <p:txBody>
          <a:bodyPr/>
          <a:lstStyle/>
          <a:p>
            <a:pPr algn="ctr"/>
            <a:r>
              <a:rPr lang="ru-RU" sz="8800" dirty="0" smtClean="0"/>
              <a:t>принести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/>
              <a:t/>
            </a:r>
            <a:br>
              <a:rPr lang="en-US" sz="3200" dirty="0"/>
            </a:br>
            <a:r>
              <a:rPr lang="ru-RU" sz="3200" dirty="0" smtClean="0">
                <a:effectLst/>
              </a:rPr>
              <a:t/>
            </a:r>
            <a:br>
              <a:rPr lang="ru-RU" sz="3200" dirty="0" smtClean="0">
                <a:effectLst/>
              </a:rPr>
            </a:br>
            <a:endParaRPr lang="ru-RU" sz="3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8203079"/>
              </p:ext>
            </p:extLst>
          </p:nvPr>
        </p:nvGraphicFramePr>
        <p:xfrm>
          <a:off x="251520" y="2420887"/>
          <a:ext cx="8712967" cy="22528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04256"/>
                <a:gridCol w="2880320"/>
                <a:gridCol w="3528391"/>
              </a:tblGrid>
              <a:tr h="2252856">
                <a:tc>
                  <a:txBody>
                    <a:bodyPr/>
                    <a:lstStyle/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6000" b="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4096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7240" y="-819472"/>
            <a:ext cx="7543800" cy="4896544"/>
          </a:xfrm>
        </p:spPr>
        <p:txBody>
          <a:bodyPr/>
          <a:lstStyle/>
          <a:p>
            <a:pPr algn="ctr"/>
            <a:r>
              <a:rPr lang="ru-RU" sz="8800" dirty="0" smtClean="0"/>
              <a:t>принести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/>
              <a:t/>
            </a:r>
            <a:br>
              <a:rPr lang="en-US" sz="3200" dirty="0"/>
            </a:br>
            <a:r>
              <a:rPr lang="ru-RU" sz="3200" dirty="0" smtClean="0">
                <a:effectLst/>
              </a:rPr>
              <a:t/>
            </a:r>
            <a:br>
              <a:rPr lang="ru-RU" sz="3200" dirty="0" smtClean="0">
                <a:effectLst/>
              </a:rPr>
            </a:br>
            <a:endParaRPr lang="ru-RU" sz="3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1903562"/>
              </p:ext>
            </p:extLst>
          </p:nvPr>
        </p:nvGraphicFramePr>
        <p:xfrm>
          <a:off x="251520" y="2420887"/>
          <a:ext cx="8712967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04256"/>
                <a:gridCol w="2880320"/>
                <a:gridCol w="3528391"/>
              </a:tblGrid>
              <a:tr h="2252856"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bring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brɪŋ</a:t>
                      </a:r>
                      <a:r>
                        <a:rPr lang="en-US" sz="60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  <a:endParaRPr lang="en-US" sz="6000" b="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brought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[ˈ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brɔːt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brought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[ˈ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brɔːt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1990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7240" y="-819472"/>
            <a:ext cx="7543800" cy="4968552"/>
          </a:xfrm>
        </p:spPr>
        <p:txBody>
          <a:bodyPr/>
          <a:lstStyle/>
          <a:p>
            <a:pPr algn="ctr"/>
            <a:r>
              <a:rPr lang="ru-RU" sz="8800" dirty="0" smtClean="0"/>
              <a:t>строить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/>
              <a:t/>
            </a:r>
            <a:br>
              <a:rPr lang="en-US" sz="3200" dirty="0"/>
            </a:br>
            <a:r>
              <a:rPr lang="ru-RU" sz="3200" dirty="0" smtClean="0">
                <a:effectLst/>
              </a:rPr>
              <a:t/>
            </a:r>
            <a:br>
              <a:rPr lang="ru-RU" sz="3200" dirty="0" smtClean="0">
                <a:effectLst/>
              </a:rPr>
            </a:br>
            <a:endParaRPr lang="ru-RU" sz="3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1968785"/>
              </p:ext>
            </p:extLst>
          </p:nvPr>
        </p:nvGraphicFramePr>
        <p:xfrm>
          <a:off x="251520" y="2420887"/>
          <a:ext cx="8712967" cy="22528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04256"/>
                <a:gridCol w="2880320"/>
                <a:gridCol w="3528391"/>
              </a:tblGrid>
              <a:tr h="2252856">
                <a:tc>
                  <a:txBody>
                    <a:bodyPr/>
                    <a:lstStyle/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85478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7240" y="-819472"/>
            <a:ext cx="7543800" cy="4968552"/>
          </a:xfrm>
        </p:spPr>
        <p:txBody>
          <a:bodyPr/>
          <a:lstStyle/>
          <a:p>
            <a:pPr algn="ctr"/>
            <a:r>
              <a:rPr lang="ru-RU" sz="8800" dirty="0" smtClean="0"/>
              <a:t>строить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/>
              <a:t/>
            </a:r>
            <a:br>
              <a:rPr lang="en-US" sz="3200" dirty="0"/>
            </a:br>
            <a:r>
              <a:rPr lang="ru-RU" sz="3200" dirty="0" smtClean="0">
                <a:effectLst/>
              </a:rPr>
              <a:t/>
            </a:r>
            <a:br>
              <a:rPr lang="ru-RU" sz="3200" dirty="0" smtClean="0">
                <a:effectLst/>
              </a:rPr>
            </a:br>
            <a:endParaRPr lang="ru-RU" sz="3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0896497"/>
              </p:ext>
            </p:extLst>
          </p:nvPr>
        </p:nvGraphicFramePr>
        <p:xfrm>
          <a:off x="251520" y="2420887"/>
          <a:ext cx="8712967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04256"/>
                <a:gridCol w="2880320"/>
                <a:gridCol w="3528391"/>
              </a:tblGrid>
              <a:tr h="2252856"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build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bɪld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built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bɪlt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built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bɪlt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02396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7240" y="-819472"/>
            <a:ext cx="7543800" cy="5040560"/>
          </a:xfrm>
        </p:spPr>
        <p:txBody>
          <a:bodyPr/>
          <a:lstStyle/>
          <a:p>
            <a:pPr algn="ctr"/>
            <a:r>
              <a:rPr lang="ru-RU" sz="8800" dirty="0" smtClean="0"/>
              <a:t>купить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/>
              <a:t/>
            </a:r>
            <a:br>
              <a:rPr lang="en-US" sz="3200" dirty="0"/>
            </a:br>
            <a:r>
              <a:rPr lang="ru-RU" sz="3200" dirty="0" smtClean="0">
                <a:effectLst/>
              </a:rPr>
              <a:t/>
            </a:r>
            <a:br>
              <a:rPr lang="ru-RU" sz="3200" dirty="0" smtClean="0">
                <a:effectLst/>
              </a:rPr>
            </a:br>
            <a:endParaRPr lang="ru-RU" sz="3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3318547"/>
              </p:ext>
            </p:extLst>
          </p:nvPr>
        </p:nvGraphicFramePr>
        <p:xfrm>
          <a:off x="251520" y="2420887"/>
          <a:ext cx="8712967" cy="22528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04256"/>
                <a:gridCol w="2880320"/>
                <a:gridCol w="3528391"/>
              </a:tblGrid>
              <a:tr h="2252856">
                <a:tc>
                  <a:txBody>
                    <a:bodyPr/>
                    <a:lstStyle/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24324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355846"/>
            <a:ext cx="8381260" cy="5017369"/>
          </a:xfrm>
        </p:spPr>
        <p:txBody>
          <a:bodyPr/>
          <a:lstStyle/>
          <a:p>
            <a:pPr algn="l"/>
            <a:r>
              <a:rPr lang="ru-RU" sz="5400" dirty="0" smtClean="0">
                <a:solidFill>
                  <a:schemeClr val="bg1">
                    <a:lumMod val="95000"/>
                  </a:schemeClr>
                </a:solidFill>
              </a:rPr>
              <a:t>   Ваша задача:</a:t>
            </a:r>
            <a:br>
              <a:rPr lang="ru-RU" sz="54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5400" dirty="0" smtClean="0">
                <a:solidFill>
                  <a:schemeClr val="bg1">
                    <a:lumMod val="95000"/>
                  </a:schemeClr>
                </a:solidFill>
              </a:rPr>
              <a:t/>
            </a:r>
            <a:br>
              <a:rPr lang="ru-RU" sz="54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5400" dirty="0" smtClean="0">
                <a:solidFill>
                  <a:schemeClr val="accent2">
                    <a:lumMod val="50000"/>
                  </a:schemeClr>
                </a:solidFill>
              </a:rPr>
              <a:t>Назвать </a:t>
            </a:r>
            <a:r>
              <a:rPr lang="ru-RU" sz="5400" dirty="0" smtClean="0">
                <a:solidFill>
                  <a:srgbClr val="00B050"/>
                </a:solidFill>
              </a:rPr>
              <a:t>все 3 формы </a:t>
            </a:r>
            <a:r>
              <a:rPr lang="ru-RU" sz="5400" dirty="0" smtClean="0">
                <a:solidFill>
                  <a:schemeClr val="accent2">
                    <a:lumMod val="50000"/>
                  </a:schemeClr>
                </a:solidFill>
              </a:rPr>
              <a:t>глагола, </a:t>
            </a:r>
            <a:r>
              <a:rPr lang="ru-RU" sz="5400" dirty="0" smtClean="0">
                <a:solidFill>
                  <a:srgbClr val="7030A0"/>
                </a:solidFill>
              </a:rPr>
              <a:t>до того </a:t>
            </a:r>
            <a:r>
              <a:rPr lang="ru-RU" sz="5400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5400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5400" dirty="0" smtClean="0">
                <a:solidFill>
                  <a:schemeClr val="accent2">
                    <a:lumMod val="50000"/>
                  </a:schemeClr>
                </a:solidFill>
              </a:rPr>
              <a:t>как появятся правильные ответы</a:t>
            </a:r>
            <a:endParaRPr lang="ru-RU" sz="54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3303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7240" y="-819472"/>
            <a:ext cx="7543800" cy="5040560"/>
          </a:xfrm>
        </p:spPr>
        <p:txBody>
          <a:bodyPr/>
          <a:lstStyle/>
          <a:p>
            <a:pPr algn="ctr"/>
            <a:r>
              <a:rPr lang="ru-RU" sz="8800" dirty="0" smtClean="0"/>
              <a:t>купить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/>
              <a:t/>
            </a:r>
            <a:br>
              <a:rPr lang="en-US" sz="3200" dirty="0"/>
            </a:br>
            <a:r>
              <a:rPr lang="ru-RU" sz="3200" dirty="0" smtClean="0">
                <a:effectLst/>
              </a:rPr>
              <a:t/>
            </a:r>
            <a:br>
              <a:rPr lang="ru-RU" sz="3200" dirty="0" smtClean="0">
                <a:effectLst/>
              </a:rPr>
            </a:br>
            <a:endParaRPr lang="ru-RU" sz="3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4081820"/>
              </p:ext>
            </p:extLst>
          </p:nvPr>
        </p:nvGraphicFramePr>
        <p:xfrm>
          <a:off x="251520" y="2420887"/>
          <a:ext cx="8712967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04256"/>
                <a:gridCol w="2880320"/>
                <a:gridCol w="3528391"/>
              </a:tblGrid>
              <a:tr h="2252856"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buy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baɪ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bought</a:t>
                      </a:r>
                      <a:endParaRPr lang="ru-RU" sz="6000" b="1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bɔːt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bought</a:t>
                      </a:r>
                      <a:endParaRPr lang="ru-RU" sz="6000" b="1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bɔːt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02141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-819472"/>
            <a:ext cx="8784976" cy="5112568"/>
          </a:xfrm>
        </p:spPr>
        <p:txBody>
          <a:bodyPr/>
          <a:lstStyle/>
          <a:p>
            <a:pPr algn="ctr"/>
            <a:r>
              <a:rPr lang="ru-RU" sz="6000" dirty="0"/>
              <a:t>л</a:t>
            </a:r>
            <a:r>
              <a:rPr lang="ru-RU" sz="6000" dirty="0" smtClean="0"/>
              <a:t>овить, поймать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/>
              <a:t/>
            </a:r>
            <a:br>
              <a:rPr lang="en-US" sz="3200" dirty="0"/>
            </a:br>
            <a:r>
              <a:rPr lang="ru-RU" sz="3200" dirty="0" smtClean="0">
                <a:effectLst/>
              </a:rPr>
              <a:t/>
            </a:r>
            <a:br>
              <a:rPr lang="ru-RU" sz="3200" dirty="0" smtClean="0">
                <a:effectLst/>
              </a:rPr>
            </a:br>
            <a:endParaRPr lang="ru-RU" sz="3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4446389"/>
              </p:ext>
            </p:extLst>
          </p:nvPr>
        </p:nvGraphicFramePr>
        <p:xfrm>
          <a:off x="251520" y="2420887"/>
          <a:ext cx="8712967" cy="22528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04256"/>
                <a:gridCol w="2880320"/>
                <a:gridCol w="3528391"/>
              </a:tblGrid>
              <a:tr h="2252856">
                <a:tc>
                  <a:txBody>
                    <a:bodyPr/>
                    <a:lstStyle/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11578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-819472"/>
            <a:ext cx="8784976" cy="5112568"/>
          </a:xfrm>
        </p:spPr>
        <p:txBody>
          <a:bodyPr/>
          <a:lstStyle/>
          <a:p>
            <a:pPr algn="ctr"/>
            <a:r>
              <a:rPr lang="ru-RU" sz="6000" dirty="0"/>
              <a:t>л</a:t>
            </a:r>
            <a:r>
              <a:rPr lang="ru-RU" sz="6000" dirty="0" smtClean="0"/>
              <a:t>овить, поймать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/>
              <a:t/>
            </a:r>
            <a:br>
              <a:rPr lang="en-US" sz="3200" dirty="0"/>
            </a:br>
            <a:r>
              <a:rPr lang="ru-RU" sz="3200" dirty="0" smtClean="0">
                <a:effectLst/>
              </a:rPr>
              <a:t/>
            </a:r>
            <a:br>
              <a:rPr lang="ru-RU" sz="3200" dirty="0" smtClean="0">
                <a:effectLst/>
              </a:rPr>
            </a:br>
            <a:endParaRPr lang="ru-RU" sz="3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5000964"/>
              </p:ext>
            </p:extLst>
          </p:nvPr>
        </p:nvGraphicFramePr>
        <p:xfrm>
          <a:off x="251520" y="2420887"/>
          <a:ext cx="8712967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04256"/>
                <a:gridCol w="2880320"/>
                <a:gridCol w="3528391"/>
              </a:tblGrid>
              <a:tr h="2252856"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catch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kætʃ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caught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kɔːt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caught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kɔːt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83869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-819472"/>
            <a:ext cx="8784976" cy="4752528"/>
          </a:xfrm>
        </p:spPr>
        <p:txBody>
          <a:bodyPr/>
          <a:lstStyle/>
          <a:p>
            <a:pPr algn="ctr"/>
            <a:r>
              <a:rPr lang="ru-RU" sz="8800" dirty="0" smtClean="0"/>
              <a:t>выбрать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/>
              <a:t/>
            </a:r>
            <a:br>
              <a:rPr lang="en-US" sz="3200" dirty="0"/>
            </a:br>
            <a:r>
              <a:rPr lang="ru-RU" sz="3200" dirty="0" smtClean="0">
                <a:effectLst/>
              </a:rPr>
              <a:t/>
            </a:r>
            <a:br>
              <a:rPr lang="ru-RU" sz="3200" dirty="0" smtClean="0">
                <a:effectLst/>
              </a:rPr>
            </a:br>
            <a:endParaRPr lang="ru-RU" sz="3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8900964"/>
              </p:ext>
            </p:extLst>
          </p:nvPr>
        </p:nvGraphicFramePr>
        <p:xfrm>
          <a:off x="251520" y="2420887"/>
          <a:ext cx="8712967" cy="22528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76264"/>
                <a:gridCol w="2808312"/>
                <a:gridCol w="3528391"/>
              </a:tblGrid>
              <a:tr h="2252856">
                <a:tc>
                  <a:txBody>
                    <a:bodyPr/>
                    <a:lstStyle/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34427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-819472"/>
            <a:ext cx="8784976" cy="4752528"/>
          </a:xfrm>
        </p:spPr>
        <p:txBody>
          <a:bodyPr/>
          <a:lstStyle/>
          <a:p>
            <a:pPr algn="ctr"/>
            <a:r>
              <a:rPr lang="ru-RU" sz="8800" dirty="0" smtClean="0"/>
              <a:t>выбрать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/>
              <a:t/>
            </a:r>
            <a:br>
              <a:rPr lang="en-US" sz="3200" dirty="0"/>
            </a:br>
            <a:r>
              <a:rPr lang="ru-RU" sz="3200" dirty="0" smtClean="0">
                <a:effectLst/>
              </a:rPr>
              <a:t/>
            </a:r>
            <a:br>
              <a:rPr lang="ru-RU" sz="3200" dirty="0" smtClean="0">
                <a:effectLst/>
              </a:rPr>
            </a:br>
            <a:endParaRPr lang="ru-RU" sz="3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4347352"/>
              </p:ext>
            </p:extLst>
          </p:nvPr>
        </p:nvGraphicFramePr>
        <p:xfrm>
          <a:off x="251520" y="2420887"/>
          <a:ext cx="8712967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76264"/>
                <a:gridCol w="2808312"/>
                <a:gridCol w="3528391"/>
              </a:tblGrid>
              <a:tr h="2252856"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choose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tʃuːz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chose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tʃəʊz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chosen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[ˈ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tʃəʊzən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19826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-819472"/>
            <a:ext cx="8784976" cy="4896544"/>
          </a:xfrm>
        </p:spPr>
        <p:txBody>
          <a:bodyPr/>
          <a:lstStyle/>
          <a:p>
            <a:pPr algn="ctr"/>
            <a:r>
              <a:rPr lang="ru-RU" sz="8800" dirty="0" smtClean="0"/>
              <a:t>приходить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/>
              <a:t/>
            </a:r>
            <a:br>
              <a:rPr lang="en-US" sz="3200" dirty="0"/>
            </a:br>
            <a:r>
              <a:rPr lang="ru-RU" sz="3200" dirty="0" smtClean="0">
                <a:effectLst/>
              </a:rPr>
              <a:t/>
            </a:r>
            <a:br>
              <a:rPr lang="ru-RU" sz="3200" dirty="0" smtClean="0">
                <a:effectLst/>
              </a:rPr>
            </a:br>
            <a:endParaRPr lang="ru-RU" sz="3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6372972"/>
              </p:ext>
            </p:extLst>
          </p:nvPr>
        </p:nvGraphicFramePr>
        <p:xfrm>
          <a:off x="251520" y="2420887"/>
          <a:ext cx="8712967" cy="22528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4296"/>
                <a:gridCol w="2880320"/>
                <a:gridCol w="3168351"/>
              </a:tblGrid>
              <a:tr h="2252856">
                <a:tc>
                  <a:txBody>
                    <a:bodyPr/>
                    <a:lstStyle/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93198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-819472"/>
            <a:ext cx="8784976" cy="4896544"/>
          </a:xfrm>
        </p:spPr>
        <p:txBody>
          <a:bodyPr/>
          <a:lstStyle/>
          <a:p>
            <a:pPr algn="ctr"/>
            <a:r>
              <a:rPr lang="ru-RU" sz="8800" dirty="0" smtClean="0"/>
              <a:t>приходить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/>
              <a:t/>
            </a:r>
            <a:br>
              <a:rPr lang="en-US" sz="3200" dirty="0"/>
            </a:br>
            <a:r>
              <a:rPr lang="ru-RU" sz="3200" dirty="0" smtClean="0">
                <a:effectLst/>
              </a:rPr>
              <a:t/>
            </a:r>
            <a:br>
              <a:rPr lang="ru-RU" sz="3200" dirty="0" smtClean="0">
                <a:effectLst/>
              </a:rPr>
            </a:br>
            <a:endParaRPr lang="ru-RU" sz="3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7576243"/>
              </p:ext>
            </p:extLst>
          </p:nvPr>
        </p:nvGraphicFramePr>
        <p:xfrm>
          <a:off x="251520" y="2420887"/>
          <a:ext cx="8712967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4296"/>
                <a:gridCol w="2880320"/>
                <a:gridCol w="3168351"/>
              </a:tblGrid>
              <a:tr h="2252856"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come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kʌm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r>
                        <a:rPr lang="en-US" sz="6000" b="1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ame</a:t>
                      </a:r>
                      <a:endParaRPr lang="ru-RU" sz="6000" b="1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keɪm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pPr algn="ctr"/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r>
                        <a:rPr lang="en-US" sz="6000" b="1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ome</a:t>
                      </a:r>
                      <a:endParaRPr lang="ru-RU" sz="6000" b="1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kʌm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pPr algn="ctr"/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8751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-819472"/>
            <a:ext cx="8784976" cy="4680520"/>
          </a:xfrm>
        </p:spPr>
        <p:txBody>
          <a:bodyPr/>
          <a:lstStyle/>
          <a:p>
            <a:pPr algn="ctr"/>
            <a:r>
              <a:rPr lang="ru-RU" sz="8800" dirty="0" smtClean="0"/>
              <a:t>резать</a:t>
            </a:r>
            <a:r>
              <a:rPr lang="en-US" sz="3200" dirty="0"/>
              <a:t/>
            </a:r>
            <a:br>
              <a:rPr lang="en-US" sz="3200" dirty="0"/>
            </a:br>
            <a:r>
              <a:rPr lang="ru-RU" sz="3200" dirty="0" smtClean="0">
                <a:effectLst/>
              </a:rPr>
              <a:t/>
            </a:r>
            <a:br>
              <a:rPr lang="ru-RU" sz="3200" dirty="0" smtClean="0">
                <a:effectLst/>
              </a:rPr>
            </a:br>
            <a:endParaRPr lang="ru-RU" sz="3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575099"/>
              </p:ext>
            </p:extLst>
          </p:nvPr>
        </p:nvGraphicFramePr>
        <p:xfrm>
          <a:off x="251520" y="2420887"/>
          <a:ext cx="8712967" cy="22528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2288"/>
                <a:gridCol w="3024336"/>
                <a:gridCol w="3096343"/>
              </a:tblGrid>
              <a:tr h="2252856">
                <a:tc>
                  <a:txBody>
                    <a:bodyPr/>
                    <a:lstStyle/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96305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-819472"/>
            <a:ext cx="8784976" cy="4680520"/>
          </a:xfrm>
        </p:spPr>
        <p:txBody>
          <a:bodyPr/>
          <a:lstStyle/>
          <a:p>
            <a:pPr algn="ctr"/>
            <a:r>
              <a:rPr lang="ru-RU" sz="8800" dirty="0" smtClean="0"/>
              <a:t>резать</a:t>
            </a:r>
            <a:r>
              <a:rPr lang="en-US" sz="3200" dirty="0"/>
              <a:t/>
            </a:r>
            <a:br>
              <a:rPr lang="en-US" sz="3200" dirty="0"/>
            </a:br>
            <a:r>
              <a:rPr lang="ru-RU" sz="3200" dirty="0" smtClean="0">
                <a:effectLst/>
              </a:rPr>
              <a:t/>
            </a:r>
            <a:br>
              <a:rPr lang="ru-RU" sz="3200" dirty="0" smtClean="0">
                <a:effectLst/>
              </a:rPr>
            </a:br>
            <a:endParaRPr lang="ru-RU" sz="3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5458289"/>
              </p:ext>
            </p:extLst>
          </p:nvPr>
        </p:nvGraphicFramePr>
        <p:xfrm>
          <a:off x="251520" y="2420887"/>
          <a:ext cx="8712967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2288"/>
                <a:gridCol w="3024336"/>
                <a:gridCol w="3096343"/>
              </a:tblGrid>
              <a:tr h="2252856"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cut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kʌt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cut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kʌt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pPr algn="ctr"/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cut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kʌt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pPr algn="ctr"/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07486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-819472"/>
            <a:ext cx="8784976" cy="4608512"/>
          </a:xfrm>
        </p:spPr>
        <p:txBody>
          <a:bodyPr/>
          <a:lstStyle/>
          <a:p>
            <a:pPr algn="ctr"/>
            <a:r>
              <a:rPr lang="ru-RU" sz="8800" dirty="0" smtClean="0"/>
              <a:t>делать</a:t>
            </a:r>
            <a:r>
              <a:rPr lang="en-US" sz="3200" dirty="0"/>
              <a:t/>
            </a:r>
            <a:br>
              <a:rPr lang="en-US" sz="3200" dirty="0"/>
            </a:br>
            <a:r>
              <a:rPr lang="ru-RU" sz="3200" dirty="0" smtClean="0">
                <a:effectLst/>
              </a:rPr>
              <a:t/>
            </a:r>
            <a:br>
              <a:rPr lang="ru-RU" sz="3200" dirty="0" smtClean="0">
                <a:effectLst/>
              </a:rPr>
            </a:br>
            <a:endParaRPr lang="ru-RU" sz="3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4677642"/>
              </p:ext>
            </p:extLst>
          </p:nvPr>
        </p:nvGraphicFramePr>
        <p:xfrm>
          <a:off x="251520" y="2420887"/>
          <a:ext cx="8712967" cy="22528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2288"/>
                <a:gridCol w="3024336"/>
                <a:gridCol w="3096343"/>
              </a:tblGrid>
              <a:tr h="2252856">
                <a:tc>
                  <a:txBody>
                    <a:bodyPr/>
                    <a:lstStyle/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95271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7240" y="-819472"/>
            <a:ext cx="7543800" cy="432048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ru-RU" sz="6600" dirty="0" smtClean="0"/>
              <a:t>быть, находиться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/>
              <a:t/>
            </a:r>
            <a:br>
              <a:rPr lang="en-US" sz="3200" dirty="0"/>
            </a:br>
            <a:r>
              <a:rPr lang="ru-RU" sz="3200" dirty="0" smtClean="0">
                <a:effectLst/>
              </a:rPr>
              <a:t/>
            </a:r>
            <a:br>
              <a:rPr lang="ru-RU" sz="3200" dirty="0" smtClean="0">
                <a:effectLst/>
              </a:rPr>
            </a:br>
            <a:endParaRPr lang="ru-RU" sz="3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9663180"/>
              </p:ext>
            </p:extLst>
          </p:nvPr>
        </p:nvGraphicFramePr>
        <p:xfrm>
          <a:off x="323528" y="1844824"/>
          <a:ext cx="8496943" cy="42403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52819"/>
                <a:gridCol w="3212692"/>
                <a:gridCol w="2631432"/>
              </a:tblGrid>
              <a:tr h="4240366">
                <a:tc>
                  <a:txBody>
                    <a:bodyPr/>
                    <a:lstStyle/>
                    <a:p>
                      <a:endParaRPr lang="ru-RU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47819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-819472"/>
            <a:ext cx="8784976" cy="4608512"/>
          </a:xfrm>
        </p:spPr>
        <p:txBody>
          <a:bodyPr/>
          <a:lstStyle/>
          <a:p>
            <a:pPr algn="ctr"/>
            <a:r>
              <a:rPr lang="ru-RU" sz="8800" dirty="0" smtClean="0"/>
              <a:t>делать</a:t>
            </a:r>
            <a:r>
              <a:rPr lang="en-US" sz="3200" dirty="0"/>
              <a:t/>
            </a:r>
            <a:br>
              <a:rPr lang="en-US" sz="3200" dirty="0"/>
            </a:br>
            <a:r>
              <a:rPr lang="ru-RU" sz="3200" dirty="0" smtClean="0">
                <a:effectLst/>
              </a:rPr>
              <a:t/>
            </a:r>
            <a:br>
              <a:rPr lang="ru-RU" sz="3200" dirty="0" smtClean="0">
                <a:effectLst/>
              </a:rPr>
            </a:br>
            <a:endParaRPr lang="ru-RU" sz="3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7958322"/>
              </p:ext>
            </p:extLst>
          </p:nvPr>
        </p:nvGraphicFramePr>
        <p:xfrm>
          <a:off x="251520" y="2420887"/>
          <a:ext cx="8712967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2288"/>
                <a:gridCol w="3024336"/>
                <a:gridCol w="3096343"/>
              </a:tblGrid>
              <a:tr h="2252856"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do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[duː]</a:t>
                      </a:r>
                    </a:p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did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dɪd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pPr algn="ctr"/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done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dʌn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pPr algn="ctr"/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22604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-819472"/>
            <a:ext cx="8784976" cy="4608512"/>
          </a:xfrm>
        </p:spPr>
        <p:txBody>
          <a:bodyPr/>
          <a:lstStyle/>
          <a:p>
            <a:pPr algn="ctr"/>
            <a:r>
              <a:rPr lang="ru-RU" sz="8800" dirty="0" smtClean="0"/>
              <a:t>рисовать</a:t>
            </a:r>
            <a:r>
              <a:rPr lang="en-US" sz="3200" dirty="0"/>
              <a:t/>
            </a:r>
            <a:br>
              <a:rPr lang="en-US" sz="3200" dirty="0"/>
            </a:br>
            <a:r>
              <a:rPr lang="ru-RU" sz="3200" dirty="0" smtClean="0">
                <a:effectLst/>
              </a:rPr>
              <a:t/>
            </a:r>
            <a:br>
              <a:rPr lang="ru-RU" sz="3200" dirty="0" smtClean="0">
                <a:effectLst/>
              </a:rPr>
            </a:br>
            <a:endParaRPr lang="ru-RU" sz="3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9881707"/>
              </p:ext>
            </p:extLst>
          </p:nvPr>
        </p:nvGraphicFramePr>
        <p:xfrm>
          <a:off x="251520" y="2420887"/>
          <a:ext cx="8712967" cy="22528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2288"/>
                <a:gridCol w="3024336"/>
                <a:gridCol w="3096343"/>
              </a:tblGrid>
              <a:tr h="2252856">
                <a:tc>
                  <a:txBody>
                    <a:bodyPr/>
                    <a:lstStyle/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37651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-819472"/>
            <a:ext cx="8784976" cy="4608512"/>
          </a:xfrm>
        </p:spPr>
        <p:txBody>
          <a:bodyPr/>
          <a:lstStyle/>
          <a:p>
            <a:pPr algn="ctr"/>
            <a:r>
              <a:rPr lang="ru-RU" sz="8800" dirty="0" smtClean="0"/>
              <a:t>рисовать</a:t>
            </a:r>
            <a:r>
              <a:rPr lang="en-US" sz="3200" dirty="0"/>
              <a:t/>
            </a:r>
            <a:br>
              <a:rPr lang="en-US" sz="3200" dirty="0"/>
            </a:br>
            <a:r>
              <a:rPr lang="ru-RU" sz="3200" dirty="0" smtClean="0">
                <a:effectLst/>
              </a:rPr>
              <a:t/>
            </a:r>
            <a:br>
              <a:rPr lang="ru-RU" sz="3200" dirty="0" smtClean="0">
                <a:effectLst/>
              </a:rPr>
            </a:br>
            <a:endParaRPr lang="ru-RU" sz="3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2218965"/>
              </p:ext>
            </p:extLst>
          </p:nvPr>
        </p:nvGraphicFramePr>
        <p:xfrm>
          <a:off x="251520" y="2420887"/>
          <a:ext cx="8712967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2288"/>
                <a:gridCol w="3024336"/>
                <a:gridCol w="3096343"/>
              </a:tblGrid>
              <a:tr h="2252856"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draw</a:t>
                      </a:r>
                      <a:endParaRPr lang="ru-RU" sz="6000" b="1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drɔ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ː]</a:t>
                      </a:r>
                    </a:p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drew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dru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ː]</a:t>
                      </a:r>
                    </a:p>
                    <a:p>
                      <a:pPr algn="ctr"/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drawn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drɔːn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pPr algn="ctr"/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9416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-819472"/>
            <a:ext cx="8784976" cy="4536504"/>
          </a:xfrm>
        </p:spPr>
        <p:txBody>
          <a:bodyPr/>
          <a:lstStyle/>
          <a:p>
            <a:pPr algn="ctr"/>
            <a:r>
              <a:rPr lang="ru-RU" sz="8800" dirty="0" smtClean="0"/>
              <a:t>пить</a:t>
            </a:r>
            <a:r>
              <a:rPr lang="en-US" sz="3200" dirty="0"/>
              <a:t/>
            </a:r>
            <a:br>
              <a:rPr lang="en-US" sz="3200" dirty="0"/>
            </a:br>
            <a:r>
              <a:rPr lang="ru-RU" sz="3200" dirty="0" smtClean="0">
                <a:effectLst/>
              </a:rPr>
              <a:t/>
            </a:r>
            <a:br>
              <a:rPr lang="ru-RU" sz="3200" dirty="0" smtClean="0">
                <a:effectLst/>
              </a:rPr>
            </a:br>
            <a:endParaRPr lang="ru-RU" sz="3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0117460"/>
              </p:ext>
            </p:extLst>
          </p:nvPr>
        </p:nvGraphicFramePr>
        <p:xfrm>
          <a:off x="251520" y="2420887"/>
          <a:ext cx="8712967" cy="22528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2288"/>
                <a:gridCol w="3024336"/>
                <a:gridCol w="3096343"/>
              </a:tblGrid>
              <a:tr h="2252856">
                <a:tc>
                  <a:txBody>
                    <a:bodyPr/>
                    <a:lstStyle/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418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-819472"/>
            <a:ext cx="8784976" cy="4536504"/>
          </a:xfrm>
        </p:spPr>
        <p:txBody>
          <a:bodyPr/>
          <a:lstStyle/>
          <a:p>
            <a:pPr algn="ctr"/>
            <a:r>
              <a:rPr lang="ru-RU" sz="8800" dirty="0" smtClean="0"/>
              <a:t>пить</a:t>
            </a:r>
            <a:r>
              <a:rPr lang="en-US" sz="3200" dirty="0"/>
              <a:t/>
            </a:r>
            <a:br>
              <a:rPr lang="en-US" sz="3200" dirty="0"/>
            </a:br>
            <a:r>
              <a:rPr lang="ru-RU" sz="3200" dirty="0" smtClean="0">
                <a:effectLst/>
              </a:rPr>
              <a:t/>
            </a:r>
            <a:br>
              <a:rPr lang="ru-RU" sz="3200" dirty="0" smtClean="0">
                <a:effectLst/>
              </a:rPr>
            </a:br>
            <a:endParaRPr lang="ru-RU" sz="3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970105"/>
              </p:ext>
            </p:extLst>
          </p:nvPr>
        </p:nvGraphicFramePr>
        <p:xfrm>
          <a:off x="251520" y="2420887"/>
          <a:ext cx="8712967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2288"/>
                <a:gridCol w="3024336"/>
                <a:gridCol w="3096343"/>
              </a:tblGrid>
              <a:tr h="2252856"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drink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drɪŋk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drank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dræŋk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pPr algn="ctr"/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drunk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drʌŋk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pPr algn="ctr"/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22502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-819472"/>
            <a:ext cx="8784976" cy="3960440"/>
          </a:xfrm>
        </p:spPr>
        <p:txBody>
          <a:bodyPr/>
          <a:lstStyle/>
          <a:p>
            <a:pPr algn="ctr"/>
            <a:r>
              <a:rPr lang="ru-RU" sz="8800" dirty="0" smtClean="0"/>
              <a:t>ехать</a:t>
            </a:r>
            <a:r>
              <a:rPr lang="ru-RU" sz="3200" dirty="0" smtClean="0">
                <a:effectLst/>
              </a:rPr>
              <a:t/>
            </a:r>
            <a:br>
              <a:rPr lang="ru-RU" sz="3200" dirty="0" smtClean="0">
                <a:effectLst/>
              </a:rPr>
            </a:br>
            <a:endParaRPr lang="ru-RU" sz="3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3961142"/>
              </p:ext>
            </p:extLst>
          </p:nvPr>
        </p:nvGraphicFramePr>
        <p:xfrm>
          <a:off x="251520" y="2420887"/>
          <a:ext cx="8712967" cy="22528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2288"/>
                <a:gridCol w="3024336"/>
                <a:gridCol w="3096343"/>
              </a:tblGrid>
              <a:tr h="2252856">
                <a:tc>
                  <a:txBody>
                    <a:bodyPr/>
                    <a:lstStyle/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89697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-819472"/>
            <a:ext cx="8784976" cy="3960440"/>
          </a:xfrm>
        </p:spPr>
        <p:txBody>
          <a:bodyPr/>
          <a:lstStyle/>
          <a:p>
            <a:pPr algn="ctr"/>
            <a:r>
              <a:rPr lang="ru-RU" sz="8800" dirty="0" smtClean="0"/>
              <a:t>ехать</a:t>
            </a:r>
            <a:r>
              <a:rPr lang="ru-RU" sz="3200" dirty="0" smtClean="0">
                <a:effectLst/>
              </a:rPr>
              <a:t/>
            </a:r>
            <a:br>
              <a:rPr lang="ru-RU" sz="3200" dirty="0" smtClean="0">
                <a:effectLst/>
              </a:rPr>
            </a:br>
            <a:endParaRPr lang="ru-RU" sz="3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6734793"/>
              </p:ext>
            </p:extLst>
          </p:nvPr>
        </p:nvGraphicFramePr>
        <p:xfrm>
          <a:off x="251520" y="2420887"/>
          <a:ext cx="8712967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2288"/>
                <a:gridCol w="3024336"/>
                <a:gridCol w="3096343"/>
              </a:tblGrid>
              <a:tr h="225285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drive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draɪv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drove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drəʊv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pPr algn="ctr"/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driven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[ˈ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drɪvən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pPr algn="ctr"/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1237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-819472"/>
            <a:ext cx="8784976" cy="3960440"/>
          </a:xfrm>
        </p:spPr>
        <p:txBody>
          <a:bodyPr/>
          <a:lstStyle/>
          <a:p>
            <a:pPr algn="ctr"/>
            <a:r>
              <a:rPr lang="ru-RU" sz="8800" dirty="0"/>
              <a:t>к</a:t>
            </a:r>
            <a:r>
              <a:rPr lang="ru-RU" sz="8800" dirty="0" smtClean="0"/>
              <a:t>ушать, есть</a:t>
            </a:r>
            <a:r>
              <a:rPr lang="ru-RU" sz="3200" dirty="0" smtClean="0">
                <a:effectLst/>
              </a:rPr>
              <a:t/>
            </a:r>
            <a:br>
              <a:rPr lang="ru-RU" sz="3200" dirty="0" smtClean="0">
                <a:effectLst/>
              </a:rPr>
            </a:br>
            <a:endParaRPr lang="ru-RU" sz="3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8511771"/>
              </p:ext>
            </p:extLst>
          </p:nvPr>
        </p:nvGraphicFramePr>
        <p:xfrm>
          <a:off x="251520" y="2420887"/>
          <a:ext cx="8712967" cy="22528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4296"/>
                <a:gridCol w="2952328"/>
                <a:gridCol w="3096343"/>
              </a:tblGrid>
              <a:tr h="2252856">
                <a:tc>
                  <a:txBody>
                    <a:bodyPr/>
                    <a:lstStyle/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43882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-819472"/>
            <a:ext cx="8784976" cy="3960440"/>
          </a:xfrm>
        </p:spPr>
        <p:txBody>
          <a:bodyPr/>
          <a:lstStyle/>
          <a:p>
            <a:pPr algn="ctr"/>
            <a:r>
              <a:rPr lang="ru-RU" sz="8800" dirty="0"/>
              <a:t>к</a:t>
            </a:r>
            <a:r>
              <a:rPr lang="ru-RU" sz="8800" dirty="0" smtClean="0"/>
              <a:t>ушать, есть</a:t>
            </a:r>
            <a:r>
              <a:rPr lang="ru-RU" sz="3200" dirty="0" smtClean="0">
                <a:effectLst/>
              </a:rPr>
              <a:t/>
            </a:r>
            <a:br>
              <a:rPr lang="ru-RU" sz="3200" dirty="0" smtClean="0">
                <a:effectLst/>
              </a:rPr>
            </a:br>
            <a:endParaRPr lang="ru-RU" sz="3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8787017"/>
              </p:ext>
            </p:extLst>
          </p:nvPr>
        </p:nvGraphicFramePr>
        <p:xfrm>
          <a:off x="251520" y="2420887"/>
          <a:ext cx="8712967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4296"/>
                <a:gridCol w="2952328"/>
                <a:gridCol w="3096343"/>
              </a:tblGrid>
              <a:tr h="2252856"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eat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iːt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ate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i="0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i="0" kern="120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eɪt</a:t>
                      </a:r>
                      <a:r>
                        <a:rPr lang="en-US" sz="6000" b="0" i="0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et]</a:t>
                      </a:r>
                      <a:endParaRPr lang="en-US" sz="600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eaten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[ˈ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iːtən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pPr algn="ctr"/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4999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-819472"/>
            <a:ext cx="8784976" cy="3888432"/>
          </a:xfrm>
        </p:spPr>
        <p:txBody>
          <a:bodyPr/>
          <a:lstStyle/>
          <a:p>
            <a:pPr algn="ctr"/>
            <a:r>
              <a:rPr lang="ru-RU" sz="8800" dirty="0" smtClean="0"/>
              <a:t>падать</a:t>
            </a:r>
            <a:r>
              <a:rPr lang="ru-RU" sz="3200" dirty="0" smtClean="0">
                <a:effectLst/>
              </a:rPr>
              <a:t/>
            </a:r>
            <a:br>
              <a:rPr lang="ru-RU" sz="3200" dirty="0" smtClean="0">
                <a:effectLst/>
              </a:rPr>
            </a:br>
            <a:endParaRPr lang="ru-RU" sz="3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0116471"/>
              </p:ext>
            </p:extLst>
          </p:nvPr>
        </p:nvGraphicFramePr>
        <p:xfrm>
          <a:off x="251520" y="2420887"/>
          <a:ext cx="8712967" cy="22528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4296"/>
                <a:gridCol w="2952328"/>
                <a:gridCol w="3096343"/>
              </a:tblGrid>
              <a:tr h="2252856">
                <a:tc>
                  <a:txBody>
                    <a:bodyPr/>
                    <a:lstStyle/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39091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7240" y="-819472"/>
            <a:ext cx="7543800" cy="432048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ru-RU" sz="6600" dirty="0" smtClean="0"/>
              <a:t>быть, находиться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/>
              <a:t/>
            </a:r>
            <a:br>
              <a:rPr lang="en-US" sz="3200" dirty="0"/>
            </a:br>
            <a:r>
              <a:rPr lang="ru-RU" sz="3200" dirty="0" smtClean="0">
                <a:effectLst/>
              </a:rPr>
              <a:t/>
            </a:r>
            <a:br>
              <a:rPr lang="ru-RU" sz="3200" dirty="0" smtClean="0">
                <a:effectLst/>
              </a:rPr>
            </a:br>
            <a:endParaRPr lang="ru-RU" sz="3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4753247"/>
              </p:ext>
            </p:extLst>
          </p:nvPr>
        </p:nvGraphicFramePr>
        <p:xfrm>
          <a:off x="323528" y="1844824"/>
          <a:ext cx="8496943" cy="42403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52819"/>
                <a:gridCol w="3212692"/>
                <a:gridCol w="2631432"/>
              </a:tblGrid>
              <a:tr h="4240366">
                <a:tc>
                  <a:txBody>
                    <a:bodyPr/>
                    <a:lstStyle/>
                    <a:p>
                      <a:r>
                        <a:rPr lang="en-US" sz="6000" b="1" dirty="0" smtClean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be </a:t>
                      </a:r>
                      <a:br>
                        <a:rPr lang="en-US" sz="6000" b="1" dirty="0" smtClean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[bi</a:t>
                      </a:r>
                      <a:r>
                        <a:rPr lang="ru-RU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: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  <a:endParaRPr lang="ru-RU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0" b="1" dirty="0" smtClean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was</a:t>
                      </a:r>
                      <a:r>
                        <a:rPr lang="ru-RU" sz="6000" b="1" dirty="0" smtClean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wɒz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  <a:b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en-US" sz="6000" b="1" dirty="0" smtClean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were</a:t>
                      </a:r>
                      <a:r>
                        <a:rPr lang="ru-RU" sz="6000" b="1" dirty="0" smtClean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wɜ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ː]</a:t>
                      </a:r>
                      <a:endParaRPr lang="ru-RU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0" b="1" dirty="0" smtClean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been</a:t>
                      </a:r>
                      <a:r>
                        <a:rPr lang="ru-RU" sz="6000" b="1" dirty="0" smtClean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en-US" sz="6000" b="1" dirty="0" smtClean="0"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biːn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  <a:r>
                        <a:rPr lang="ru-RU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/>
                      </a:r>
                      <a:br>
                        <a:rPr lang="ru-RU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endParaRPr lang="ru-RU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5173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-819472"/>
            <a:ext cx="8784976" cy="3888432"/>
          </a:xfrm>
        </p:spPr>
        <p:txBody>
          <a:bodyPr/>
          <a:lstStyle/>
          <a:p>
            <a:pPr algn="ctr"/>
            <a:r>
              <a:rPr lang="ru-RU" sz="8800" dirty="0" smtClean="0"/>
              <a:t>падать</a:t>
            </a:r>
            <a:r>
              <a:rPr lang="ru-RU" sz="3200" dirty="0" smtClean="0">
                <a:effectLst/>
              </a:rPr>
              <a:t/>
            </a:r>
            <a:br>
              <a:rPr lang="ru-RU" sz="3200" dirty="0" smtClean="0">
                <a:effectLst/>
              </a:rPr>
            </a:br>
            <a:endParaRPr lang="ru-RU" sz="3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6137195"/>
              </p:ext>
            </p:extLst>
          </p:nvPr>
        </p:nvGraphicFramePr>
        <p:xfrm>
          <a:off x="251520" y="2420887"/>
          <a:ext cx="8712967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4296"/>
                <a:gridCol w="2952328"/>
                <a:gridCol w="3096343"/>
              </a:tblGrid>
              <a:tr h="2252856"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fall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fɔːl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fell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fel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fallen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[ˈ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fɔːlən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pPr algn="ctr"/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51225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-819472"/>
            <a:ext cx="8784976" cy="3816424"/>
          </a:xfrm>
        </p:spPr>
        <p:txBody>
          <a:bodyPr/>
          <a:lstStyle/>
          <a:p>
            <a:pPr algn="ctr"/>
            <a:r>
              <a:rPr lang="ru-RU" sz="8800" dirty="0" smtClean="0"/>
              <a:t>кормить</a:t>
            </a:r>
            <a:r>
              <a:rPr lang="ru-RU" sz="3200" dirty="0" smtClean="0">
                <a:effectLst/>
              </a:rPr>
              <a:t/>
            </a:r>
            <a:br>
              <a:rPr lang="ru-RU" sz="3200" dirty="0" smtClean="0">
                <a:effectLst/>
              </a:rPr>
            </a:br>
            <a:endParaRPr lang="ru-RU" sz="3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3893420"/>
              </p:ext>
            </p:extLst>
          </p:nvPr>
        </p:nvGraphicFramePr>
        <p:xfrm>
          <a:off x="251520" y="2420887"/>
          <a:ext cx="8712967" cy="22528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4296"/>
                <a:gridCol w="2952328"/>
                <a:gridCol w="3096343"/>
              </a:tblGrid>
              <a:tr h="2252856">
                <a:tc>
                  <a:txBody>
                    <a:bodyPr/>
                    <a:lstStyle/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7784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-819472"/>
            <a:ext cx="8784976" cy="3816424"/>
          </a:xfrm>
        </p:spPr>
        <p:txBody>
          <a:bodyPr/>
          <a:lstStyle/>
          <a:p>
            <a:pPr algn="ctr"/>
            <a:r>
              <a:rPr lang="ru-RU" sz="8800" dirty="0" smtClean="0"/>
              <a:t>кормить</a:t>
            </a:r>
            <a:r>
              <a:rPr lang="ru-RU" sz="3200" dirty="0" smtClean="0">
                <a:effectLst/>
              </a:rPr>
              <a:t/>
            </a:r>
            <a:br>
              <a:rPr lang="ru-RU" sz="3200" dirty="0" smtClean="0">
                <a:effectLst/>
              </a:rPr>
            </a:br>
            <a:endParaRPr lang="ru-RU" sz="3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7870520"/>
              </p:ext>
            </p:extLst>
          </p:nvPr>
        </p:nvGraphicFramePr>
        <p:xfrm>
          <a:off x="251520" y="2420887"/>
          <a:ext cx="8712967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4296"/>
                <a:gridCol w="2952328"/>
                <a:gridCol w="3096343"/>
              </a:tblGrid>
              <a:tr h="2252856"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feed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fiːd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fed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[fed]</a:t>
                      </a:r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fed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[fed]</a:t>
                      </a:r>
                    </a:p>
                    <a:p>
                      <a:pPr algn="ctr"/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22687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-819472"/>
            <a:ext cx="8784976" cy="3960440"/>
          </a:xfrm>
        </p:spPr>
        <p:txBody>
          <a:bodyPr/>
          <a:lstStyle/>
          <a:p>
            <a:pPr algn="ctr"/>
            <a:r>
              <a:rPr lang="ru-RU" sz="8800" dirty="0" smtClean="0"/>
              <a:t>чувствовать</a:t>
            </a:r>
            <a:r>
              <a:rPr lang="ru-RU" sz="3200" dirty="0" smtClean="0">
                <a:effectLst/>
              </a:rPr>
              <a:t/>
            </a:r>
            <a:br>
              <a:rPr lang="ru-RU" sz="3200" dirty="0" smtClean="0">
                <a:effectLst/>
              </a:rPr>
            </a:br>
            <a:endParaRPr lang="ru-RU" sz="3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4611422"/>
              </p:ext>
            </p:extLst>
          </p:nvPr>
        </p:nvGraphicFramePr>
        <p:xfrm>
          <a:off x="251520" y="2420887"/>
          <a:ext cx="8712967" cy="22528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4296"/>
                <a:gridCol w="2952328"/>
                <a:gridCol w="3096343"/>
              </a:tblGrid>
              <a:tr h="2252856">
                <a:tc>
                  <a:txBody>
                    <a:bodyPr/>
                    <a:lstStyle/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2547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-819472"/>
            <a:ext cx="8784976" cy="3960440"/>
          </a:xfrm>
        </p:spPr>
        <p:txBody>
          <a:bodyPr/>
          <a:lstStyle/>
          <a:p>
            <a:pPr algn="ctr"/>
            <a:r>
              <a:rPr lang="ru-RU" sz="8800" dirty="0" smtClean="0"/>
              <a:t>чувствовать</a:t>
            </a:r>
            <a:r>
              <a:rPr lang="ru-RU" sz="3200" dirty="0" smtClean="0">
                <a:effectLst/>
              </a:rPr>
              <a:t/>
            </a:r>
            <a:br>
              <a:rPr lang="ru-RU" sz="3200" dirty="0" smtClean="0">
                <a:effectLst/>
              </a:rPr>
            </a:br>
            <a:endParaRPr lang="ru-RU" sz="3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0453167"/>
              </p:ext>
            </p:extLst>
          </p:nvPr>
        </p:nvGraphicFramePr>
        <p:xfrm>
          <a:off x="251520" y="2420887"/>
          <a:ext cx="8712967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4296"/>
                <a:gridCol w="2952328"/>
                <a:gridCol w="3096343"/>
              </a:tblGrid>
              <a:tr h="2252856"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feel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fiːl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felt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[felt]</a:t>
                      </a:r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felt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[felt]</a:t>
                      </a:r>
                    </a:p>
                    <a:p>
                      <a:pPr algn="ctr"/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1003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-819472"/>
            <a:ext cx="8784976" cy="3960440"/>
          </a:xfrm>
        </p:spPr>
        <p:txBody>
          <a:bodyPr/>
          <a:lstStyle/>
          <a:p>
            <a:pPr algn="ctr"/>
            <a:r>
              <a:rPr lang="ru-RU" sz="8800" dirty="0" smtClean="0"/>
              <a:t>находить</a:t>
            </a:r>
            <a:r>
              <a:rPr lang="ru-RU" sz="3200" dirty="0" smtClean="0">
                <a:effectLst/>
              </a:rPr>
              <a:t/>
            </a:r>
            <a:br>
              <a:rPr lang="ru-RU" sz="3200" dirty="0" smtClean="0">
                <a:effectLst/>
              </a:rPr>
            </a:br>
            <a:endParaRPr lang="ru-RU" sz="3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1733706"/>
              </p:ext>
            </p:extLst>
          </p:nvPr>
        </p:nvGraphicFramePr>
        <p:xfrm>
          <a:off x="251520" y="2420887"/>
          <a:ext cx="8712967" cy="22528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4296"/>
                <a:gridCol w="2952328"/>
                <a:gridCol w="3096343"/>
              </a:tblGrid>
              <a:tr h="2252856">
                <a:tc>
                  <a:txBody>
                    <a:bodyPr/>
                    <a:lstStyle/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37463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-819472"/>
            <a:ext cx="8784976" cy="3960440"/>
          </a:xfrm>
        </p:spPr>
        <p:txBody>
          <a:bodyPr/>
          <a:lstStyle/>
          <a:p>
            <a:pPr algn="ctr"/>
            <a:r>
              <a:rPr lang="ru-RU" sz="8800" dirty="0" smtClean="0"/>
              <a:t>находить</a:t>
            </a:r>
            <a:r>
              <a:rPr lang="ru-RU" sz="3200" dirty="0" smtClean="0">
                <a:effectLst/>
              </a:rPr>
              <a:t/>
            </a:r>
            <a:br>
              <a:rPr lang="ru-RU" sz="3200" dirty="0" smtClean="0">
                <a:effectLst/>
              </a:rPr>
            </a:br>
            <a:endParaRPr lang="ru-RU" sz="3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9092128"/>
              </p:ext>
            </p:extLst>
          </p:nvPr>
        </p:nvGraphicFramePr>
        <p:xfrm>
          <a:off x="251520" y="2420887"/>
          <a:ext cx="8712967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4296"/>
                <a:gridCol w="2952328"/>
                <a:gridCol w="3096343"/>
              </a:tblGrid>
              <a:tr h="2252856"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find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faɪnd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found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faʊnd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found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faʊnd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pPr algn="ctr"/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18343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-819472"/>
            <a:ext cx="8784976" cy="3672408"/>
          </a:xfrm>
        </p:spPr>
        <p:txBody>
          <a:bodyPr/>
          <a:lstStyle/>
          <a:p>
            <a:pPr algn="ctr"/>
            <a:r>
              <a:rPr lang="ru-RU" sz="8800" dirty="0" smtClean="0"/>
              <a:t>летать</a:t>
            </a:r>
            <a:endParaRPr lang="ru-RU" sz="3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0953110"/>
              </p:ext>
            </p:extLst>
          </p:nvPr>
        </p:nvGraphicFramePr>
        <p:xfrm>
          <a:off x="251520" y="2420887"/>
          <a:ext cx="8712967" cy="22528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4296"/>
                <a:gridCol w="2952328"/>
                <a:gridCol w="3096343"/>
              </a:tblGrid>
              <a:tr h="2252856">
                <a:tc>
                  <a:txBody>
                    <a:bodyPr/>
                    <a:lstStyle/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971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-819472"/>
            <a:ext cx="8784976" cy="3672408"/>
          </a:xfrm>
        </p:spPr>
        <p:txBody>
          <a:bodyPr/>
          <a:lstStyle/>
          <a:p>
            <a:pPr algn="ctr"/>
            <a:r>
              <a:rPr lang="ru-RU" sz="8800" dirty="0" smtClean="0"/>
              <a:t>летать</a:t>
            </a:r>
            <a:endParaRPr lang="ru-RU" sz="3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3670388"/>
              </p:ext>
            </p:extLst>
          </p:nvPr>
        </p:nvGraphicFramePr>
        <p:xfrm>
          <a:off x="251520" y="2420887"/>
          <a:ext cx="8712967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4296"/>
                <a:gridCol w="2952328"/>
                <a:gridCol w="3096343"/>
              </a:tblGrid>
              <a:tr h="2252856"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fly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flaɪ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flew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[fluː]</a:t>
                      </a:r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flown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fləʊn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pPr algn="ctr"/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35683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-819472"/>
            <a:ext cx="8784976" cy="3312368"/>
          </a:xfrm>
        </p:spPr>
        <p:txBody>
          <a:bodyPr/>
          <a:lstStyle/>
          <a:p>
            <a:pPr algn="ctr"/>
            <a:r>
              <a:rPr lang="ru-RU" sz="8800" dirty="0" smtClean="0"/>
              <a:t>забыть</a:t>
            </a:r>
            <a:endParaRPr lang="ru-RU" sz="3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7182662"/>
              </p:ext>
            </p:extLst>
          </p:nvPr>
        </p:nvGraphicFramePr>
        <p:xfrm>
          <a:off x="251520" y="2420887"/>
          <a:ext cx="8712967" cy="22528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280"/>
                <a:gridCol w="2880320"/>
                <a:gridCol w="3312367"/>
              </a:tblGrid>
              <a:tr h="2252856">
                <a:tc>
                  <a:txBody>
                    <a:bodyPr/>
                    <a:lstStyle/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6314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-819472"/>
            <a:ext cx="8640960" cy="4248472"/>
          </a:xfrm>
        </p:spPr>
        <p:txBody>
          <a:bodyPr/>
          <a:lstStyle/>
          <a:p>
            <a:pPr algn="ctr"/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ru-RU" sz="8800" dirty="0" smtClean="0"/>
              <a:t>становиться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/>
              <a:t/>
            </a:r>
            <a:br>
              <a:rPr lang="en-US" sz="3200" dirty="0"/>
            </a:br>
            <a:r>
              <a:rPr lang="ru-RU" sz="3200" dirty="0" smtClean="0">
                <a:effectLst/>
              </a:rPr>
              <a:t/>
            </a:r>
            <a:br>
              <a:rPr lang="ru-RU" sz="3200" dirty="0" smtClean="0">
                <a:effectLst/>
              </a:rPr>
            </a:br>
            <a:endParaRPr lang="ru-RU" sz="3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892675"/>
              </p:ext>
            </p:extLst>
          </p:nvPr>
        </p:nvGraphicFramePr>
        <p:xfrm>
          <a:off x="251520" y="2420887"/>
          <a:ext cx="8712967" cy="22528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4295"/>
                <a:gridCol w="3275386"/>
                <a:gridCol w="2773286"/>
              </a:tblGrid>
              <a:tr h="2252856">
                <a:tc>
                  <a:txBody>
                    <a:bodyPr/>
                    <a:lstStyle/>
                    <a:p>
                      <a:endParaRPr lang="ru-RU" sz="48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8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54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70425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-819472"/>
            <a:ext cx="8784976" cy="3312368"/>
          </a:xfrm>
        </p:spPr>
        <p:txBody>
          <a:bodyPr/>
          <a:lstStyle/>
          <a:p>
            <a:pPr algn="ctr"/>
            <a:r>
              <a:rPr lang="ru-RU" sz="8800" dirty="0" smtClean="0"/>
              <a:t>забыть</a:t>
            </a:r>
            <a:endParaRPr lang="ru-RU" sz="3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3171567"/>
              </p:ext>
            </p:extLst>
          </p:nvPr>
        </p:nvGraphicFramePr>
        <p:xfrm>
          <a:off x="251520" y="2420887"/>
          <a:ext cx="8712967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280"/>
                <a:gridCol w="2880320"/>
                <a:gridCol w="3312367"/>
              </a:tblGrid>
              <a:tr h="2252856"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forget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fəˈɡet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forgot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fəˈɡɒt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forgotten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fəˈɡɒtən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pPr algn="ctr"/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7779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-819472"/>
            <a:ext cx="8784976" cy="3384376"/>
          </a:xfrm>
        </p:spPr>
        <p:txBody>
          <a:bodyPr/>
          <a:lstStyle/>
          <a:p>
            <a:pPr algn="ctr"/>
            <a:r>
              <a:rPr lang="ru-RU" sz="8800" dirty="0" smtClean="0"/>
              <a:t>простить</a:t>
            </a:r>
            <a:endParaRPr lang="ru-RU" sz="3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7554072"/>
              </p:ext>
            </p:extLst>
          </p:nvPr>
        </p:nvGraphicFramePr>
        <p:xfrm>
          <a:off x="107503" y="2420887"/>
          <a:ext cx="8856984" cy="22528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61938"/>
                <a:gridCol w="2927929"/>
                <a:gridCol w="3367117"/>
              </a:tblGrid>
              <a:tr h="2252856">
                <a:tc>
                  <a:txBody>
                    <a:bodyPr/>
                    <a:lstStyle/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53581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-819472"/>
            <a:ext cx="8784976" cy="3384376"/>
          </a:xfrm>
        </p:spPr>
        <p:txBody>
          <a:bodyPr/>
          <a:lstStyle/>
          <a:p>
            <a:pPr algn="ctr"/>
            <a:r>
              <a:rPr lang="ru-RU" sz="8800" dirty="0" smtClean="0"/>
              <a:t>простить</a:t>
            </a:r>
            <a:endParaRPr lang="ru-RU" sz="3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8456790"/>
              </p:ext>
            </p:extLst>
          </p:nvPr>
        </p:nvGraphicFramePr>
        <p:xfrm>
          <a:off x="107503" y="2420887"/>
          <a:ext cx="8856984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61938"/>
                <a:gridCol w="2927929"/>
                <a:gridCol w="3367117"/>
              </a:tblGrid>
              <a:tr h="2252856"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forgiv</a:t>
                      </a:r>
                      <a:r>
                        <a:rPr lang="ru-RU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fəˈɡɪv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forgave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fəˈɡeɪv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forgiven</a:t>
                      </a:r>
                      <a:endParaRPr lang="ru-RU" sz="6000" b="1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fəˈɡɪvən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pPr algn="ctr"/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75894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-819472"/>
            <a:ext cx="8784976" cy="3456384"/>
          </a:xfrm>
        </p:spPr>
        <p:txBody>
          <a:bodyPr/>
          <a:lstStyle/>
          <a:p>
            <a:pPr algn="ctr"/>
            <a:r>
              <a:rPr lang="ru-RU" sz="8800" dirty="0" smtClean="0"/>
              <a:t>получить</a:t>
            </a:r>
            <a:endParaRPr lang="ru-RU" sz="3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3283659"/>
              </p:ext>
            </p:extLst>
          </p:nvPr>
        </p:nvGraphicFramePr>
        <p:xfrm>
          <a:off x="251519" y="2420887"/>
          <a:ext cx="8712967" cy="22528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08313"/>
                <a:gridCol w="2880320"/>
                <a:gridCol w="3024334"/>
              </a:tblGrid>
              <a:tr h="2252856">
                <a:tc>
                  <a:txBody>
                    <a:bodyPr/>
                    <a:lstStyle/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7774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-819472"/>
            <a:ext cx="8784976" cy="3456384"/>
          </a:xfrm>
        </p:spPr>
        <p:txBody>
          <a:bodyPr/>
          <a:lstStyle/>
          <a:p>
            <a:pPr algn="ctr"/>
            <a:r>
              <a:rPr lang="ru-RU" sz="8800" dirty="0" smtClean="0"/>
              <a:t>получить</a:t>
            </a:r>
            <a:endParaRPr lang="ru-RU" sz="3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7289712"/>
              </p:ext>
            </p:extLst>
          </p:nvPr>
        </p:nvGraphicFramePr>
        <p:xfrm>
          <a:off x="251519" y="2420887"/>
          <a:ext cx="8712967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08313"/>
                <a:gridCol w="2880320"/>
                <a:gridCol w="3024334"/>
              </a:tblGrid>
              <a:tr h="2252856"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get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ɡet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got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ɡɒt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got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ɡɒt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pPr algn="ctr"/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6505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-819472"/>
            <a:ext cx="8784976" cy="3312368"/>
          </a:xfrm>
        </p:spPr>
        <p:txBody>
          <a:bodyPr/>
          <a:lstStyle/>
          <a:p>
            <a:pPr algn="ctr"/>
            <a:r>
              <a:rPr lang="ru-RU" sz="8800" dirty="0" smtClean="0"/>
              <a:t>дать</a:t>
            </a:r>
            <a:endParaRPr lang="ru-RU" sz="3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3578684"/>
              </p:ext>
            </p:extLst>
          </p:nvPr>
        </p:nvGraphicFramePr>
        <p:xfrm>
          <a:off x="251519" y="2420887"/>
          <a:ext cx="8712967" cy="22528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08313"/>
                <a:gridCol w="2880320"/>
                <a:gridCol w="3024334"/>
              </a:tblGrid>
              <a:tr h="2252856">
                <a:tc>
                  <a:txBody>
                    <a:bodyPr/>
                    <a:lstStyle/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32159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-819472"/>
            <a:ext cx="8784976" cy="3312368"/>
          </a:xfrm>
        </p:spPr>
        <p:txBody>
          <a:bodyPr/>
          <a:lstStyle/>
          <a:p>
            <a:pPr algn="ctr"/>
            <a:r>
              <a:rPr lang="ru-RU" sz="8800" dirty="0" smtClean="0"/>
              <a:t>дать</a:t>
            </a:r>
            <a:endParaRPr lang="ru-RU" sz="3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7360778"/>
              </p:ext>
            </p:extLst>
          </p:nvPr>
        </p:nvGraphicFramePr>
        <p:xfrm>
          <a:off x="251519" y="2420887"/>
          <a:ext cx="8712967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08313"/>
                <a:gridCol w="2880320"/>
                <a:gridCol w="3024334"/>
              </a:tblGrid>
              <a:tr h="2252856"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give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ɡɪv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gave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ɡeɪv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given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ɡɪvən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pPr algn="ctr"/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88441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-819472"/>
            <a:ext cx="8784976" cy="3744416"/>
          </a:xfrm>
        </p:spPr>
        <p:txBody>
          <a:bodyPr/>
          <a:lstStyle/>
          <a:p>
            <a:pPr algn="ctr"/>
            <a:r>
              <a:rPr lang="ru-RU" sz="8800" dirty="0"/>
              <a:t>и</a:t>
            </a:r>
            <a:r>
              <a:rPr lang="ru-RU" sz="8800" dirty="0" smtClean="0"/>
              <a:t>дти, ходить</a:t>
            </a:r>
            <a:endParaRPr lang="ru-RU" sz="3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3187344"/>
              </p:ext>
            </p:extLst>
          </p:nvPr>
        </p:nvGraphicFramePr>
        <p:xfrm>
          <a:off x="251519" y="2420887"/>
          <a:ext cx="8712967" cy="22528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08313"/>
                <a:gridCol w="2880320"/>
                <a:gridCol w="3024334"/>
              </a:tblGrid>
              <a:tr h="2252856">
                <a:tc>
                  <a:txBody>
                    <a:bodyPr/>
                    <a:lstStyle/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8508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-819472"/>
            <a:ext cx="8784976" cy="3744416"/>
          </a:xfrm>
        </p:spPr>
        <p:txBody>
          <a:bodyPr/>
          <a:lstStyle/>
          <a:p>
            <a:pPr algn="ctr"/>
            <a:r>
              <a:rPr lang="ru-RU" sz="8800" dirty="0"/>
              <a:t>и</a:t>
            </a:r>
            <a:r>
              <a:rPr lang="ru-RU" sz="8800" dirty="0" smtClean="0"/>
              <a:t>дти, ходить</a:t>
            </a:r>
            <a:endParaRPr lang="ru-RU" sz="3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5841944"/>
              </p:ext>
            </p:extLst>
          </p:nvPr>
        </p:nvGraphicFramePr>
        <p:xfrm>
          <a:off x="251519" y="2420887"/>
          <a:ext cx="8712967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08313"/>
                <a:gridCol w="2880320"/>
                <a:gridCol w="3024334"/>
              </a:tblGrid>
              <a:tr h="2252856"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go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ɡəʊ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went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[went]</a:t>
                      </a:r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gone</a:t>
                      </a:r>
                      <a:endParaRPr lang="ru-RU" sz="6000" b="1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ɡɒn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pPr algn="ctr"/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26697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-819472"/>
            <a:ext cx="8784976" cy="3744416"/>
          </a:xfrm>
        </p:spPr>
        <p:txBody>
          <a:bodyPr/>
          <a:lstStyle/>
          <a:p>
            <a:pPr algn="ctr"/>
            <a:r>
              <a:rPr lang="ru-RU" sz="8800" dirty="0" smtClean="0"/>
              <a:t>расти</a:t>
            </a:r>
            <a:endParaRPr lang="ru-RU" sz="3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8665391"/>
              </p:ext>
            </p:extLst>
          </p:nvPr>
        </p:nvGraphicFramePr>
        <p:xfrm>
          <a:off x="251519" y="2420887"/>
          <a:ext cx="8712967" cy="22528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08313"/>
                <a:gridCol w="2880320"/>
                <a:gridCol w="3024334"/>
              </a:tblGrid>
              <a:tr h="2252856">
                <a:tc>
                  <a:txBody>
                    <a:bodyPr/>
                    <a:lstStyle/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5687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-819472"/>
            <a:ext cx="8640960" cy="4248472"/>
          </a:xfrm>
        </p:spPr>
        <p:txBody>
          <a:bodyPr/>
          <a:lstStyle/>
          <a:p>
            <a:pPr algn="ctr"/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ru-RU" sz="8800" dirty="0" smtClean="0"/>
              <a:t>становиться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/>
              <a:t/>
            </a:r>
            <a:br>
              <a:rPr lang="en-US" sz="3200" dirty="0"/>
            </a:br>
            <a:r>
              <a:rPr lang="ru-RU" sz="3200" dirty="0" smtClean="0">
                <a:effectLst/>
              </a:rPr>
              <a:t/>
            </a:r>
            <a:br>
              <a:rPr lang="ru-RU" sz="3200" dirty="0" smtClean="0">
                <a:effectLst/>
              </a:rPr>
            </a:br>
            <a:endParaRPr lang="ru-RU" sz="3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5583201"/>
              </p:ext>
            </p:extLst>
          </p:nvPr>
        </p:nvGraphicFramePr>
        <p:xfrm>
          <a:off x="251520" y="2420887"/>
          <a:ext cx="8712967" cy="2468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4295"/>
                <a:gridCol w="3275386"/>
                <a:gridCol w="2773286"/>
              </a:tblGrid>
              <a:tr h="2252856">
                <a:tc>
                  <a:txBody>
                    <a:bodyPr/>
                    <a:lstStyle/>
                    <a:p>
                      <a:r>
                        <a:rPr lang="en-US" sz="5400" b="1" dirty="0" smtClean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become</a:t>
                      </a:r>
                      <a:r>
                        <a:rPr lang="en-US" sz="5400" dirty="0" smtClean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br>
                        <a:rPr lang="en-US" sz="5400" dirty="0" smtClean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en-US" sz="48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4800" b="0" i="0" kern="120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bɪˈkʌm</a:t>
                      </a:r>
                      <a:r>
                        <a:rPr lang="en-US" sz="48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  <a:endParaRPr lang="ru-RU" sz="48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5400" b="1" dirty="0" smtClean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became</a:t>
                      </a:r>
                    </a:p>
                    <a:p>
                      <a:r>
                        <a:rPr lang="en-US" sz="48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4800" b="0" i="0" kern="120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bɪˈkeɪm</a:t>
                      </a:r>
                      <a:r>
                        <a:rPr lang="en-US" sz="48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  <a:endParaRPr lang="ru-RU" sz="48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5400" b="1" dirty="0" smtClean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become</a:t>
                      </a:r>
                      <a:r>
                        <a:rPr lang="ru-RU" sz="5400" b="1" dirty="0" smtClean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en-US" sz="5400" b="1" dirty="0" smtClean="0"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en-US" sz="48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4800" b="0" i="0" kern="120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bɪˈkʌm</a:t>
                      </a:r>
                      <a:r>
                        <a:rPr lang="en-US" sz="48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  <a:r>
                        <a:rPr lang="ru-RU" sz="54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/>
                      </a:r>
                      <a:br>
                        <a:rPr lang="ru-RU" sz="54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endParaRPr lang="ru-RU" sz="54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0864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-819472"/>
            <a:ext cx="8784976" cy="3744416"/>
          </a:xfrm>
        </p:spPr>
        <p:txBody>
          <a:bodyPr/>
          <a:lstStyle/>
          <a:p>
            <a:pPr algn="ctr"/>
            <a:r>
              <a:rPr lang="ru-RU" sz="8800" dirty="0" smtClean="0"/>
              <a:t>расти</a:t>
            </a:r>
            <a:endParaRPr lang="ru-RU" sz="3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6248964"/>
              </p:ext>
            </p:extLst>
          </p:nvPr>
        </p:nvGraphicFramePr>
        <p:xfrm>
          <a:off x="251519" y="2420887"/>
          <a:ext cx="8712967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08313"/>
                <a:gridCol w="2880320"/>
                <a:gridCol w="3024334"/>
              </a:tblGrid>
              <a:tr h="2252856"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grow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ɡrəʊ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grew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ɡru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ː]</a:t>
                      </a:r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grown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ɡrəʊn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pPr algn="ctr"/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86077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-819472"/>
            <a:ext cx="8784976" cy="3672408"/>
          </a:xfrm>
        </p:spPr>
        <p:txBody>
          <a:bodyPr/>
          <a:lstStyle/>
          <a:p>
            <a:pPr algn="ctr"/>
            <a:r>
              <a:rPr lang="ru-RU" sz="8800" dirty="0" smtClean="0"/>
              <a:t>иметь</a:t>
            </a:r>
            <a:endParaRPr lang="ru-RU" sz="3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8105427"/>
              </p:ext>
            </p:extLst>
          </p:nvPr>
        </p:nvGraphicFramePr>
        <p:xfrm>
          <a:off x="251519" y="2420887"/>
          <a:ext cx="8712967" cy="22528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08313"/>
                <a:gridCol w="2880320"/>
                <a:gridCol w="3024334"/>
              </a:tblGrid>
              <a:tr h="2252856">
                <a:tc>
                  <a:txBody>
                    <a:bodyPr/>
                    <a:lstStyle/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4941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-819472"/>
            <a:ext cx="8784976" cy="3672408"/>
          </a:xfrm>
        </p:spPr>
        <p:txBody>
          <a:bodyPr/>
          <a:lstStyle/>
          <a:p>
            <a:pPr algn="ctr"/>
            <a:r>
              <a:rPr lang="ru-RU" sz="8800" dirty="0" smtClean="0"/>
              <a:t>иметь</a:t>
            </a:r>
            <a:endParaRPr lang="ru-RU" sz="3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6657388"/>
              </p:ext>
            </p:extLst>
          </p:nvPr>
        </p:nvGraphicFramePr>
        <p:xfrm>
          <a:off x="251519" y="2420887"/>
          <a:ext cx="8712967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08313"/>
                <a:gridCol w="2880320"/>
                <a:gridCol w="3024334"/>
              </a:tblGrid>
              <a:tr h="2252856"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have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hæv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had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hæd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had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hæd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pPr algn="ctr"/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17442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-819472"/>
            <a:ext cx="8784976" cy="3672408"/>
          </a:xfrm>
        </p:spPr>
        <p:txBody>
          <a:bodyPr/>
          <a:lstStyle/>
          <a:p>
            <a:pPr algn="ctr"/>
            <a:r>
              <a:rPr lang="ru-RU" sz="8800" dirty="0" smtClean="0"/>
              <a:t>слышать</a:t>
            </a:r>
            <a:endParaRPr lang="ru-RU" sz="3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8361771"/>
              </p:ext>
            </p:extLst>
          </p:nvPr>
        </p:nvGraphicFramePr>
        <p:xfrm>
          <a:off x="251519" y="2420887"/>
          <a:ext cx="8712967" cy="22528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08313"/>
                <a:gridCol w="2880320"/>
                <a:gridCol w="3024334"/>
              </a:tblGrid>
              <a:tr h="2252856">
                <a:tc>
                  <a:txBody>
                    <a:bodyPr/>
                    <a:lstStyle/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0282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-819472"/>
            <a:ext cx="8784976" cy="3672408"/>
          </a:xfrm>
        </p:spPr>
        <p:txBody>
          <a:bodyPr/>
          <a:lstStyle/>
          <a:p>
            <a:pPr algn="ctr"/>
            <a:r>
              <a:rPr lang="ru-RU" sz="8800" dirty="0" smtClean="0"/>
              <a:t>слышать</a:t>
            </a:r>
            <a:endParaRPr lang="ru-RU" sz="3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4916335"/>
              </p:ext>
            </p:extLst>
          </p:nvPr>
        </p:nvGraphicFramePr>
        <p:xfrm>
          <a:off x="251519" y="2420887"/>
          <a:ext cx="8712967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08313"/>
                <a:gridCol w="2880320"/>
                <a:gridCol w="3024334"/>
              </a:tblGrid>
              <a:tr h="2252856"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hear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hɪə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heard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hɜːd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heard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hɜːd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pPr algn="ctr"/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1945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-819472"/>
            <a:ext cx="8784976" cy="3600400"/>
          </a:xfrm>
        </p:spPr>
        <p:txBody>
          <a:bodyPr/>
          <a:lstStyle/>
          <a:p>
            <a:pPr algn="ctr"/>
            <a:r>
              <a:rPr lang="ru-RU" sz="6600" dirty="0"/>
              <a:t>п</a:t>
            </a:r>
            <a:r>
              <a:rPr lang="ru-RU" sz="6600" dirty="0" smtClean="0"/>
              <a:t>ричинять боль</a:t>
            </a:r>
            <a:endParaRPr lang="ru-RU" sz="66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7990818"/>
              </p:ext>
            </p:extLst>
          </p:nvPr>
        </p:nvGraphicFramePr>
        <p:xfrm>
          <a:off x="251521" y="2348880"/>
          <a:ext cx="8568952" cy="22528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1895"/>
                <a:gridCol w="2832712"/>
                <a:gridCol w="2974345"/>
              </a:tblGrid>
              <a:tr h="2252856">
                <a:tc>
                  <a:txBody>
                    <a:bodyPr/>
                    <a:lstStyle/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b="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28494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-819472"/>
            <a:ext cx="8784976" cy="3600400"/>
          </a:xfrm>
        </p:spPr>
        <p:txBody>
          <a:bodyPr/>
          <a:lstStyle/>
          <a:p>
            <a:pPr algn="ctr"/>
            <a:r>
              <a:rPr lang="ru-RU" sz="6600" dirty="0"/>
              <a:t>п</a:t>
            </a:r>
            <a:r>
              <a:rPr lang="ru-RU" sz="6600" dirty="0" smtClean="0"/>
              <a:t>ричинять боль</a:t>
            </a:r>
            <a:endParaRPr lang="ru-RU" sz="66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0318767"/>
              </p:ext>
            </p:extLst>
          </p:nvPr>
        </p:nvGraphicFramePr>
        <p:xfrm>
          <a:off x="251521" y="2348880"/>
          <a:ext cx="8568952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1895"/>
                <a:gridCol w="2832712"/>
                <a:gridCol w="2974345"/>
              </a:tblGrid>
              <a:tr h="2252856"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hurt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hɜːt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hurt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hɜːt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hurt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hɜːt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pPr algn="ctr"/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3391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-819472"/>
            <a:ext cx="8928992" cy="3600400"/>
          </a:xfrm>
        </p:spPr>
        <p:txBody>
          <a:bodyPr/>
          <a:lstStyle/>
          <a:p>
            <a:pPr algn="ctr"/>
            <a:r>
              <a:rPr lang="ru-RU" sz="6600" dirty="0"/>
              <a:t>х</a:t>
            </a:r>
            <a:r>
              <a:rPr lang="ru-RU" sz="6600" dirty="0" smtClean="0"/>
              <a:t>ранить, держать</a:t>
            </a:r>
            <a:endParaRPr lang="ru-RU" sz="66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7559326"/>
              </p:ext>
            </p:extLst>
          </p:nvPr>
        </p:nvGraphicFramePr>
        <p:xfrm>
          <a:off x="251521" y="2348880"/>
          <a:ext cx="8568952" cy="22528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1895"/>
                <a:gridCol w="2832712"/>
                <a:gridCol w="2974345"/>
              </a:tblGrid>
              <a:tr h="2252856">
                <a:tc>
                  <a:txBody>
                    <a:bodyPr/>
                    <a:lstStyle/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24032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-819472"/>
            <a:ext cx="8928992" cy="3600400"/>
          </a:xfrm>
        </p:spPr>
        <p:txBody>
          <a:bodyPr/>
          <a:lstStyle/>
          <a:p>
            <a:pPr algn="ctr"/>
            <a:r>
              <a:rPr lang="ru-RU" sz="6600" dirty="0"/>
              <a:t>х</a:t>
            </a:r>
            <a:r>
              <a:rPr lang="ru-RU" sz="6600" dirty="0" smtClean="0"/>
              <a:t>ранить, держать</a:t>
            </a:r>
            <a:endParaRPr lang="ru-RU" sz="66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9564277"/>
              </p:ext>
            </p:extLst>
          </p:nvPr>
        </p:nvGraphicFramePr>
        <p:xfrm>
          <a:off x="251521" y="2348880"/>
          <a:ext cx="8568952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1895"/>
                <a:gridCol w="2832712"/>
                <a:gridCol w="2974345"/>
              </a:tblGrid>
              <a:tr h="2252856"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keep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kiːp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kept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[kept]</a:t>
                      </a:r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kept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[kept]</a:t>
                      </a:r>
                    </a:p>
                    <a:p>
                      <a:pPr algn="ctr"/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38324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-819472"/>
            <a:ext cx="8928992" cy="3384376"/>
          </a:xfrm>
        </p:spPr>
        <p:txBody>
          <a:bodyPr/>
          <a:lstStyle/>
          <a:p>
            <a:pPr algn="ctr"/>
            <a:r>
              <a:rPr lang="ru-RU" sz="8800" dirty="0" smtClean="0"/>
              <a:t>знать</a:t>
            </a:r>
            <a:endParaRPr lang="ru-RU" sz="3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8832669"/>
              </p:ext>
            </p:extLst>
          </p:nvPr>
        </p:nvGraphicFramePr>
        <p:xfrm>
          <a:off x="251521" y="2348880"/>
          <a:ext cx="8568952" cy="22528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1895"/>
                <a:gridCol w="2832712"/>
                <a:gridCol w="2974345"/>
              </a:tblGrid>
              <a:tr h="2252856">
                <a:tc>
                  <a:txBody>
                    <a:bodyPr/>
                    <a:lstStyle/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31071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7240" y="-819472"/>
            <a:ext cx="7543800" cy="4248472"/>
          </a:xfrm>
        </p:spPr>
        <p:txBody>
          <a:bodyPr/>
          <a:lstStyle/>
          <a:p>
            <a:pPr algn="ctr"/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ru-RU" sz="8800" dirty="0" smtClean="0"/>
              <a:t>начинать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/>
              <a:t/>
            </a:r>
            <a:br>
              <a:rPr lang="en-US" sz="3200" dirty="0"/>
            </a:br>
            <a:r>
              <a:rPr lang="ru-RU" sz="3200" dirty="0" smtClean="0">
                <a:effectLst/>
              </a:rPr>
              <a:t/>
            </a:r>
            <a:br>
              <a:rPr lang="ru-RU" sz="3200" dirty="0" smtClean="0">
                <a:effectLst/>
              </a:rPr>
            </a:br>
            <a:endParaRPr lang="ru-RU" sz="3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9698968"/>
              </p:ext>
            </p:extLst>
          </p:nvPr>
        </p:nvGraphicFramePr>
        <p:xfrm>
          <a:off x="251520" y="2420887"/>
          <a:ext cx="8712967" cy="22528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4295"/>
                <a:gridCol w="3275386"/>
                <a:gridCol w="2773286"/>
              </a:tblGrid>
              <a:tr h="2252856">
                <a:tc>
                  <a:txBody>
                    <a:bodyPr/>
                    <a:lstStyle/>
                    <a:p>
                      <a:endParaRPr lang="ru-RU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6229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-819472"/>
            <a:ext cx="8928992" cy="3384376"/>
          </a:xfrm>
        </p:spPr>
        <p:txBody>
          <a:bodyPr/>
          <a:lstStyle/>
          <a:p>
            <a:pPr algn="ctr"/>
            <a:r>
              <a:rPr lang="ru-RU" sz="8800" dirty="0" smtClean="0"/>
              <a:t>знать</a:t>
            </a:r>
            <a:endParaRPr lang="ru-RU" sz="3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2885097"/>
              </p:ext>
            </p:extLst>
          </p:nvPr>
        </p:nvGraphicFramePr>
        <p:xfrm>
          <a:off x="251521" y="2348880"/>
          <a:ext cx="8568952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1895"/>
                <a:gridCol w="2832712"/>
                <a:gridCol w="2974345"/>
              </a:tblGrid>
              <a:tr h="2252856"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know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nəʊ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knew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nju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ː]</a:t>
                      </a:r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known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nəʊn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pPr algn="ctr"/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98281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-819472"/>
            <a:ext cx="8928992" cy="3528392"/>
          </a:xfrm>
        </p:spPr>
        <p:txBody>
          <a:bodyPr/>
          <a:lstStyle/>
          <a:p>
            <a:pPr algn="ctr"/>
            <a:r>
              <a:rPr lang="ru-RU" sz="8800" dirty="0" smtClean="0"/>
              <a:t>оставить</a:t>
            </a:r>
            <a:endParaRPr lang="ru-RU" sz="3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0917617"/>
              </p:ext>
            </p:extLst>
          </p:nvPr>
        </p:nvGraphicFramePr>
        <p:xfrm>
          <a:off x="251521" y="2348880"/>
          <a:ext cx="8568952" cy="22528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1895"/>
                <a:gridCol w="2832712"/>
                <a:gridCol w="2974345"/>
              </a:tblGrid>
              <a:tr h="2252856">
                <a:tc>
                  <a:txBody>
                    <a:bodyPr/>
                    <a:lstStyle/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72009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-819472"/>
            <a:ext cx="8928992" cy="3528392"/>
          </a:xfrm>
        </p:spPr>
        <p:txBody>
          <a:bodyPr/>
          <a:lstStyle/>
          <a:p>
            <a:pPr algn="ctr"/>
            <a:r>
              <a:rPr lang="ru-RU" sz="8800" dirty="0" smtClean="0"/>
              <a:t>оставить</a:t>
            </a:r>
            <a:endParaRPr lang="ru-RU" sz="3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2601618"/>
              </p:ext>
            </p:extLst>
          </p:nvPr>
        </p:nvGraphicFramePr>
        <p:xfrm>
          <a:off x="251521" y="2348880"/>
          <a:ext cx="8568952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1895"/>
                <a:gridCol w="2832712"/>
                <a:gridCol w="2974345"/>
              </a:tblGrid>
              <a:tr h="2252856"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leave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liːv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left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[left]</a:t>
                      </a:r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left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[left]</a:t>
                      </a:r>
                    </a:p>
                    <a:p>
                      <a:pPr algn="ctr"/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77034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-819472"/>
            <a:ext cx="8928992" cy="3744416"/>
          </a:xfrm>
        </p:spPr>
        <p:txBody>
          <a:bodyPr/>
          <a:lstStyle/>
          <a:p>
            <a:pPr algn="ctr"/>
            <a:r>
              <a:rPr lang="ru-RU" sz="8800" dirty="0" smtClean="0"/>
              <a:t>лежать</a:t>
            </a:r>
            <a:endParaRPr lang="ru-RU" sz="3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702693"/>
              </p:ext>
            </p:extLst>
          </p:nvPr>
        </p:nvGraphicFramePr>
        <p:xfrm>
          <a:off x="251521" y="2348880"/>
          <a:ext cx="8568952" cy="22528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1895"/>
                <a:gridCol w="2832712"/>
                <a:gridCol w="2974345"/>
              </a:tblGrid>
              <a:tr h="2252856">
                <a:tc>
                  <a:txBody>
                    <a:bodyPr/>
                    <a:lstStyle/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67755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-819472"/>
            <a:ext cx="8928992" cy="3744416"/>
          </a:xfrm>
        </p:spPr>
        <p:txBody>
          <a:bodyPr/>
          <a:lstStyle/>
          <a:p>
            <a:pPr algn="ctr"/>
            <a:r>
              <a:rPr lang="ru-RU" sz="8800" dirty="0" smtClean="0"/>
              <a:t>лежать</a:t>
            </a:r>
            <a:endParaRPr lang="ru-RU" sz="3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8708134"/>
              </p:ext>
            </p:extLst>
          </p:nvPr>
        </p:nvGraphicFramePr>
        <p:xfrm>
          <a:off x="251521" y="2348880"/>
          <a:ext cx="8568952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1895"/>
                <a:gridCol w="2832712"/>
                <a:gridCol w="2974345"/>
              </a:tblGrid>
              <a:tr h="2252856"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lie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laɪ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lay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leɪ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lain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leɪn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pPr algn="ctr"/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26583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-819472"/>
            <a:ext cx="8928992" cy="3456384"/>
          </a:xfrm>
        </p:spPr>
        <p:txBody>
          <a:bodyPr/>
          <a:lstStyle/>
          <a:p>
            <a:pPr algn="ctr"/>
            <a:r>
              <a:rPr lang="ru-RU" sz="8800" dirty="0" smtClean="0"/>
              <a:t>терять</a:t>
            </a:r>
            <a:endParaRPr lang="ru-RU" sz="3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2690494"/>
              </p:ext>
            </p:extLst>
          </p:nvPr>
        </p:nvGraphicFramePr>
        <p:xfrm>
          <a:off x="251521" y="2348880"/>
          <a:ext cx="8568952" cy="22528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1895"/>
                <a:gridCol w="2832712"/>
                <a:gridCol w="2974345"/>
              </a:tblGrid>
              <a:tr h="2252856">
                <a:tc>
                  <a:txBody>
                    <a:bodyPr/>
                    <a:lstStyle/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4820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-819472"/>
            <a:ext cx="8928992" cy="3456384"/>
          </a:xfrm>
        </p:spPr>
        <p:txBody>
          <a:bodyPr/>
          <a:lstStyle/>
          <a:p>
            <a:pPr algn="ctr"/>
            <a:r>
              <a:rPr lang="ru-RU" sz="8800" dirty="0" smtClean="0"/>
              <a:t>терять</a:t>
            </a:r>
            <a:endParaRPr lang="ru-RU" sz="3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9550034"/>
              </p:ext>
            </p:extLst>
          </p:nvPr>
        </p:nvGraphicFramePr>
        <p:xfrm>
          <a:off x="251521" y="2348880"/>
          <a:ext cx="8568952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1895"/>
                <a:gridCol w="2832712"/>
                <a:gridCol w="2974345"/>
              </a:tblGrid>
              <a:tr h="2252856"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lose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luːz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lost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lɒst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lost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lɒst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pPr algn="ctr"/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48628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-819472"/>
            <a:ext cx="8928992" cy="3600400"/>
          </a:xfrm>
        </p:spPr>
        <p:txBody>
          <a:bodyPr/>
          <a:lstStyle/>
          <a:p>
            <a:pPr algn="ctr"/>
            <a:r>
              <a:rPr lang="ru-RU" sz="8800" dirty="0" smtClean="0"/>
              <a:t>делать</a:t>
            </a:r>
            <a:endParaRPr lang="ru-RU" sz="3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851790"/>
              </p:ext>
            </p:extLst>
          </p:nvPr>
        </p:nvGraphicFramePr>
        <p:xfrm>
          <a:off x="251521" y="2348880"/>
          <a:ext cx="8568952" cy="22528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1895"/>
                <a:gridCol w="2832712"/>
                <a:gridCol w="2974345"/>
              </a:tblGrid>
              <a:tr h="2252856">
                <a:tc>
                  <a:txBody>
                    <a:bodyPr/>
                    <a:lstStyle/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080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-819472"/>
            <a:ext cx="8928992" cy="3600400"/>
          </a:xfrm>
        </p:spPr>
        <p:txBody>
          <a:bodyPr/>
          <a:lstStyle/>
          <a:p>
            <a:pPr algn="ctr"/>
            <a:r>
              <a:rPr lang="ru-RU" sz="8800" dirty="0" smtClean="0"/>
              <a:t>делать</a:t>
            </a:r>
            <a:endParaRPr lang="ru-RU" sz="3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3237414"/>
              </p:ext>
            </p:extLst>
          </p:nvPr>
        </p:nvGraphicFramePr>
        <p:xfrm>
          <a:off x="251521" y="2348880"/>
          <a:ext cx="8568952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1895"/>
                <a:gridCol w="2832712"/>
                <a:gridCol w="2974345"/>
              </a:tblGrid>
              <a:tr h="2252856"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make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meɪk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made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meɪd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made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meɪd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pPr algn="ctr"/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6176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-819472"/>
            <a:ext cx="8928992" cy="3816424"/>
          </a:xfrm>
        </p:spPr>
        <p:txBody>
          <a:bodyPr/>
          <a:lstStyle/>
          <a:p>
            <a:pPr algn="ctr"/>
            <a:r>
              <a:rPr lang="ru-RU" sz="8800" dirty="0" smtClean="0"/>
              <a:t>встретить</a:t>
            </a:r>
            <a:endParaRPr lang="ru-RU" sz="3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0274248"/>
              </p:ext>
            </p:extLst>
          </p:nvPr>
        </p:nvGraphicFramePr>
        <p:xfrm>
          <a:off x="251521" y="2348880"/>
          <a:ext cx="8568952" cy="22528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1895"/>
                <a:gridCol w="2832712"/>
                <a:gridCol w="2974345"/>
              </a:tblGrid>
              <a:tr h="2252856">
                <a:tc>
                  <a:txBody>
                    <a:bodyPr/>
                    <a:lstStyle/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6131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7240" y="-819472"/>
            <a:ext cx="7543800" cy="4248472"/>
          </a:xfrm>
        </p:spPr>
        <p:txBody>
          <a:bodyPr/>
          <a:lstStyle/>
          <a:p>
            <a:pPr algn="ctr"/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ru-RU" sz="8800" dirty="0" smtClean="0"/>
              <a:t>начинать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/>
              <a:t/>
            </a:r>
            <a:br>
              <a:rPr lang="en-US" sz="3200" dirty="0"/>
            </a:br>
            <a:r>
              <a:rPr lang="ru-RU" sz="3200" dirty="0" smtClean="0">
                <a:effectLst/>
              </a:rPr>
              <a:t/>
            </a:r>
            <a:br>
              <a:rPr lang="ru-RU" sz="3200" dirty="0" smtClean="0">
                <a:effectLst/>
              </a:rPr>
            </a:br>
            <a:endParaRPr lang="ru-RU" sz="3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2221199"/>
              </p:ext>
            </p:extLst>
          </p:nvPr>
        </p:nvGraphicFramePr>
        <p:xfrm>
          <a:off x="251520" y="2420887"/>
          <a:ext cx="8712967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4295"/>
                <a:gridCol w="3275386"/>
                <a:gridCol w="2773286"/>
              </a:tblGrid>
              <a:tr h="2252856">
                <a:tc>
                  <a:txBody>
                    <a:bodyPr/>
                    <a:lstStyle/>
                    <a:p>
                      <a:r>
                        <a:rPr lang="en-US" sz="6000" b="1" dirty="0" smtClean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begin</a:t>
                      </a:r>
                      <a:r>
                        <a:rPr lang="en-US" sz="6000" dirty="0" smtClean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br>
                        <a:rPr lang="en-US" sz="6000" dirty="0" smtClean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i="0" kern="120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bɪˈɡɪn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  <a:endParaRPr lang="ru-RU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0" b="1" dirty="0" smtClean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began</a:t>
                      </a:r>
                    </a:p>
                    <a:p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i="0" kern="120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bɪˈɡæn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  <a:endParaRPr lang="ru-RU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0" b="1" dirty="0" smtClean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begun</a:t>
                      </a:r>
                      <a:r>
                        <a:rPr lang="ru-RU" sz="6000" b="1" dirty="0" smtClean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en-US" sz="6000" b="1" dirty="0" smtClean="0"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i="0" kern="120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bɪˈɡʌn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  <a:r>
                        <a:rPr lang="ru-RU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/>
                      </a:r>
                      <a:br>
                        <a:rPr lang="ru-RU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endParaRPr lang="ru-RU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39363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-819472"/>
            <a:ext cx="8928992" cy="3816424"/>
          </a:xfrm>
        </p:spPr>
        <p:txBody>
          <a:bodyPr/>
          <a:lstStyle/>
          <a:p>
            <a:pPr algn="ctr"/>
            <a:r>
              <a:rPr lang="ru-RU" sz="8800" dirty="0" smtClean="0"/>
              <a:t>встретить</a:t>
            </a:r>
            <a:endParaRPr lang="ru-RU" sz="3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760671"/>
              </p:ext>
            </p:extLst>
          </p:nvPr>
        </p:nvGraphicFramePr>
        <p:xfrm>
          <a:off x="251521" y="2348880"/>
          <a:ext cx="8568952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1895"/>
                <a:gridCol w="2832712"/>
                <a:gridCol w="2974345"/>
              </a:tblGrid>
              <a:tr h="2252856"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meet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miːt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met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[met]</a:t>
                      </a:r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met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[met]</a:t>
                      </a:r>
                    </a:p>
                    <a:p>
                      <a:pPr algn="ctr"/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2971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-819472"/>
            <a:ext cx="8928992" cy="3888432"/>
          </a:xfrm>
        </p:spPr>
        <p:txBody>
          <a:bodyPr/>
          <a:lstStyle/>
          <a:p>
            <a:pPr algn="ctr"/>
            <a:r>
              <a:rPr lang="ru-RU" sz="8800" dirty="0" smtClean="0"/>
              <a:t>платить</a:t>
            </a:r>
            <a:endParaRPr lang="ru-RU" sz="3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464405"/>
              </p:ext>
            </p:extLst>
          </p:nvPr>
        </p:nvGraphicFramePr>
        <p:xfrm>
          <a:off x="251521" y="2348880"/>
          <a:ext cx="8568952" cy="22528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1895"/>
                <a:gridCol w="2832712"/>
                <a:gridCol w="2974345"/>
              </a:tblGrid>
              <a:tr h="2252856">
                <a:tc>
                  <a:txBody>
                    <a:bodyPr/>
                    <a:lstStyle/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44888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-819472"/>
            <a:ext cx="8928992" cy="3888432"/>
          </a:xfrm>
        </p:spPr>
        <p:txBody>
          <a:bodyPr/>
          <a:lstStyle/>
          <a:p>
            <a:pPr algn="ctr"/>
            <a:r>
              <a:rPr lang="ru-RU" sz="8800" dirty="0" smtClean="0"/>
              <a:t>платить</a:t>
            </a:r>
            <a:endParaRPr lang="ru-RU" sz="3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8983212"/>
              </p:ext>
            </p:extLst>
          </p:nvPr>
        </p:nvGraphicFramePr>
        <p:xfrm>
          <a:off x="251521" y="2348880"/>
          <a:ext cx="8568952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1895"/>
                <a:gridCol w="2832712"/>
                <a:gridCol w="2974345"/>
              </a:tblGrid>
              <a:tr h="2252856"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pay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peɪ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paid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peɪd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paid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peɪd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pPr algn="ctr"/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9545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-819472"/>
            <a:ext cx="8928992" cy="3384376"/>
          </a:xfrm>
        </p:spPr>
        <p:txBody>
          <a:bodyPr/>
          <a:lstStyle/>
          <a:p>
            <a:pPr algn="ctr"/>
            <a:r>
              <a:rPr lang="ru-RU" sz="8800" dirty="0" smtClean="0"/>
              <a:t>класть</a:t>
            </a:r>
            <a:endParaRPr lang="ru-RU" sz="3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7466736"/>
              </p:ext>
            </p:extLst>
          </p:nvPr>
        </p:nvGraphicFramePr>
        <p:xfrm>
          <a:off x="251521" y="2348880"/>
          <a:ext cx="8568952" cy="22528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1895"/>
                <a:gridCol w="2832712"/>
                <a:gridCol w="2974345"/>
              </a:tblGrid>
              <a:tr h="2252856">
                <a:tc>
                  <a:txBody>
                    <a:bodyPr/>
                    <a:lstStyle/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b="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28629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-819472"/>
            <a:ext cx="8928992" cy="3384376"/>
          </a:xfrm>
        </p:spPr>
        <p:txBody>
          <a:bodyPr/>
          <a:lstStyle/>
          <a:p>
            <a:pPr algn="ctr"/>
            <a:r>
              <a:rPr lang="ru-RU" sz="8800" dirty="0" smtClean="0"/>
              <a:t>класть</a:t>
            </a:r>
            <a:endParaRPr lang="ru-RU" sz="3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8817155"/>
              </p:ext>
            </p:extLst>
          </p:nvPr>
        </p:nvGraphicFramePr>
        <p:xfrm>
          <a:off x="251521" y="2348880"/>
          <a:ext cx="8568952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1895"/>
                <a:gridCol w="2832712"/>
                <a:gridCol w="2974345"/>
              </a:tblGrid>
              <a:tr h="2252856"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put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pʊt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put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pʊt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put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pʊt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pPr algn="ctr"/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983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-819472"/>
            <a:ext cx="8928992" cy="3312368"/>
          </a:xfrm>
        </p:spPr>
        <p:txBody>
          <a:bodyPr/>
          <a:lstStyle/>
          <a:p>
            <a:pPr algn="ctr"/>
            <a:r>
              <a:rPr lang="ru-RU" sz="8800" dirty="0" smtClean="0"/>
              <a:t>читать</a:t>
            </a:r>
            <a:endParaRPr lang="ru-RU" sz="3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0041312"/>
              </p:ext>
            </p:extLst>
          </p:nvPr>
        </p:nvGraphicFramePr>
        <p:xfrm>
          <a:off x="251521" y="2348880"/>
          <a:ext cx="8568952" cy="22528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1895"/>
                <a:gridCol w="2832712"/>
                <a:gridCol w="2974345"/>
              </a:tblGrid>
              <a:tr h="2252856">
                <a:tc>
                  <a:txBody>
                    <a:bodyPr/>
                    <a:lstStyle/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71509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-819472"/>
            <a:ext cx="8928992" cy="3312368"/>
          </a:xfrm>
        </p:spPr>
        <p:txBody>
          <a:bodyPr/>
          <a:lstStyle/>
          <a:p>
            <a:pPr algn="ctr"/>
            <a:r>
              <a:rPr lang="ru-RU" sz="8800" dirty="0" smtClean="0"/>
              <a:t>читать</a:t>
            </a:r>
            <a:endParaRPr lang="ru-RU" sz="3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9816456"/>
              </p:ext>
            </p:extLst>
          </p:nvPr>
        </p:nvGraphicFramePr>
        <p:xfrm>
          <a:off x="251521" y="2348880"/>
          <a:ext cx="8568952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1895"/>
                <a:gridCol w="2832712"/>
                <a:gridCol w="2974345"/>
              </a:tblGrid>
              <a:tr h="2252856"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read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riːd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read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[red]</a:t>
                      </a:r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read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[red]</a:t>
                      </a:r>
                    </a:p>
                    <a:p>
                      <a:pPr algn="ctr"/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9885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-819472"/>
            <a:ext cx="8928992" cy="3384376"/>
          </a:xfrm>
        </p:spPr>
        <p:txBody>
          <a:bodyPr/>
          <a:lstStyle/>
          <a:p>
            <a:pPr algn="ctr"/>
            <a:r>
              <a:rPr lang="ru-RU" sz="8800" dirty="0"/>
              <a:t>е</a:t>
            </a:r>
            <a:r>
              <a:rPr lang="ru-RU" sz="8800" dirty="0" smtClean="0"/>
              <a:t>здить верхом</a:t>
            </a:r>
            <a:endParaRPr lang="ru-RU" sz="3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7968409"/>
              </p:ext>
            </p:extLst>
          </p:nvPr>
        </p:nvGraphicFramePr>
        <p:xfrm>
          <a:off x="251521" y="2348880"/>
          <a:ext cx="8568952" cy="22528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1895"/>
                <a:gridCol w="2832712"/>
                <a:gridCol w="2974345"/>
              </a:tblGrid>
              <a:tr h="2252856">
                <a:tc>
                  <a:txBody>
                    <a:bodyPr/>
                    <a:lstStyle/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0073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-819472"/>
            <a:ext cx="8928992" cy="3384376"/>
          </a:xfrm>
        </p:spPr>
        <p:txBody>
          <a:bodyPr/>
          <a:lstStyle/>
          <a:p>
            <a:pPr algn="ctr"/>
            <a:r>
              <a:rPr lang="ru-RU" sz="8800" dirty="0"/>
              <a:t>е</a:t>
            </a:r>
            <a:r>
              <a:rPr lang="ru-RU" sz="8800" dirty="0" smtClean="0"/>
              <a:t>здить верхом</a:t>
            </a:r>
            <a:endParaRPr lang="ru-RU" sz="3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889704"/>
              </p:ext>
            </p:extLst>
          </p:nvPr>
        </p:nvGraphicFramePr>
        <p:xfrm>
          <a:off x="251521" y="2348880"/>
          <a:ext cx="8568952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1895"/>
                <a:gridCol w="2832712"/>
                <a:gridCol w="2974345"/>
              </a:tblGrid>
              <a:tr h="2252856"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ride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raɪd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rode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rəʊd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ridden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[ˈ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rɪdən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pPr algn="ctr"/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87730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-819472"/>
            <a:ext cx="8928992" cy="3312368"/>
          </a:xfrm>
        </p:spPr>
        <p:txBody>
          <a:bodyPr/>
          <a:lstStyle/>
          <a:p>
            <a:pPr algn="ctr"/>
            <a:r>
              <a:rPr lang="ru-RU" sz="8800" dirty="0" smtClean="0"/>
              <a:t>звонить</a:t>
            </a:r>
            <a:endParaRPr lang="ru-RU" sz="3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2409240"/>
              </p:ext>
            </p:extLst>
          </p:nvPr>
        </p:nvGraphicFramePr>
        <p:xfrm>
          <a:off x="251521" y="2348880"/>
          <a:ext cx="8568952" cy="22528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1895"/>
                <a:gridCol w="2832712"/>
                <a:gridCol w="2974345"/>
              </a:tblGrid>
              <a:tr h="2252856">
                <a:tc>
                  <a:txBody>
                    <a:bodyPr/>
                    <a:lstStyle/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b="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4028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7240" y="-819472"/>
            <a:ext cx="7543800" cy="4824536"/>
          </a:xfrm>
        </p:spPr>
        <p:txBody>
          <a:bodyPr/>
          <a:lstStyle/>
          <a:p>
            <a:pPr algn="ctr"/>
            <a:r>
              <a:rPr lang="ru-RU" sz="8000" dirty="0" smtClean="0"/>
              <a:t>держать пари</a:t>
            </a:r>
            <a:r>
              <a:rPr lang="en-US" sz="8000" dirty="0" smtClean="0"/>
              <a:t/>
            </a:r>
            <a:br>
              <a:rPr lang="en-US" sz="8000" dirty="0" smtClean="0"/>
            </a:br>
            <a:r>
              <a:rPr lang="en-US" sz="3200" dirty="0"/>
              <a:t/>
            </a:r>
            <a:br>
              <a:rPr lang="en-US" sz="3200" dirty="0"/>
            </a:br>
            <a:r>
              <a:rPr lang="ru-RU" sz="3200" dirty="0" smtClean="0">
                <a:effectLst/>
              </a:rPr>
              <a:t/>
            </a:r>
            <a:br>
              <a:rPr lang="ru-RU" sz="3200" dirty="0" smtClean="0">
                <a:effectLst/>
              </a:rPr>
            </a:br>
            <a:endParaRPr lang="ru-RU" sz="3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3794097"/>
              </p:ext>
            </p:extLst>
          </p:nvPr>
        </p:nvGraphicFramePr>
        <p:xfrm>
          <a:off x="251520" y="2420887"/>
          <a:ext cx="8712967" cy="22528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4295"/>
                <a:gridCol w="3275386"/>
                <a:gridCol w="2773286"/>
              </a:tblGrid>
              <a:tr h="2252856">
                <a:tc>
                  <a:txBody>
                    <a:bodyPr/>
                    <a:lstStyle/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6000" b="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6000" b="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75608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-819472"/>
            <a:ext cx="8928992" cy="3312368"/>
          </a:xfrm>
        </p:spPr>
        <p:txBody>
          <a:bodyPr/>
          <a:lstStyle/>
          <a:p>
            <a:pPr algn="ctr"/>
            <a:r>
              <a:rPr lang="ru-RU" sz="8800" dirty="0" smtClean="0"/>
              <a:t>звонить</a:t>
            </a:r>
            <a:endParaRPr lang="ru-RU" sz="3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1770122"/>
              </p:ext>
            </p:extLst>
          </p:nvPr>
        </p:nvGraphicFramePr>
        <p:xfrm>
          <a:off x="251521" y="2348880"/>
          <a:ext cx="8568952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1895"/>
                <a:gridCol w="2832712"/>
                <a:gridCol w="2974345"/>
              </a:tblGrid>
              <a:tr h="2252856"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ring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rɪŋ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rang</a:t>
                      </a:r>
                      <a:r>
                        <a:rPr lang="ru-RU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ræŋ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rung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rʌŋ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  <a:endParaRPr lang="en-US" sz="6000" b="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8305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-819472"/>
            <a:ext cx="8928992" cy="3240360"/>
          </a:xfrm>
        </p:spPr>
        <p:txBody>
          <a:bodyPr/>
          <a:lstStyle/>
          <a:p>
            <a:pPr algn="ctr"/>
            <a:r>
              <a:rPr lang="ru-RU" sz="8800" dirty="0" smtClean="0"/>
              <a:t>подняться</a:t>
            </a:r>
            <a:endParaRPr lang="ru-RU" sz="3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2049480"/>
              </p:ext>
            </p:extLst>
          </p:nvPr>
        </p:nvGraphicFramePr>
        <p:xfrm>
          <a:off x="251521" y="2348880"/>
          <a:ext cx="8568952" cy="22528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1895"/>
                <a:gridCol w="2832712"/>
                <a:gridCol w="2974345"/>
              </a:tblGrid>
              <a:tr h="2252856">
                <a:tc>
                  <a:txBody>
                    <a:bodyPr/>
                    <a:lstStyle/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404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-819472"/>
            <a:ext cx="8928992" cy="3240360"/>
          </a:xfrm>
        </p:spPr>
        <p:txBody>
          <a:bodyPr/>
          <a:lstStyle/>
          <a:p>
            <a:pPr algn="ctr"/>
            <a:r>
              <a:rPr lang="ru-RU" sz="8800" dirty="0" smtClean="0"/>
              <a:t>подняться</a:t>
            </a:r>
            <a:endParaRPr lang="ru-RU" sz="3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6511304"/>
              </p:ext>
            </p:extLst>
          </p:nvPr>
        </p:nvGraphicFramePr>
        <p:xfrm>
          <a:off x="251521" y="2348880"/>
          <a:ext cx="8568952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1895"/>
                <a:gridCol w="2832712"/>
                <a:gridCol w="2974345"/>
              </a:tblGrid>
              <a:tr h="2252856"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rise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raɪz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rose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rəʊz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risen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[ˈ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rɪzən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18013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-819472"/>
            <a:ext cx="8928992" cy="3384376"/>
          </a:xfrm>
        </p:spPr>
        <p:txBody>
          <a:bodyPr/>
          <a:lstStyle/>
          <a:p>
            <a:pPr algn="ctr"/>
            <a:r>
              <a:rPr lang="ru-RU" sz="8800" dirty="0"/>
              <a:t>б</a:t>
            </a:r>
            <a:r>
              <a:rPr lang="ru-RU" sz="8800" dirty="0" smtClean="0"/>
              <a:t>ежать, течь</a:t>
            </a:r>
            <a:endParaRPr lang="ru-RU" sz="3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4261438"/>
              </p:ext>
            </p:extLst>
          </p:nvPr>
        </p:nvGraphicFramePr>
        <p:xfrm>
          <a:off x="251521" y="2348880"/>
          <a:ext cx="8568952" cy="22528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1895"/>
                <a:gridCol w="2832712"/>
                <a:gridCol w="2974345"/>
              </a:tblGrid>
              <a:tr h="2252856">
                <a:tc>
                  <a:txBody>
                    <a:bodyPr/>
                    <a:lstStyle/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b="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4088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-819472"/>
            <a:ext cx="8928992" cy="3384376"/>
          </a:xfrm>
        </p:spPr>
        <p:txBody>
          <a:bodyPr/>
          <a:lstStyle/>
          <a:p>
            <a:pPr algn="ctr"/>
            <a:r>
              <a:rPr lang="ru-RU" sz="8800" dirty="0"/>
              <a:t>б</a:t>
            </a:r>
            <a:r>
              <a:rPr lang="ru-RU" sz="8800" dirty="0" smtClean="0"/>
              <a:t>ежать, течь</a:t>
            </a:r>
            <a:endParaRPr lang="ru-RU" sz="3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0225617"/>
              </p:ext>
            </p:extLst>
          </p:nvPr>
        </p:nvGraphicFramePr>
        <p:xfrm>
          <a:off x="251521" y="2348880"/>
          <a:ext cx="8568952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1895"/>
                <a:gridCol w="2832712"/>
                <a:gridCol w="2974345"/>
              </a:tblGrid>
              <a:tr h="2252856"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run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rʌn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ran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ræn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run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rʌn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817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-819472"/>
            <a:ext cx="8928992" cy="3456384"/>
          </a:xfrm>
        </p:spPr>
        <p:txBody>
          <a:bodyPr/>
          <a:lstStyle/>
          <a:p>
            <a:pPr algn="ctr"/>
            <a:r>
              <a:rPr lang="ru-RU" sz="6000" dirty="0" smtClean="0"/>
              <a:t>говорить, сказать</a:t>
            </a:r>
            <a:endParaRPr lang="ru-RU" sz="60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3413673"/>
              </p:ext>
            </p:extLst>
          </p:nvPr>
        </p:nvGraphicFramePr>
        <p:xfrm>
          <a:off x="251521" y="2348880"/>
          <a:ext cx="8568952" cy="22528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1895"/>
                <a:gridCol w="2832712"/>
                <a:gridCol w="2974345"/>
              </a:tblGrid>
              <a:tr h="2252856">
                <a:tc>
                  <a:txBody>
                    <a:bodyPr/>
                    <a:lstStyle/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53911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-819472"/>
            <a:ext cx="8928992" cy="3456384"/>
          </a:xfrm>
        </p:spPr>
        <p:txBody>
          <a:bodyPr/>
          <a:lstStyle/>
          <a:p>
            <a:pPr algn="ctr"/>
            <a:r>
              <a:rPr lang="ru-RU" sz="6000" dirty="0" smtClean="0"/>
              <a:t>говорить, сказать</a:t>
            </a:r>
            <a:endParaRPr lang="ru-RU" sz="60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637418"/>
              </p:ext>
            </p:extLst>
          </p:nvPr>
        </p:nvGraphicFramePr>
        <p:xfrm>
          <a:off x="251521" y="2348880"/>
          <a:ext cx="8568952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1895"/>
                <a:gridCol w="2832712"/>
                <a:gridCol w="2974345"/>
              </a:tblGrid>
              <a:tr h="2252856"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say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seɪ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</a:p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said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sed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said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sed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48434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-819472"/>
            <a:ext cx="8928992" cy="3312368"/>
          </a:xfrm>
        </p:spPr>
        <p:txBody>
          <a:bodyPr/>
          <a:lstStyle/>
          <a:p>
            <a:pPr algn="ctr"/>
            <a:r>
              <a:rPr lang="ru-RU" sz="8800" dirty="0" smtClean="0"/>
              <a:t>видеть</a:t>
            </a:r>
            <a:endParaRPr lang="ru-RU" sz="3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1925590"/>
              </p:ext>
            </p:extLst>
          </p:nvPr>
        </p:nvGraphicFramePr>
        <p:xfrm>
          <a:off x="251521" y="2348880"/>
          <a:ext cx="8568952" cy="22528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1895"/>
                <a:gridCol w="2832712"/>
                <a:gridCol w="2974345"/>
              </a:tblGrid>
              <a:tr h="2252856">
                <a:tc>
                  <a:txBody>
                    <a:bodyPr/>
                    <a:lstStyle/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2147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-819472"/>
            <a:ext cx="8928992" cy="3312368"/>
          </a:xfrm>
        </p:spPr>
        <p:txBody>
          <a:bodyPr/>
          <a:lstStyle/>
          <a:p>
            <a:pPr algn="ctr"/>
            <a:r>
              <a:rPr lang="ru-RU" sz="8800" dirty="0" smtClean="0"/>
              <a:t>видеть</a:t>
            </a:r>
            <a:endParaRPr lang="ru-RU" sz="3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8289488"/>
              </p:ext>
            </p:extLst>
          </p:nvPr>
        </p:nvGraphicFramePr>
        <p:xfrm>
          <a:off x="251521" y="2348880"/>
          <a:ext cx="8568952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1895"/>
                <a:gridCol w="2832712"/>
                <a:gridCol w="2974345"/>
              </a:tblGrid>
              <a:tr h="2252856"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see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si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ː]</a:t>
                      </a:r>
                    </a:p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saw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sɔ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ː]</a:t>
                      </a:r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seen</a:t>
                      </a:r>
                      <a:endParaRPr lang="en-US" sz="60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en-US" sz="60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siːn</a:t>
                      </a:r>
                      <a:r>
                        <a:rPr lang="en-US" sz="6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9257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-819472"/>
            <a:ext cx="8928992" cy="3312368"/>
          </a:xfrm>
        </p:spPr>
        <p:txBody>
          <a:bodyPr/>
          <a:lstStyle/>
          <a:p>
            <a:pPr algn="ctr"/>
            <a:r>
              <a:rPr lang="ru-RU" sz="8800" dirty="0" smtClean="0"/>
              <a:t>продавать</a:t>
            </a:r>
            <a:endParaRPr lang="ru-RU" sz="3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3235940"/>
              </p:ext>
            </p:extLst>
          </p:nvPr>
        </p:nvGraphicFramePr>
        <p:xfrm>
          <a:off x="251521" y="2348880"/>
          <a:ext cx="8568952" cy="22528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1895"/>
                <a:gridCol w="2832712"/>
                <a:gridCol w="2974345"/>
              </a:tblGrid>
              <a:tr h="2252856">
                <a:tc>
                  <a:txBody>
                    <a:bodyPr/>
                    <a:lstStyle/>
                    <a:p>
                      <a:endParaRPr lang="ru-RU" sz="6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60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3901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етка">
  <a:themeElements>
    <a:clrScheme name="Сетка">
      <a:dk1>
        <a:sysClr val="windowText" lastClr="000000"/>
      </a:dk1>
      <a:lt1>
        <a:sysClr val="window" lastClr="FFFFFF"/>
      </a:lt1>
      <a:dk2>
        <a:srgbClr val="534949"/>
      </a:dk2>
      <a:lt2>
        <a:srgbClr val="CCD1B9"/>
      </a:lt2>
      <a:accent1>
        <a:srgbClr val="C66951"/>
      </a:accent1>
      <a:accent2>
        <a:srgbClr val="BF974D"/>
      </a:accent2>
      <a:accent3>
        <a:srgbClr val="928B70"/>
      </a:accent3>
      <a:accent4>
        <a:srgbClr val="87706B"/>
      </a:accent4>
      <a:accent5>
        <a:srgbClr val="94734E"/>
      </a:accent5>
      <a:accent6>
        <a:srgbClr val="6F777D"/>
      </a:accent6>
      <a:hlink>
        <a:srgbClr val="CC9900"/>
      </a:hlink>
      <a:folHlink>
        <a:srgbClr val="C0C0C0"/>
      </a:folHlink>
    </a:clrScheme>
    <a:fontScheme name="Сетка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Сетка">
      <a:fillStyleLst>
        <a:solidFill>
          <a:schemeClr val="phClr"/>
        </a:solidFill>
        <a:solidFill>
          <a:schemeClr val="phClr">
            <a:tint val="5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175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3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3000"/>
                <a:satMod val="11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Grid</Template>
  <TotalTime>113</TotalTime>
  <Words>1101</Words>
  <Application>Microsoft Office PowerPoint</Application>
  <PresentationFormat>Экран (4:3)</PresentationFormat>
  <Paragraphs>558</Paragraphs>
  <Slides>141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141</vt:i4>
      </vt:variant>
    </vt:vector>
  </HeadingPairs>
  <TitlesOfParts>
    <vt:vector size="142" baseType="lpstr">
      <vt:lpstr>Сетка</vt:lpstr>
      <vt:lpstr>Тренажёр</vt:lpstr>
      <vt:lpstr>   Ваша задача:  Назвать все 3 формы глагола, до того  как появятся правильные ответы</vt:lpstr>
      <vt:lpstr>   быть, находиться    </vt:lpstr>
      <vt:lpstr>   быть, находиться    </vt:lpstr>
      <vt:lpstr>   становиться    </vt:lpstr>
      <vt:lpstr>   становиться    </vt:lpstr>
      <vt:lpstr>   начинать    </vt:lpstr>
      <vt:lpstr>   начинать    </vt:lpstr>
      <vt:lpstr>держать пари   </vt:lpstr>
      <vt:lpstr>держать пари   </vt:lpstr>
      <vt:lpstr>дуть   </vt:lpstr>
      <vt:lpstr>дуть   </vt:lpstr>
      <vt:lpstr>ломать   </vt:lpstr>
      <vt:lpstr>ломать   </vt:lpstr>
      <vt:lpstr>принести   </vt:lpstr>
      <vt:lpstr>принести   </vt:lpstr>
      <vt:lpstr>строить   </vt:lpstr>
      <vt:lpstr>строить   </vt:lpstr>
      <vt:lpstr>купить   </vt:lpstr>
      <vt:lpstr>купить   </vt:lpstr>
      <vt:lpstr>ловить, поймать   </vt:lpstr>
      <vt:lpstr>ловить, поймать   </vt:lpstr>
      <vt:lpstr>выбрать   </vt:lpstr>
      <vt:lpstr>выбрать   </vt:lpstr>
      <vt:lpstr>приходить   </vt:lpstr>
      <vt:lpstr>приходить   </vt:lpstr>
      <vt:lpstr>резать  </vt:lpstr>
      <vt:lpstr>резать  </vt:lpstr>
      <vt:lpstr>делать  </vt:lpstr>
      <vt:lpstr>делать  </vt:lpstr>
      <vt:lpstr>рисовать  </vt:lpstr>
      <vt:lpstr>рисовать  </vt:lpstr>
      <vt:lpstr>пить  </vt:lpstr>
      <vt:lpstr>пить  </vt:lpstr>
      <vt:lpstr>ехать </vt:lpstr>
      <vt:lpstr>ехать </vt:lpstr>
      <vt:lpstr>кушать, есть </vt:lpstr>
      <vt:lpstr>кушать, есть </vt:lpstr>
      <vt:lpstr>падать </vt:lpstr>
      <vt:lpstr>падать </vt:lpstr>
      <vt:lpstr>кормить </vt:lpstr>
      <vt:lpstr>кормить </vt:lpstr>
      <vt:lpstr>чувствовать </vt:lpstr>
      <vt:lpstr>чувствовать </vt:lpstr>
      <vt:lpstr>находить </vt:lpstr>
      <vt:lpstr>находить </vt:lpstr>
      <vt:lpstr>летать</vt:lpstr>
      <vt:lpstr>летать</vt:lpstr>
      <vt:lpstr>забыть</vt:lpstr>
      <vt:lpstr>забыть</vt:lpstr>
      <vt:lpstr>простить</vt:lpstr>
      <vt:lpstr>простить</vt:lpstr>
      <vt:lpstr>получить</vt:lpstr>
      <vt:lpstr>получить</vt:lpstr>
      <vt:lpstr>дать</vt:lpstr>
      <vt:lpstr>дать</vt:lpstr>
      <vt:lpstr>идти, ходить</vt:lpstr>
      <vt:lpstr>идти, ходить</vt:lpstr>
      <vt:lpstr>расти</vt:lpstr>
      <vt:lpstr>расти</vt:lpstr>
      <vt:lpstr>иметь</vt:lpstr>
      <vt:lpstr>иметь</vt:lpstr>
      <vt:lpstr>слышать</vt:lpstr>
      <vt:lpstr>слышать</vt:lpstr>
      <vt:lpstr>причинять боль</vt:lpstr>
      <vt:lpstr>причинять боль</vt:lpstr>
      <vt:lpstr>хранить, держать</vt:lpstr>
      <vt:lpstr>хранить, держать</vt:lpstr>
      <vt:lpstr>знать</vt:lpstr>
      <vt:lpstr>знать</vt:lpstr>
      <vt:lpstr>оставить</vt:lpstr>
      <vt:lpstr>оставить</vt:lpstr>
      <vt:lpstr>лежать</vt:lpstr>
      <vt:lpstr>лежать</vt:lpstr>
      <vt:lpstr>терять</vt:lpstr>
      <vt:lpstr>терять</vt:lpstr>
      <vt:lpstr>делать</vt:lpstr>
      <vt:lpstr>делать</vt:lpstr>
      <vt:lpstr>встретить</vt:lpstr>
      <vt:lpstr>встретить</vt:lpstr>
      <vt:lpstr>платить</vt:lpstr>
      <vt:lpstr>платить</vt:lpstr>
      <vt:lpstr>класть</vt:lpstr>
      <vt:lpstr>класть</vt:lpstr>
      <vt:lpstr>читать</vt:lpstr>
      <vt:lpstr>читать</vt:lpstr>
      <vt:lpstr>ездить верхом</vt:lpstr>
      <vt:lpstr>ездить верхом</vt:lpstr>
      <vt:lpstr>звонить</vt:lpstr>
      <vt:lpstr>звонить</vt:lpstr>
      <vt:lpstr>подняться</vt:lpstr>
      <vt:lpstr>подняться</vt:lpstr>
      <vt:lpstr>бежать, течь</vt:lpstr>
      <vt:lpstr>бежать, течь</vt:lpstr>
      <vt:lpstr>говорить, сказать</vt:lpstr>
      <vt:lpstr>говорить, сказать</vt:lpstr>
      <vt:lpstr>видеть</vt:lpstr>
      <vt:lpstr>видеть</vt:lpstr>
      <vt:lpstr>продавать</vt:lpstr>
      <vt:lpstr>продавать</vt:lpstr>
      <vt:lpstr>высылать, отправлять</vt:lpstr>
      <vt:lpstr>высылать, отправлять</vt:lpstr>
      <vt:lpstr>трести, дрожать</vt:lpstr>
      <vt:lpstr>трести, дрожать</vt:lpstr>
      <vt:lpstr>петь</vt:lpstr>
      <vt:lpstr>петь</vt:lpstr>
      <vt:lpstr>сидеть</vt:lpstr>
      <vt:lpstr>сидеть</vt:lpstr>
      <vt:lpstr>спать</vt:lpstr>
      <vt:lpstr>спать</vt:lpstr>
      <vt:lpstr>говорить</vt:lpstr>
      <vt:lpstr>говорить</vt:lpstr>
      <vt:lpstr>тратить, проводить</vt:lpstr>
      <vt:lpstr>тратить, проводить</vt:lpstr>
      <vt:lpstr>стоять</vt:lpstr>
      <vt:lpstr>стоять</vt:lpstr>
      <vt:lpstr>плавать</vt:lpstr>
      <vt:lpstr>плавать</vt:lpstr>
      <vt:lpstr>плавать</vt:lpstr>
      <vt:lpstr>брать, взять</vt:lpstr>
      <vt:lpstr>брать, взять</vt:lpstr>
      <vt:lpstr>учить</vt:lpstr>
      <vt:lpstr>учить</vt:lpstr>
      <vt:lpstr>говорить, рассказывать</vt:lpstr>
      <vt:lpstr>говорить, рассказывать</vt:lpstr>
      <vt:lpstr>думать</vt:lpstr>
      <vt:lpstr>думать</vt:lpstr>
      <vt:lpstr>бросать, кидать</vt:lpstr>
      <vt:lpstr>бросать, кидать</vt:lpstr>
      <vt:lpstr>понимать</vt:lpstr>
      <vt:lpstr>понимать</vt:lpstr>
      <vt:lpstr>просыпаться, будить</vt:lpstr>
      <vt:lpstr>просыпаться, будить</vt:lpstr>
      <vt:lpstr>носить одежду</vt:lpstr>
      <vt:lpstr>носить одежду</vt:lpstr>
      <vt:lpstr>выиграть</vt:lpstr>
      <vt:lpstr>выиграть</vt:lpstr>
      <vt:lpstr>писать</vt:lpstr>
      <vt:lpstr>писать</vt:lpstr>
      <vt:lpstr>писать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Тренажёр</dc:title>
  <dc:creator>Елена Петрова</dc:creator>
  <cp:lastModifiedBy>Елена Петрова</cp:lastModifiedBy>
  <cp:revision>16</cp:revision>
  <dcterms:created xsi:type="dcterms:W3CDTF">2022-11-04T10:42:31Z</dcterms:created>
  <dcterms:modified xsi:type="dcterms:W3CDTF">2022-11-04T12:44:08Z</dcterms:modified>
</cp:coreProperties>
</file>