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Arimo" panose="020B0604020202020204" charset="0"/>
      <p:regular r:id="rId10"/>
    </p:embeddedFont>
    <p:embeddedFont>
      <p:font typeface="Bebas Neue Cyrillic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lear Sans Regular" panose="020B0604020202020204" charset="0"/>
      <p:regular r:id="rId16"/>
    </p:embeddedFont>
    <p:embeddedFont>
      <p:font typeface="Montserrat" panose="020B0604020202020204" charset="-52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20" d="100"/>
          <a:sy n="20" d="100"/>
        </p:scale>
        <p:origin x="1368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B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634754" y="-1856759"/>
            <a:ext cx="14349450" cy="14349450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BEFF4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315492">
            <a:off x="12243355" y="338506"/>
            <a:ext cx="4414186" cy="347617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586613">
            <a:off x="10427965" y="3900104"/>
            <a:ext cx="4413578" cy="28357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876583">
            <a:off x="13321453" y="5619641"/>
            <a:ext cx="4285624" cy="3980274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271365" y="1198165"/>
            <a:ext cx="446159" cy="391393"/>
            <a:chOff x="0" y="0"/>
            <a:chExt cx="594879" cy="521857"/>
          </a:xfrm>
        </p:grpSpPr>
        <p:sp>
          <p:nvSpPr>
            <p:cNvPr id="8" name="AutoShape 8"/>
            <p:cNvSpPr/>
            <p:nvPr/>
          </p:nvSpPr>
          <p:spPr>
            <a:xfrm>
              <a:off x="0" y="0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>
              <a:off x="0" y="216479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>
              <a:off x="0" y="432957"/>
              <a:ext cx="594861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1271365" y="9060873"/>
            <a:ext cx="1200806" cy="394855"/>
            <a:chOff x="0" y="0"/>
            <a:chExt cx="1305437" cy="429260"/>
          </a:xfrm>
        </p:grpSpPr>
        <p:sp>
          <p:nvSpPr>
            <p:cNvPr id="12" name="Freeform 12"/>
            <p:cNvSpPr/>
            <p:nvPr/>
          </p:nvSpPr>
          <p:spPr>
            <a:xfrm>
              <a:off x="0" y="-5080"/>
              <a:ext cx="1305437" cy="434340"/>
            </a:xfrm>
            <a:custGeom>
              <a:avLst/>
              <a:gdLst/>
              <a:ahLst/>
              <a:cxnLst/>
              <a:rect l="l" t="t" r="r" b="b"/>
              <a:pathLst>
                <a:path w="1305437" h="434340">
                  <a:moveTo>
                    <a:pt x="1287657" y="187960"/>
                  </a:moveTo>
                  <a:lnTo>
                    <a:pt x="1026037" y="11430"/>
                  </a:lnTo>
                  <a:cubicBezTo>
                    <a:pt x="1008257" y="0"/>
                    <a:pt x="985397" y="3810"/>
                    <a:pt x="972697" y="21590"/>
                  </a:cubicBezTo>
                  <a:cubicBezTo>
                    <a:pt x="961267" y="39370"/>
                    <a:pt x="965077" y="62230"/>
                    <a:pt x="982857" y="74930"/>
                  </a:cubicBezTo>
                  <a:lnTo>
                    <a:pt x="1141607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41607" y="257810"/>
                  </a:lnTo>
                  <a:lnTo>
                    <a:pt x="982857" y="364490"/>
                  </a:lnTo>
                  <a:cubicBezTo>
                    <a:pt x="965077" y="375920"/>
                    <a:pt x="961267" y="400050"/>
                    <a:pt x="972697" y="417830"/>
                  </a:cubicBezTo>
                  <a:cubicBezTo>
                    <a:pt x="980317" y="429260"/>
                    <a:pt x="991747" y="434340"/>
                    <a:pt x="1004447" y="434340"/>
                  </a:cubicBezTo>
                  <a:cubicBezTo>
                    <a:pt x="1012067" y="434340"/>
                    <a:pt x="1019687" y="431800"/>
                    <a:pt x="1026037" y="427990"/>
                  </a:cubicBezTo>
                  <a:lnTo>
                    <a:pt x="1288927" y="251460"/>
                  </a:lnTo>
                  <a:cubicBezTo>
                    <a:pt x="1299087" y="243840"/>
                    <a:pt x="1305437" y="232410"/>
                    <a:pt x="1305437" y="219710"/>
                  </a:cubicBezTo>
                  <a:cubicBezTo>
                    <a:pt x="1305437" y="207010"/>
                    <a:pt x="1299087" y="195580"/>
                    <a:pt x="1287657" y="1879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271365" y="2334103"/>
            <a:ext cx="9267149" cy="5503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12"/>
              </a:lnSpc>
            </a:pPr>
            <a:r>
              <a:rPr lang="en-US" sz="17968">
                <a:solidFill>
                  <a:srgbClr val="FFFFFF"/>
                </a:solidFill>
                <a:latin typeface="Bebas Neue Cyrillic"/>
              </a:rPr>
              <a:t>Внеурочное занятие</a:t>
            </a:r>
          </a:p>
          <a:p>
            <a:pPr>
              <a:lnSpc>
                <a:spcPts val="10092"/>
              </a:lnSpc>
            </a:pPr>
            <a:r>
              <a:rPr lang="en-US" sz="11468">
                <a:solidFill>
                  <a:srgbClr val="FFFFFF"/>
                </a:solidFill>
                <a:latin typeface="Bebas Neue Cyrillic"/>
              </a:rPr>
              <a:t>1 класс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B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274775" y="-629159"/>
            <a:ext cx="11545318" cy="1154531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244C76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271365" y="1198165"/>
            <a:ext cx="446159" cy="391393"/>
            <a:chOff x="0" y="0"/>
            <a:chExt cx="594879" cy="521857"/>
          </a:xfrm>
        </p:grpSpPr>
        <p:sp>
          <p:nvSpPr>
            <p:cNvPr id="5" name="AutoShape 5"/>
            <p:cNvSpPr/>
            <p:nvPr/>
          </p:nvSpPr>
          <p:spPr>
            <a:xfrm>
              <a:off x="0" y="0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6" name="AutoShape 6"/>
            <p:cNvSpPr/>
            <p:nvPr/>
          </p:nvSpPr>
          <p:spPr>
            <a:xfrm>
              <a:off x="0" y="216479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>
              <a:off x="0" y="432957"/>
              <a:ext cx="594861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8" name="Group 8"/>
          <p:cNvGrpSpPr/>
          <p:nvPr/>
        </p:nvGrpSpPr>
        <p:grpSpPr>
          <a:xfrm>
            <a:off x="16098504" y="8863445"/>
            <a:ext cx="1200806" cy="394855"/>
            <a:chOff x="0" y="0"/>
            <a:chExt cx="1305437" cy="429260"/>
          </a:xfrm>
        </p:grpSpPr>
        <p:sp>
          <p:nvSpPr>
            <p:cNvPr id="9" name="Freeform 9"/>
            <p:cNvSpPr/>
            <p:nvPr/>
          </p:nvSpPr>
          <p:spPr>
            <a:xfrm>
              <a:off x="0" y="-5080"/>
              <a:ext cx="1305437" cy="434340"/>
            </a:xfrm>
            <a:custGeom>
              <a:avLst/>
              <a:gdLst/>
              <a:ahLst/>
              <a:cxnLst/>
              <a:rect l="l" t="t" r="r" b="b"/>
              <a:pathLst>
                <a:path w="1305437" h="434340">
                  <a:moveTo>
                    <a:pt x="1287657" y="187960"/>
                  </a:moveTo>
                  <a:lnTo>
                    <a:pt x="1026037" y="11430"/>
                  </a:lnTo>
                  <a:cubicBezTo>
                    <a:pt x="1008257" y="0"/>
                    <a:pt x="985397" y="3810"/>
                    <a:pt x="972697" y="21590"/>
                  </a:cubicBezTo>
                  <a:cubicBezTo>
                    <a:pt x="961267" y="39370"/>
                    <a:pt x="965077" y="62230"/>
                    <a:pt x="982857" y="74930"/>
                  </a:cubicBezTo>
                  <a:lnTo>
                    <a:pt x="1141607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41607" y="257810"/>
                  </a:lnTo>
                  <a:lnTo>
                    <a:pt x="982857" y="364490"/>
                  </a:lnTo>
                  <a:cubicBezTo>
                    <a:pt x="965077" y="375920"/>
                    <a:pt x="961267" y="400050"/>
                    <a:pt x="972697" y="417830"/>
                  </a:cubicBezTo>
                  <a:cubicBezTo>
                    <a:pt x="980317" y="429260"/>
                    <a:pt x="991747" y="434340"/>
                    <a:pt x="1004447" y="434340"/>
                  </a:cubicBezTo>
                  <a:cubicBezTo>
                    <a:pt x="1012067" y="434340"/>
                    <a:pt x="1019687" y="431800"/>
                    <a:pt x="1026037" y="427990"/>
                  </a:cubicBezTo>
                  <a:lnTo>
                    <a:pt x="1288927" y="251460"/>
                  </a:lnTo>
                  <a:cubicBezTo>
                    <a:pt x="1299087" y="243840"/>
                    <a:pt x="1305437" y="232410"/>
                    <a:pt x="1305437" y="219710"/>
                  </a:cubicBezTo>
                  <a:cubicBezTo>
                    <a:pt x="1305437" y="207010"/>
                    <a:pt x="1299087" y="195580"/>
                    <a:pt x="1287657" y="1879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2286000"/>
            <a:ext cx="3848245" cy="5278142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7315023" y="4543425"/>
            <a:ext cx="8783481" cy="1400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499"/>
              </a:lnSpc>
            </a:pPr>
            <a:r>
              <a:rPr lang="en-US" sz="10499">
                <a:solidFill>
                  <a:srgbClr val="244C76"/>
                </a:solidFill>
                <a:latin typeface="Bebas Neue Cyrillic"/>
              </a:rPr>
              <a:t>Искорка внимания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F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146025" y="-1870122"/>
            <a:ext cx="14349450" cy="14349450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EB1DB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70212" y="3876675"/>
            <a:ext cx="6769928" cy="2733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499"/>
              </a:lnSpc>
            </a:pPr>
            <a:r>
              <a:rPr lang="en-US" sz="10499">
                <a:solidFill>
                  <a:srgbClr val="FFFFFF"/>
                </a:solidFill>
                <a:latin typeface="Bebas Neue Cyrillic"/>
              </a:rPr>
              <a:t>Тема занятия - "внимание"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897333" y="2536176"/>
            <a:ext cx="7461474" cy="7620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ru-RU" sz="4499" dirty="0">
                <a:solidFill>
                  <a:srgbClr val="244C76"/>
                </a:solidFill>
                <a:latin typeface="Clear Sans Regular"/>
              </a:rPr>
              <a:t>1. </a:t>
            </a:r>
            <a:r>
              <a:rPr lang="en-US" sz="4499" dirty="0" err="1">
                <a:solidFill>
                  <a:srgbClr val="244C76"/>
                </a:solidFill>
                <a:latin typeface="Clear Sans Regular"/>
              </a:rPr>
              <a:t>Нужно</a:t>
            </a:r>
            <a:r>
              <a:rPr lang="en-US" sz="4499" dirty="0">
                <a:solidFill>
                  <a:srgbClr val="244C76"/>
                </a:solidFill>
                <a:latin typeface="Clear Sans Regular"/>
              </a:rPr>
              <a:t> </a:t>
            </a:r>
            <a:r>
              <a:rPr lang="en-US" sz="4499" dirty="0" err="1">
                <a:solidFill>
                  <a:srgbClr val="244C76"/>
                </a:solidFill>
                <a:latin typeface="Clear Sans Regular"/>
              </a:rPr>
              <a:t>слышать</a:t>
            </a:r>
            <a:endParaRPr lang="en-US" sz="4499" dirty="0">
              <a:solidFill>
                <a:srgbClr val="244C76"/>
              </a:solidFill>
              <a:latin typeface="Clear Sans Regular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897333" y="3772742"/>
            <a:ext cx="7461474" cy="68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00"/>
              </a:lnSpc>
            </a:pPr>
            <a:r>
              <a:rPr lang="ru-RU" sz="4500" dirty="0">
                <a:solidFill>
                  <a:srgbClr val="244C76"/>
                </a:solidFill>
                <a:latin typeface="Clear Sans Regular"/>
              </a:rPr>
              <a:t>2. </a:t>
            </a:r>
            <a:r>
              <a:rPr lang="en-US" sz="4500" dirty="0" err="1">
                <a:solidFill>
                  <a:srgbClr val="244C76"/>
                </a:solidFill>
                <a:latin typeface="Clear Sans Regular"/>
              </a:rPr>
              <a:t>Нужно</a:t>
            </a:r>
            <a:r>
              <a:rPr lang="en-US" sz="4500" dirty="0">
                <a:solidFill>
                  <a:srgbClr val="244C76"/>
                </a:solidFill>
                <a:latin typeface="Clear Sans Regular"/>
              </a:rPr>
              <a:t> </a:t>
            </a:r>
            <a:r>
              <a:rPr lang="en-US" sz="4500" dirty="0" err="1">
                <a:solidFill>
                  <a:srgbClr val="244C76"/>
                </a:solidFill>
                <a:latin typeface="Clear Sans Regular"/>
              </a:rPr>
              <a:t>смотреть</a:t>
            </a:r>
            <a:endParaRPr lang="en-US" sz="4500" dirty="0">
              <a:solidFill>
                <a:srgbClr val="244C76"/>
              </a:solidFill>
              <a:latin typeface="Clear Sans Regular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915400" y="4695824"/>
            <a:ext cx="7461474" cy="895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649"/>
              </a:lnSpc>
            </a:pPr>
            <a:r>
              <a:rPr lang="ru-RU" sz="4499" dirty="0">
                <a:solidFill>
                  <a:srgbClr val="244C76"/>
                </a:solidFill>
                <a:latin typeface="Clear Sans Regular"/>
              </a:rPr>
              <a:t>3. </a:t>
            </a:r>
            <a:r>
              <a:rPr lang="en-US" sz="4499" dirty="0" err="1">
                <a:solidFill>
                  <a:srgbClr val="244C76"/>
                </a:solidFill>
                <a:latin typeface="Clear Sans Regular"/>
              </a:rPr>
              <a:t>Нужно</a:t>
            </a:r>
            <a:r>
              <a:rPr lang="en-US" sz="4499" dirty="0">
                <a:solidFill>
                  <a:srgbClr val="244C76"/>
                </a:solidFill>
                <a:latin typeface="Clear Sans Regular"/>
              </a:rPr>
              <a:t> </a:t>
            </a:r>
            <a:r>
              <a:rPr lang="en-US" sz="4499" dirty="0" err="1">
                <a:solidFill>
                  <a:srgbClr val="244C76"/>
                </a:solidFill>
                <a:latin typeface="Clear Sans Regular"/>
              </a:rPr>
              <a:t>запоминать</a:t>
            </a:r>
            <a:endParaRPr lang="en-US" sz="4499" dirty="0">
              <a:solidFill>
                <a:srgbClr val="244C76"/>
              </a:solidFill>
              <a:latin typeface="Clear Sans Regular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897333" y="6065741"/>
            <a:ext cx="7461474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99"/>
              </a:lnSpc>
            </a:pPr>
            <a:r>
              <a:rPr lang="ru-RU" sz="4499" dirty="0">
                <a:solidFill>
                  <a:srgbClr val="244C76"/>
                </a:solidFill>
                <a:latin typeface="Clear Sans Regular"/>
              </a:rPr>
              <a:t>4. </a:t>
            </a:r>
            <a:r>
              <a:rPr lang="en-US" sz="4499" dirty="0" err="1">
                <a:solidFill>
                  <a:srgbClr val="244C76"/>
                </a:solidFill>
                <a:latin typeface="Clear Sans Regular"/>
              </a:rPr>
              <a:t>Нужно</a:t>
            </a:r>
            <a:r>
              <a:rPr lang="en-US" sz="4499" dirty="0">
                <a:solidFill>
                  <a:srgbClr val="244C76"/>
                </a:solidFill>
                <a:latin typeface="Clear Sans Regular"/>
              </a:rPr>
              <a:t> </a:t>
            </a:r>
            <a:r>
              <a:rPr lang="en-US" sz="4499" dirty="0" err="1">
                <a:solidFill>
                  <a:srgbClr val="244C76"/>
                </a:solidFill>
                <a:latin typeface="Clear Sans Regular"/>
              </a:rPr>
              <a:t>все</a:t>
            </a:r>
            <a:r>
              <a:rPr lang="en-US" sz="4499" dirty="0">
                <a:solidFill>
                  <a:srgbClr val="244C76"/>
                </a:solidFill>
                <a:latin typeface="Clear Sans Regular"/>
              </a:rPr>
              <a:t> </a:t>
            </a:r>
            <a:r>
              <a:rPr lang="en-US" sz="4499" dirty="0" err="1">
                <a:solidFill>
                  <a:srgbClr val="244C76"/>
                </a:solidFill>
                <a:latin typeface="Clear Sans Regular"/>
              </a:rPr>
              <a:t>выполнять</a:t>
            </a:r>
            <a:endParaRPr lang="en-US" sz="4499" dirty="0">
              <a:solidFill>
                <a:srgbClr val="244C76"/>
              </a:solidFill>
              <a:latin typeface="Clear Sans Regular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935453" y="7216581"/>
            <a:ext cx="7461474" cy="676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99"/>
              </a:lnSpc>
            </a:pPr>
            <a:r>
              <a:rPr lang="ru-RU" sz="4499" dirty="0">
                <a:solidFill>
                  <a:srgbClr val="244C76"/>
                </a:solidFill>
                <a:latin typeface="Clear Sans Regular"/>
              </a:rPr>
              <a:t>5. </a:t>
            </a:r>
            <a:r>
              <a:rPr lang="en-US" sz="4499" dirty="0" err="1">
                <a:solidFill>
                  <a:srgbClr val="244C76"/>
                </a:solidFill>
                <a:latin typeface="Clear Sans Regular"/>
              </a:rPr>
              <a:t>Нельзя</a:t>
            </a:r>
            <a:r>
              <a:rPr lang="en-US" sz="4499" dirty="0">
                <a:solidFill>
                  <a:srgbClr val="244C76"/>
                </a:solidFill>
                <a:latin typeface="Clear Sans Regular"/>
              </a:rPr>
              <a:t> </a:t>
            </a:r>
            <a:r>
              <a:rPr lang="en-US" sz="4499" dirty="0" err="1">
                <a:solidFill>
                  <a:srgbClr val="244C76"/>
                </a:solidFill>
                <a:latin typeface="Clear Sans Regular"/>
              </a:rPr>
              <a:t>отвлекаться</a:t>
            </a:r>
            <a:endParaRPr lang="en-US" sz="4499" dirty="0">
              <a:solidFill>
                <a:srgbClr val="244C76"/>
              </a:solidFill>
              <a:latin typeface="Clear Sans Regular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271365" y="1198165"/>
            <a:ext cx="446159" cy="391393"/>
            <a:chOff x="0" y="0"/>
            <a:chExt cx="594879" cy="521857"/>
          </a:xfrm>
        </p:grpSpPr>
        <p:sp>
          <p:nvSpPr>
            <p:cNvPr id="11" name="AutoShape 11"/>
            <p:cNvSpPr/>
            <p:nvPr/>
          </p:nvSpPr>
          <p:spPr>
            <a:xfrm>
              <a:off x="0" y="0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" name="AutoShape 12"/>
            <p:cNvSpPr/>
            <p:nvPr/>
          </p:nvSpPr>
          <p:spPr>
            <a:xfrm>
              <a:off x="0" y="216479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3" name="AutoShape 13"/>
            <p:cNvSpPr/>
            <p:nvPr/>
          </p:nvSpPr>
          <p:spPr>
            <a:xfrm>
              <a:off x="0" y="432957"/>
              <a:ext cx="594861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4" name="Group 14"/>
          <p:cNvGrpSpPr/>
          <p:nvPr/>
        </p:nvGrpSpPr>
        <p:grpSpPr>
          <a:xfrm>
            <a:off x="1271365" y="8863445"/>
            <a:ext cx="1200806" cy="394855"/>
            <a:chOff x="0" y="0"/>
            <a:chExt cx="1305437" cy="429260"/>
          </a:xfrm>
        </p:grpSpPr>
        <p:sp>
          <p:nvSpPr>
            <p:cNvPr id="15" name="Freeform 15"/>
            <p:cNvSpPr/>
            <p:nvPr/>
          </p:nvSpPr>
          <p:spPr>
            <a:xfrm>
              <a:off x="0" y="-5080"/>
              <a:ext cx="1305437" cy="434340"/>
            </a:xfrm>
            <a:custGeom>
              <a:avLst/>
              <a:gdLst/>
              <a:ahLst/>
              <a:cxnLst/>
              <a:rect l="l" t="t" r="r" b="b"/>
              <a:pathLst>
                <a:path w="1305437" h="434340">
                  <a:moveTo>
                    <a:pt x="1287657" y="187960"/>
                  </a:moveTo>
                  <a:lnTo>
                    <a:pt x="1026037" y="11430"/>
                  </a:lnTo>
                  <a:cubicBezTo>
                    <a:pt x="1008257" y="0"/>
                    <a:pt x="985397" y="3810"/>
                    <a:pt x="972697" y="21590"/>
                  </a:cubicBezTo>
                  <a:cubicBezTo>
                    <a:pt x="961267" y="39370"/>
                    <a:pt x="965077" y="62230"/>
                    <a:pt x="982857" y="74930"/>
                  </a:cubicBezTo>
                  <a:lnTo>
                    <a:pt x="1141607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41607" y="257810"/>
                  </a:lnTo>
                  <a:lnTo>
                    <a:pt x="982857" y="364490"/>
                  </a:lnTo>
                  <a:cubicBezTo>
                    <a:pt x="965077" y="375920"/>
                    <a:pt x="961267" y="400050"/>
                    <a:pt x="972697" y="417830"/>
                  </a:cubicBezTo>
                  <a:cubicBezTo>
                    <a:pt x="980317" y="429260"/>
                    <a:pt x="991747" y="434340"/>
                    <a:pt x="1004447" y="434340"/>
                  </a:cubicBezTo>
                  <a:cubicBezTo>
                    <a:pt x="1012067" y="434340"/>
                    <a:pt x="1019687" y="431800"/>
                    <a:pt x="1026037" y="427990"/>
                  </a:cubicBezTo>
                  <a:lnTo>
                    <a:pt x="1288927" y="251460"/>
                  </a:lnTo>
                  <a:cubicBezTo>
                    <a:pt x="1299087" y="243840"/>
                    <a:pt x="1305437" y="232410"/>
                    <a:pt x="1305437" y="219710"/>
                  </a:cubicBezTo>
                  <a:cubicBezTo>
                    <a:pt x="1305437" y="207010"/>
                    <a:pt x="1299087" y="195580"/>
                    <a:pt x="1287657" y="1879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56774">
            <a:off x="15735728" y="245006"/>
            <a:ext cx="3047145" cy="2689105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891836">
            <a:off x="4863199" y="7222104"/>
            <a:ext cx="3616285" cy="291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B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66276" y="1219200"/>
            <a:ext cx="10784047" cy="1398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24"/>
              </a:lnSpc>
            </a:pPr>
            <a:r>
              <a:rPr lang="en-US" sz="10424">
                <a:solidFill>
                  <a:srgbClr val="FFFFFF"/>
                </a:solidFill>
                <a:latin typeface="Bebas Neue Cyrillic"/>
              </a:rPr>
              <a:t>Игра "Один или два?"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472769" y="4229632"/>
            <a:ext cx="17342463" cy="17342463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BEFF4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872407">
            <a:off x="1381092" y="5804735"/>
            <a:ext cx="3240216" cy="227625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767466">
            <a:off x="8078935" y="7586139"/>
            <a:ext cx="3399393" cy="3468768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5903230" y="5434446"/>
            <a:ext cx="6510139" cy="1722711"/>
            <a:chOff x="0" y="0"/>
            <a:chExt cx="3472874" cy="92268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472874" cy="922686"/>
            </a:xfrm>
            <a:custGeom>
              <a:avLst/>
              <a:gdLst/>
              <a:ahLst/>
              <a:cxnLst/>
              <a:rect l="l" t="t" r="r" b="b"/>
              <a:pathLst>
                <a:path w="3472874" h="922686">
                  <a:moveTo>
                    <a:pt x="3348414" y="922685"/>
                  </a:moveTo>
                  <a:lnTo>
                    <a:pt x="124460" y="922685"/>
                  </a:lnTo>
                  <a:cubicBezTo>
                    <a:pt x="55880" y="922685"/>
                    <a:pt x="0" y="866806"/>
                    <a:pt x="0" y="79822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348414" y="0"/>
                  </a:lnTo>
                  <a:cubicBezTo>
                    <a:pt x="3416994" y="0"/>
                    <a:pt x="3472874" y="55880"/>
                    <a:pt x="3472874" y="124460"/>
                  </a:cubicBezTo>
                  <a:lnTo>
                    <a:pt x="3472874" y="798226"/>
                  </a:lnTo>
                  <a:cubicBezTo>
                    <a:pt x="3472874" y="866806"/>
                    <a:pt x="3416994" y="922686"/>
                    <a:pt x="3348414" y="92268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7182716" y="6476683"/>
            <a:ext cx="4877773" cy="504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17"/>
              </a:lnSpc>
              <a:spcBef>
                <a:spcPct val="0"/>
              </a:spcBef>
            </a:pPr>
            <a:r>
              <a:rPr lang="en-US" sz="2811">
                <a:solidFill>
                  <a:srgbClr val="000000"/>
                </a:solidFill>
                <a:latin typeface="Montserrat"/>
              </a:rPr>
              <a:t>Два - встают мальчики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182716" y="5729125"/>
            <a:ext cx="4884838" cy="505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30"/>
              </a:lnSpc>
              <a:spcBef>
                <a:spcPct val="0"/>
              </a:spcBef>
            </a:pPr>
            <a:r>
              <a:rPr lang="en-US" sz="2820">
                <a:solidFill>
                  <a:srgbClr val="000000"/>
                </a:solidFill>
                <a:latin typeface="Montserrat"/>
              </a:rPr>
              <a:t>Один - встают девочки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53336" y="5864895"/>
            <a:ext cx="806334" cy="86181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835997">
            <a:off x="14559831" y="659994"/>
            <a:ext cx="3597061" cy="318339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891836">
            <a:off x="167104" y="1158294"/>
            <a:ext cx="3616285" cy="291563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687744">
            <a:off x="13929151" y="5461329"/>
            <a:ext cx="3476974" cy="27728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B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98504" y="8863445"/>
            <a:ext cx="1200806" cy="394855"/>
            <a:chOff x="0" y="0"/>
            <a:chExt cx="1305437" cy="429260"/>
          </a:xfrm>
        </p:grpSpPr>
        <p:sp>
          <p:nvSpPr>
            <p:cNvPr id="3" name="Freeform 3"/>
            <p:cNvSpPr/>
            <p:nvPr/>
          </p:nvSpPr>
          <p:spPr>
            <a:xfrm>
              <a:off x="0" y="-5080"/>
              <a:ext cx="1305437" cy="434340"/>
            </a:xfrm>
            <a:custGeom>
              <a:avLst/>
              <a:gdLst/>
              <a:ahLst/>
              <a:cxnLst/>
              <a:rect l="l" t="t" r="r" b="b"/>
              <a:pathLst>
                <a:path w="1305437" h="434340">
                  <a:moveTo>
                    <a:pt x="1287657" y="187960"/>
                  </a:moveTo>
                  <a:lnTo>
                    <a:pt x="1026037" y="11430"/>
                  </a:lnTo>
                  <a:cubicBezTo>
                    <a:pt x="1008257" y="0"/>
                    <a:pt x="985397" y="3810"/>
                    <a:pt x="972697" y="21590"/>
                  </a:cubicBezTo>
                  <a:cubicBezTo>
                    <a:pt x="961267" y="39370"/>
                    <a:pt x="965077" y="62230"/>
                    <a:pt x="982857" y="74930"/>
                  </a:cubicBezTo>
                  <a:lnTo>
                    <a:pt x="1141607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41607" y="257810"/>
                  </a:lnTo>
                  <a:lnTo>
                    <a:pt x="982857" y="364490"/>
                  </a:lnTo>
                  <a:cubicBezTo>
                    <a:pt x="965077" y="375920"/>
                    <a:pt x="961267" y="400050"/>
                    <a:pt x="972697" y="417830"/>
                  </a:cubicBezTo>
                  <a:cubicBezTo>
                    <a:pt x="980317" y="429260"/>
                    <a:pt x="991747" y="434340"/>
                    <a:pt x="1004447" y="434340"/>
                  </a:cubicBezTo>
                  <a:cubicBezTo>
                    <a:pt x="1012067" y="434340"/>
                    <a:pt x="1019687" y="431800"/>
                    <a:pt x="1026037" y="427990"/>
                  </a:cubicBezTo>
                  <a:lnTo>
                    <a:pt x="1288927" y="251460"/>
                  </a:lnTo>
                  <a:cubicBezTo>
                    <a:pt x="1299087" y="243840"/>
                    <a:pt x="1305437" y="232410"/>
                    <a:pt x="1305437" y="219710"/>
                  </a:cubicBezTo>
                  <a:cubicBezTo>
                    <a:pt x="1305437" y="207010"/>
                    <a:pt x="1299087" y="195580"/>
                    <a:pt x="1287657" y="1879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271365" y="1028700"/>
            <a:ext cx="15748145" cy="8032173"/>
            <a:chOff x="0" y="0"/>
            <a:chExt cx="14203952" cy="724457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203952" cy="7244573"/>
            </a:xfrm>
            <a:custGeom>
              <a:avLst/>
              <a:gdLst/>
              <a:ahLst/>
              <a:cxnLst/>
              <a:rect l="l" t="t" r="r" b="b"/>
              <a:pathLst>
                <a:path w="14203952" h="7244573">
                  <a:moveTo>
                    <a:pt x="14079491" y="7244573"/>
                  </a:moveTo>
                  <a:lnTo>
                    <a:pt x="124460" y="7244573"/>
                  </a:lnTo>
                  <a:cubicBezTo>
                    <a:pt x="55880" y="7244573"/>
                    <a:pt x="0" y="7188694"/>
                    <a:pt x="0" y="712011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4079493" y="0"/>
                  </a:lnTo>
                  <a:cubicBezTo>
                    <a:pt x="14148071" y="0"/>
                    <a:pt x="14203952" y="55880"/>
                    <a:pt x="14203952" y="124460"/>
                  </a:cubicBezTo>
                  <a:lnTo>
                    <a:pt x="14203952" y="7120113"/>
                  </a:lnTo>
                  <a:cubicBezTo>
                    <a:pt x="14203952" y="7188694"/>
                    <a:pt x="14148071" y="7244573"/>
                    <a:pt x="14079493" y="724457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2220592" y="3498263"/>
            <a:ext cx="13877912" cy="35811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153"/>
              </a:lnSpc>
            </a:pPr>
            <a:r>
              <a:rPr lang="en-US" sz="6153" dirty="0">
                <a:solidFill>
                  <a:srgbClr val="244C76"/>
                </a:solidFill>
                <a:latin typeface="Bebas Neue Cyrillic"/>
              </a:rPr>
              <a:t>1. ЦНЮЕ!БЦЮОЙЮЮСЦЯЦ!ОЮШЦИЦБИЮТЮЬЦСЮЯЦ –</a:t>
            </a:r>
          </a:p>
          <a:p>
            <a:pPr>
              <a:lnSpc>
                <a:spcPts val="6153"/>
              </a:lnSpc>
            </a:pPr>
            <a:r>
              <a:rPr lang="en-US" sz="6153" dirty="0">
                <a:solidFill>
                  <a:srgbClr val="244C76"/>
                </a:solidFill>
                <a:latin typeface="Bebas Neue Cyrillic"/>
              </a:rPr>
              <a:t>2. </a:t>
            </a:r>
            <a:r>
              <a:rPr lang="en-US" sz="6110" dirty="0">
                <a:solidFill>
                  <a:srgbClr val="244C76"/>
                </a:solidFill>
                <a:latin typeface="Bebas Neue Cyrillic" panose="020B0604020202020204" charset="0"/>
              </a:rPr>
              <a:t>ВЦЕЦДЮЬ!ЮТЦЫ!ЮПРЦИЮШЮЁЦЦЛ!УЧЮИЦТЬЮЦСЮЯ.</a:t>
            </a:r>
          </a:p>
          <a:p>
            <a:pPr>
              <a:lnSpc>
                <a:spcPts val="6153"/>
              </a:lnSpc>
            </a:pPr>
            <a:r>
              <a:rPr lang="en-US" sz="6110" dirty="0">
                <a:solidFill>
                  <a:srgbClr val="244C76"/>
                </a:solidFill>
                <a:latin typeface="Bebas Neue Cyrillic" panose="020B0604020202020204" charset="0"/>
              </a:rPr>
              <a:t>1. __________________________________</a:t>
            </a:r>
          </a:p>
          <a:p>
            <a:pPr algn="l">
              <a:lnSpc>
                <a:spcPts val="6153"/>
              </a:lnSpc>
            </a:pPr>
            <a:r>
              <a:rPr lang="en-US" sz="6153" dirty="0">
                <a:solidFill>
                  <a:srgbClr val="244C76"/>
                </a:solidFill>
                <a:latin typeface="Bebas Neue Cyrillic" panose="020B0604020202020204" charset="0"/>
              </a:rPr>
              <a:t>2. __________________________________</a:t>
            </a:r>
          </a:p>
          <a:p>
            <a:pPr algn="ctr">
              <a:lnSpc>
                <a:spcPts val="2307"/>
              </a:lnSpc>
            </a:pPr>
            <a:endParaRPr lang="en-US" sz="6153" dirty="0">
              <a:solidFill>
                <a:srgbClr val="244C76"/>
              </a:solidFill>
              <a:latin typeface="Arimo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874989">
            <a:off x="15476766" y="6793604"/>
            <a:ext cx="3085485" cy="3619338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271365" y="1198165"/>
            <a:ext cx="446159" cy="391393"/>
            <a:chOff x="0" y="0"/>
            <a:chExt cx="594879" cy="521857"/>
          </a:xfrm>
        </p:grpSpPr>
        <p:sp>
          <p:nvSpPr>
            <p:cNvPr id="9" name="AutoShape 9"/>
            <p:cNvSpPr/>
            <p:nvPr/>
          </p:nvSpPr>
          <p:spPr>
            <a:xfrm>
              <a:off x="0" y="0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>
              <a:off x="0" y="216479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1" name="AutoShape 11"/>
            <p:cNvSpPr/>
            <p:nvPr/>
          </p:nvSpPr>
          <p:spPr>
            <a:xfrm>
              <a:off x="0" y="432957"/>
              <a:ext cx="594861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404836">
            <a:off x="-92145" y="-92329"/>
            <a:ext cx="3619338" cy="297238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71365" y="6914405"/>
            <a:ext cx="2009874" cy="21464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B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71365" y="1198165"/>
            <a:ext cx="446159" cy="391393"/>
            <a:chOff x="0" y="0"/>
            <a:chExt cx="594879" cy="521857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4" name="AutoShape 4"/>
            <p:cNvSpPr/>
            <p:nvPr/>
          </p:nvSpPr>
          <p:spPr>
            <a:xfrm>
              <a:off x="0" y="216479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5" name="AutoShape 5"/>
            <p:cNvSpPr/>
            <p:nvPr/>
          </p:nvSpPr>
          <p:spPr>
            <a:xfrm>
              <a:off x="0" y="432957"/>
              <a:ext cx="594861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1271365" y="1028700"/>
            <a:ext cx="15748145" cy="8032173"/>
            <a:chOff x="0" y="0"/>
            <a:chExt cx="14203952" cy="724457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203952" cy="7244573"/>
            </a:xfrm>
            <a:custGeom>
              <a:avLst/>
              <a:gdLst/>
              <a:ahLst/>
              <a:cxnLst/>
              <a:rect l="l" t="t" r="r" b="b"/>
              <a:pathLst>
                <a:path w="14203952" h="7244573">
                  <a:moveTo>
                    <a:pt x="14079491" y="7244573"/>
                  </a:moveTo>
                  <a:lnTo>
                    <a:pt x="124460" y="7244573"/>
                  </a:lnTo>
                  <a:cubicBezTo>
                    <a:pt x="55880" y="7244573"/>
                    <a:pt x="0" y="7188694"/>
                    <a:pt x="0" y="712011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4079493" y="0"/>
                  </a:lnTo>
                  <a:cubicBezTo>
                    <a:pt x="14148071" y="0"/>
                    <a:pt x="14203952" y="55880"/>
                    <a:pt x="14203952" y="124460"/>
                  </a:cubicBezTo>
                  <a:lnTo>
                    <a:pt x="14203952" y="7120113"/>
                  </a:lnTo>
                  <a:cubicBezTo>
                    <a:pt x="14203952" y="7188694"/>
                    <a:pt x="14148071" y="7244573"/>
                    <a:pt x="14079493" y="724457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2205044" y="3875969"/>
            <a:ext cx="13877912" cy="2716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53"/>
              </a:lnSpc>
            </a:pPr>
            <a:r>
              <a:rPr lang="en-US" sz="9653">
                <a:solidFill>
                  <a:srgbClr val="244C76"/>
                </a:solidFill>
                <a:latin typeface="Bebas Neue Cyrillic"/>
              </a:rPr>
              <a:t>Не бойся ошибиться -</a:t>
            </a:r>
          </a:p>
          <a:p>
            <a:pPr algn="ctr">
              <a:lnSpc>
                <a:spcPts val="9653"/>
              </a:lnSpc>
            </a:pPr>
            <a:r>
              <a:rPr lang="en-US" sz="9653">
                <a:solidFill>
                  <a:srgbClr val="244C76"/>
                </a:solidFill>
                <a:latin typeface="Bebas Neue Cyrillic"/>
              </a:rPr>
              <a:t>ведь ты пришел учиться.</a:t>
            </a:r>
          </a:p>
          <a:p>
            <a:pPr algn="ctr">
              <a:lnSpc>
                <a:spcPts val="2307"/>
              </a:lnSpc>
            </a:pPr>
            <a:endParaRPr lang="en-US" sz="9653">
              <a:solidFill>
                <a:srgbClr val="244C76"/>
              </a:solidFill>
              <a:latin typeface="Bebas Neue Cyrillic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404836">
            <a:off x="-92145" y="-92329"/>
            <a:ext cx="3619338" cy="2972381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16098504" y="8863445"/>
            <a:ext cx="1200806" cy="394855"/>
            <a:chOff x="0" y="0"/>
            <a:chExt cx="1305437" cy="429260"/>
          </a:xfrm>
        </p:grpSpPr>
        <p:sp>
          <p:nvSpPr>
            <p:cNvPr id="11" name="Freeform 11"/>
            <p:cNvSpPr/>
            <p:nvPr/>
          </p:nvSpPr>
          <p:spPr>
            <a:xfrm>
              <a:off x="0" y="-5080"/>
              <a:ext cx="1305437" cy="434340"/>
            </a:xfrm>
            <a:custGeom>
              <a:avLst/>
              <a:gdLst/>
              <a:ahLst/>
              <a:cxnLst/>
              <a:rect l="l" t="t" r="r" b="b"/>
              <a:pathLst>
                <a:path w="1305437" h="434340">
                  <a:moveTo>
                    <a:pt x="1287657" y="187960"/>
                  </a:moveTo>
                  <a:lnTo>
                    <a:pt x="1026037" y="11430"/>
                  </a:lnTo>
                  <a:cubicBezTo>
                    <a:pt x="1008257" y="0"/>
                    <a:pt x="985397" y="3810"/>
                    <a:pt x="972697" y="21590"/>
                  </a:cubicBezTo>
                  <a:cubicBezTo>
                    <a:pt x="961267" y="39370"/>
                    <a:pt x="965077" y="62230"/>
                    <a:pt x="982857" y="74930"/>
                  </a:cubicBezTo>
                  <a:lnTo>
                    <a:pt x="1141607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41607" y="257810"/>
                  </a:lnTo>
                  <a:lnTo>
                    <a:pt x="982857" y="364490"/>
                  </a:lnTo>
                  <a:cubicBezTo>
                    <a:pt x="965077" y="375920"/>
                    <a:pt x="961267" y="400050"/>
                    <a:pt x="972697" y="417830"/>
                  </a:cubicBezTo>
                  <a:cubicBezTo>
                    <a:pt x="980317" y="429260"/>
                    <a:pt x="991747" y="434340"/>
                    <a:pt x="1004447" y="434340"/>
                  </a:cubicBezTo>
                  <a:cubicBezTo>
                    <a:pt x="1012067" y="434340"/>
                    <a:pt x="1019687" y="431800"/>
                    <a:pt x="1026037" y="427990"/>
                  </a:cubicBezTo>
                  <a:lnTo>
                    <a:pt x="1288927" y="251460"/>
                  </a:lnTo>
                  <a:cubicBezTo>
                    <a:pt x="1299087" y="243840"/>
                    <a:pt x="1305437" y="232410"/>
                    <a:pt x="1305437" y="219710"/>
                  </a:cubicBezTo>
                  <a:cubicBezTo>
                    <a:pt x="1305437" y="207010"/>
                    <a:pt x="1299087" y="195580"/>
                    <a:pt x="1287657" y="1879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874989">
            <a:off x="15476766" y="6793604"/>
            <a:ext cx="3085485" cy="361933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271365" y="6914405"/>
            <a:ext cx="2009874" cy="21464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4C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43823" y="643323"/>
            <a:ext cx="9000355" cy="9000355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BEFF4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090152" y="3994509"/>
            <a:ext cx="8107696" cy="27336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</a:pPr>
            <a:r>
              <a:rPr lang="en-US" sz="10499">
                <a:solidFill>
                  <a:srgbClr val="244C76"/>
                </a:solidFill>
                <a:latin typeface="Bebas Neue Cyrillic"/>
              </a:rPr>
              <a:t>Запретные цифры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700665">
            <a:off x="3066064" y="1792536"/>
            <a:ext cx="3125706" cy="318543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44463">
            <a:off x="11210920" y="6115205"/>
            <a:ext cx="3645405" cy="285253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271365" y="1198165"/>
            <a:ext cx="446159" cy="391393"/>
            <a:chOff x="0" y="0"/>
            <a:chExt cx="594879" cy="521857"/>
          </a:xfrm>
        </p:grpSpPr>
        <p:sp>
          <p:nvSpPr>
            <p:cNvPr id="8" name="AutoShape 8"/>
            <p:cNvSpPr/>
            <p:nvPr/>
          </p:nvSpPr>
          <p:spPr>
            <a:xfrm>
              <a:off x="0" y="0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9" name="AutoShape 9"/>
            <p:cNvSpPr/>
            <p:nvPr/>
          </p:nvSpPr>
          <p:spPr>
            <a:xfrm>
              <a:off x="0" y="216479"/>
              <a:ext cx="594879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0" name="AutoShape 10"/>
            <p:cNvSpPr/>
            <p:nvPr/>
          </p:nvSpPr>
          <p:spPr>
            <a:xfrm>
              <a:off x="0" y="432957"/>
              <a:ext cx="594861" cy="0"/>
            </a:xfrm>
            <a:prstGeom prst="line">
              <a:avLst/>
            </a:prstGeom>
            <a:ln w="88900" cap="rnd">
              <a:solidFill>
                <a:srgbClr val="FFFFFF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16098504" y="8863445"/>
            <a:ext cx="1200806" cy="394855"/>
            <a:chOff x="0" y="0"/>
            <a:chExt cx="1305437" cy="429260"/>
          </a:xfrm>
        </p:grpSpPr>
        <p:sp>
          <p:nvSpPr>
            <p:cNvPr id="12" name="Freeform 12"/>
            <p:cNvSpPr/>
            <p:nvPr/>
          </p:nvSpPr>
          <p:spPr>
            <a:xfrm>
              <a:off x="0" y="-5080"/>
              <a:ext cx="1305437" cy="434340"/>
            </a:xfrm>
            <a:custGeom>
              <a:avLst/>
              <a:gdLst/>
              <a:ahLst/>
              <a:cxnLst/>
              <a:rect l="l" t="t" r="r" b="b"/>
              <a:pathLst>
                <a:path w="1305437" h="434340">
                  <a:moveTo>
                    <a:pt x="1287657" y="187960"/>
                  </a:moveTo>
                  <a:lnTo>
                    <a:pt x="1026037" y="11430"/>
                  </a:lnTo>
                  <a:cubicBezTo>
                    <a:pt x="1008257" y="0"/>
                    <a:pt x="985397" y="3810"/>
                    <a:pt x="972697" y="21590"/>
                  </a:cubicBezTo>
                  <a:cubicBezTo>
                    <a:pt x="961267" y="39370"/>
                    <a:pt x="965077" y="62230"/>
                    <a:pt x="982857" y="74930"/>
                  </a:cubicBezTo>
                  <a:lnTo>
                    <a:pt x="1141607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41607" y="257810"/>
                  </a:lnTo>
                  <a:lnTo>
                    <a:pt x="982857" y="364490"/>
                  </a:lnTo>
                  <a:cubicBezTo>
                    <a:pt x="965077" y="375920"/>
                    <a:pt x="961267" y="400050"/>
                    <a:pt x="972697" y="417830"/>
                  </a:cubicBezTo>
                  <a:cubicBezTo>
                    <a:pt x="980317" y="429260"/>
                    <a:pt x="991747" y="434340"/>
                    <a:pt x="1004447" y="434340"/>
                  </a:cubicBezTo>
                  <a:cubicBezTo>
                    <a:pt x="1012067" y="434340"/>
                    <a:pt x="1019687" y="431800"/>
                    <a:pt x="1026037" y="427990"/>
                  </a:cubicBezTo>
                  <a:lnTo>
                    <a:pt x="1288927" y="251460"/>
                  </a:lnTo>
                  <a:cubicBezTo>
                    <a:pt x="1299087" y="243840"/>
                    <a:pt x="1305437" y="232410"/>
                    <a:pt x="1305437" y="219710"/>
                  </a:cubicBezTo>
                  <a:cubicBezTo>
                    <a:pt x="1305437" y="207010"/>
                    <a:pt x="1299087" y="195580"/>
                    <a:pt x="1287657" y="1879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B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825211" y="-932616"/>
            <a:ext cx="12902694" cy="12902694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BEFF4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450496">
            <a:off x="4217775" y="472847"/>
            <a:ext cx="3262285" cy="33246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9852959" y="3423904"/>
            <a:ext cx="7854113" cy="4086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10500">
                <a:solidFill>
                  <a:srgbClr val="FFFFFF"/>
                </a:solidFill>
                <a:latin typeface="Bebas Neue Cyrillic"/>
              </a:rPr>
              <a:t>какой я сегодня </a:t>
            </a:r>
            <a:r>
              <a:rPr lang="en-US" sz="10500">
                <a:solidFill>
                  <a:srgbClr val="244C76"/>
                </a:solidFill>
                <a:latin typeface="Bebas Neue Cyrillic"/>
              </a:rPr>
              <a:t>молодец!</a:t>
            </a:r>
          </a:p>
          <a:p>
            <a:pPr>
              <a:lnSpc>
                <a:spcPts val="10500"/>
              </a:lnSpc>
            </a:pPr>
            <a:endParaRPr lang="en-US" sz="10500">
              <a:solidFill>
                <a:srgbClr val="244C76"/>
              </a:solidFill>
              <a:latin typeface="Bebas Neue Cyrillic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34898">
            <a:off x="541078" y="2863894"/>
            <a:ext cx="3993668" cy="268075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216177">
            <a:off x="5182680" y="4123205"/>
            <a:ext cx="4138949" cy="323872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419584">
            <a:off x="2093297" y="5712805"/>
            <a:ext cx="3428164" cy="392912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87</Words>
  <Application>Microsoft Office PowerPoint</Application>
  <PresentationFormat>Произвольный</PresentationFormat>
  <Paragraphs>20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Arimo</vt:lpstr>
      <vt:lpstr>Arial</vt:lpstr>
      <vt:lpstr>Calibri</vt:lpstr>
      <vt:lpstr>Clear Sans Regular</vt:lpstr>
      <vt:lpstr>Montserrat</vt:lpstr>
      <vt:lpstr>Bebas Neue Cyrillic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Внеурочное занятие</dc:title>
  <dc:creator>Сергей Ануфриев</dc:creator>
  <cp:lastModifiedBy>Пользователь</cp:lastModifiedBy>
  <cp:revision>5</cp:revision>
  <dcterms:created xsi:type="dcterms:W3CDTF">2006-08-16T00:00:00Z</dcterms:created>
  <dcterms:modified xsi:type="dcterms:W3CDTF">2022-02-18T13:22:31Z</dcterms:modified>
  <dc:identifier>DAEwwkhMl7M</dc:identifier>
</cp:coreProperties>
</file>