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60" r:id="rId5"/>
    <p:sldId id="259" r:id="rId6"/>
    <p:sldId id="261" r:id="rId7"/>
    <p:sldId id="273" r:id="rId8"/>
    <p:sldId id="263" r:id="rId9"/>
    <p:sldId id="262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50" d="100"/>
          <a:sy n="50" d="100"/>
        </p:scale>
        <p:origin x="-1956" y="-4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DF7B5-9FE0-4F61-A5BD-6BA6D304AEAD}" type="datetimeFigureOut">
              <a:rPr lang="ru-RU" smtClean="0"/>
              <a:pPr/>
              <a:t>09.02.2016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3912D-3C25-49F7-B49A-F0CE3AE46C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DF7B5-9FE0-4F61-A5BD-6BA6D304AEAD}" type="datetimeFigureOut">
              <a:rPr lang="ru-RU" smtClean="0"/>
              <a:pPr/>
              <a:t>09.02.2016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3912D-3C25-49F7-B49A-F0CE3AE46C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DF7B5-9FE0-4F61-A5BD-6BA6D304AEAD}" type="datetimeFigureOut">
              <a:rPr lang="ru-RU" smtClean="0"/>
              <a:pPr/>
              <a:t>09.02.2016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3912D-3C25-49F7-B49A-F0CE3AE46C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DF7B5-9FE0-4F61-A5BD-6BA6D304AEAD}" type="datetimeFigureOut">
              <a:rPr lang="ru-RU" smtClean="0"/>
              <a:pPr/>
              <a:t>09.02.2016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3912D-3C25-49F7-B49A-F0CE3AE46C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DF7B5-9FE0-4F61-A5BD-6BA6D304AEAD}" type="datetimeFigureOut">
              <a:rPr lang="ru-RU" smtClean="0"/>
              <a:pPr/>
              <a:t>09.02.2016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3912D-3C25-49F7-B49A-F0CE3AE46C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DF7B5-9FE0-4F61-A5BD-6BA6D304AEAD}" type="datetimeFigureOut">
              <a:rPr lang="ru-RU" smtClean="0"/>
              <a:pPr/>
              <a:t>09.02.2016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3912D-3C25-49F7-B49A-F0CE3AE46C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DF7B5-9FE0-4F61-A5BD-6BA6D304AEAD}" type="datetimeFigureOut">
              <a:rPr lang="ru-RU" smtClean="0"/>
              <a:pPr/>
              <a:t>09.02.2016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3912D-3C25-49F7-B49A-F0CE3AE46C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DF7B5-9FE0-4F61-A5BD-6BA6D304AEAD}" type="datetimeFigureOut">
              <a:rPr lang="ru-RU" smtClean="0"/>
              <a:pPr/>
              <a:t>09.02.2016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3912D-3C25-49F7-B49A-F0CE3AE46C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DF7B5-9FE0-4F61-A5BD-6BA6D304AEAD}" type="datetimeFigureOut">
              <a:rPr lang="ru-RU" smtClean="0"/>
              <a:pPr/>
              <a:t>09.02.2016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3912D-3C25-49F7-B49A-F0CE3AE46C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DF7B5-9FE0-4F61-A5BD-6BA6D304AEAD}" type="datetimeFigureOut">
              <a:rPr lang="ru-RU" smtClean="0"/>
              <a:pPr/>
              <a:t>09.02.2016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3912D-3C25-49F7-B49A-F0CE3AE46C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DF7B5-9FE0-4F61-A5BD-6BA6D304AEAD}" type="datetimeFigureOut">
              <a:rPr lang="ru-RU" smtClean="0"/>
              <a:pPr/>
              <a:t>09.02.2016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3912D-3C25-49F7-B49A-F0CE3AE46C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1DF7B5-9FE0-4F61-A5BD-6BA6D304AEAD}" type="datetimeFigureOut">
              <a:rPr lang="ru-RU" smtClean="0"/>
              <a:pPr/>
              <a:t>09.02.2016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3912D-3C25-49F7-B49A-F0CE3AE46CB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gif"/><Relationship Id="rId5" Type="http://schemas.openxmlformats.org/officeDocument/2006/relationships/image" Target="../media/image15.gif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gif"/><Relationship Id="rId5" Type="http://schemas.openxmlformats.org/officeDocument/2006/relationships/image" Target="../media/image16.gif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gif"/><Relationship Id="rId5" Type="http://schemas.openxmlformats.org/officeDocument/2006/relationships/image" Target="../media/image15.gif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gif"/><Relationship Id="rId5" Type="http://schemas.openxmlformats.org/officeDocument/2006/relationships/image" Target="../media/image16.gif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gif"/><Relationship Id="rId5" Type="http://schemas.openxmlformats.org/officeDocument/2006/relationships/image" Target="../media/image15.gif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gif"/><Relationship Id="rId5" Type="http://schemas.openxmlformats.org/officeDocument/2006/relationships/image" Target="../media/image16.gif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png"/><Relationship Id="rId7" Type="http://schemas.openxmlformats.org/officeDocument/2006/relationships/image" Target="../media/image8.gif"/><Relationship Id="rId12" Type="http://schemas.openxmlformats.org/officeDocument/2006/relationships/image" Target="../media/image1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gif"/><Relationship Id="rId11" Type="http://schemas.openxmlformats.org/officeDocument/2006/relationships/image" Target="../media/image12.jpeg"/><Relationship Id="rId5" Type="http://schemas.openxmlformats.org/officeDocument/2006/relationships/image" Target="../media/image6.gif"/><Relationship Id="rId10" Type="http://schemas.openxmlformats.org/officeDocument/2006/relationships/image" Target="../media/image11.png"/><Relationship Id="rId4" Type="http://schemas.openxmlformats.org/officeDocument/2006/relationships/image" Target="../media/image5.gif"/><Relationship Id="rId9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7500938" y="0"/>
            <a:ext cx="1643062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mtClean="0"/>
          </a:p>
        </p:txBody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6389" name="Picture 4"/>
          <p:cNvPicPr>
            <a:picLocks noChangeAspect="1" noChangeArrowheads="1"/>
          </p:cNvPicPr>
          <p:nvPr/>
        </p:nvPicPr>
        <p:blipFill>
          <a:blip r:embed="rId4"/>
          <a:srcRect l="2667" r="1245" b="6187"/>
          <a:stretch>
            <a:fillRect/>
          </a:stretch>
        </p:blipFill>
        <p:spPr bwMode="auto">
          <a:xfrm>
            <a:off x="392113" y="642938"/>
            <a:ext cx="6626225" cy="5113337"/>
          </a:xfrm>
          <a:prstGeom prst="rect">
            <a:avLst/>
          </a:prstGeom>
          <a:noFill/>
          <a:ln w="7620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7420" name="Picture 12" descr="s1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96188" y="5229225"/>
            <a:ext cx="104775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1" name="Picture 13" descr="s10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667625" y="3429000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2" name="Picture 14" descr="s10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740650" y="1341438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6411913" y="976313"/>
            <a:ext cx="2160587" cy="4318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D56D"/>
              </a:gs>
              <a:gs pos="100000">
                <a:schemeClr val="accent1"/>
              </a:gs>
            </a:gsLst>
            <a:lin ang="5400000" scaled="1"/>
          </a:gradFill>
          <a:ln w="25400" algn="ctr">
            <a:solidFill>
              <a:srgbClr val="C17529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Westminster Abbey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6418263" y="3078163"/>
            <a:ext cx="2160587" cy="4318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D56D"/>
              </a:gs>
              <a:gs pos="100000">
                <a:schemeClr val="accent1"/>
              </a:gs>
            </a:gsLst>
            <a:lin ang="5400000" scaled="1"/>
          </a:gradFill>
          <a:ln w="25400" algn="ctr">
            <a:solidFill>
              <a:srgbClr val="C17529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London Bridge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6388100" y="4957763"/>
            <a:ext cx="2160588" cy="4318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D56D"/>
              </a:gs>
              <a:gs pos="100000">
                <a:schemeClr val="accent1"/>
              </a:gs>
            </a:gsLst>
            <a:lin ang="5400000" scaled="1"/>
          </a:gradFill>
          <a:ln w="25400" algn="ctr">
            <a:solidFill>
              <a:srgbClr val="C17529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Big Ben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78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86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677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7500938" y="0"/>
            <a:ext cx="1643062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7411" name="Picture 7" descr="J:\DSC00836[1]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5438" y="765175"/>
            <a:ext cx="6694487" cy="5151438"/>
          </a:xfrm>
          <a:prstGeom prst="rect">
            <a:avLst/>
          </a:prstGeom>
          <a:noFill/>
          <a:ln w="7620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8445" name="Picture 13" descr="s10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740650" y="5445125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6" name="Picture 14" descr="s10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786688" y="1463675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7" name="Picture 15" descr="s1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596188" y="3357563"/>
            <a:ext cx="104775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5929313" y="1071563"/>
            <a:ext cx="2643187" cy="4318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D56D"/>
              </a:gs>
              <a:gs pos="100000">
                <a:schemeClr val="accent1"/>
              </a:gs>
            </a:gsLst>
            <a:lin ang="5400000" scaled="1"/>
          </a:gradFill>
          <a:ln w="25400" algn="ctr">
            <a:solidFill>
              <a:srgbClr val="C17529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The Houses of Parliament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5857875" y="3071813"/>
            <a:ext cx="2690813" cy="4318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D56D"/>
              </a:gs>
              <a:gs pos="100000">
                <a:schemeClr val="accent1"/>
              </a:gs>
            </a:gsLst>
            <a:lin ang="5400000" scaled="1"/>
          </a:gradFill>
          <a:ln w="25400" algn="ctr">
            <a:solidFill>
              <a:srgbClr val="C17529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Buckingham  Palace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5929313" y="5072063"/>
            <a:ext cx="2649537" cy="4318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D56D"/>
              </a:gs>
              <a:gs pos="100000">
                <a:schemeClr val="accent1"/>
              </a:gs>
            </a:gsLst>
            <a:lin ang="5400000" scaled="1"/>
          </a:gradFill>
          <a:ln w="25400" algn="ctr">
            <a:solidFill>
              <a:srgbClr val="C17529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Westminster Abbey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86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677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7500938" y="0"/>
            <a:ext cx="1643062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8435" name="Picture 7" descr="J:\westminster-abbey[1]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85875" y="333375"/>
            <a:ext cx="4545013" cy="6162675"/>
          </a:xfrm>
          <a:prstGeom prst="rect">
            <a:avLst/>
          </a:prstGeom>
          <a:noFill/>
          <a:ln w="7620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9469" name="Picture 13" descr="s1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96188" y="5300663"/>
            <a:ext cx="104775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0" name="Picture 14" descr="s10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740650" y="3429000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1" name="Picture 15" descr="s10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740650" y="1341438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6411913" y="976313"/>
            <a:ext cx="2160587" cy="4318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D56D"/>
              </a:gs>
              <a:gs pos="100000">
                <a:schemeClr val="accent1"/>
              </a:gs>
            </a:gsLst>
            <a:lin ang="5400000" scaled="1"/>
          </a:gradFill>
          <a:ln w="25400" algn="ctr">
            <a:solidFill>
              <a:srgbClr val="C17529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Tower Bridge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6418263" y="3078163"/>
            <a:ext cx="2160587" cy="4318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D56D"/>
              </a:gs>
              <a:gs pos="100000">
                <a:schemeClr val="accent1"/>
              </a:gs>
            </a:gsLst>
            <a:lin ang="5400000" scaled="1"/>
          </a:gradFill>
          <a:ln w="25400" algn="ctr">
            <a:solidFill>
              <a:srgbClr val="C17529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London Eye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6388100" y="4957763"/>
            <a:ext cx="2160588" cy="4318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D56D"/>
              </a:gs>
              <a:gs pos="100000">
                <a:schemeClr val="accent1"/>
              </a:gs>
            </a:gsLst>
            <a:lin ang="5400000" scaled="1"/>
          </a:gradFill>
          <a:ln w="25400" algn="ctr">
            <a:solidFill>
              <a:srgbClr val="C17529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Westminster Abbey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86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677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 descr="t054739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3" y="500063"/>
            <a:ext cx="6376987" cy="5330825"/>
          </a:xfrm>
          <a:prstGeom prst="rect">
            <a:avLst/>
          </a:prstGeom>
          <a:noFill/>
          <a:ln w="76200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7500938" y="0"/>
            <a:ext cx="1643062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0493" name="Picture 13" descr="s10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667625" y="3429000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4" name="Picture 14" descr="s10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740650" y="5589588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5" name="Picture 15" descr="s1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596188" y="981075"/>
            <a:ext cx="104775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6357938" y="714375"/>
            <a:ext cx="2160587" cy="4318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D56D"/>
              </a:gs>
              <a:gs pos="100000">
                <a:schemeClr val="accent1"/>
              </a:gs>
            </a:gsLst>
            <a:lin ang="5400000" scaled="1"/>
          </a:gradFill>
          <a:ln w="25400" algn="ctr">
            <a:solidFill>
              <a:srgbClr val="C17529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The Tower of London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6418263" y="3078163"/>
            <a:ext cx="2160587" cy="4318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D56D"/>
              </a:gs>
              <a:gs pos="100000">
                <a:schemeClr val="accent1"/>
              </a:gs>
            </a:gsLst>
            <a:lin ang="5400000" scaled="1"/>
          </a:gradFill>
          <a:ln w="25400" algn="ctr">
            <a:solidFill>
              <a:srgbClr val="C17529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St. Paul’s 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6286500" y="5214938"/>
            <a:ext cx="2160588" cy="4318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D56D"/>
              </a:gs>
              <a:gs pos="100000">
                <a:schemeClr val="accent1"/>
              </a:gs>
            </a:gsLst>
            <a:lin ang="5400000" scaled="1"/>
          </a:gradFill>
          <a:ln w="25400" algn="ctr">
            <a:solidFill>
              <a:srgbClr val="C17529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Trafalgar Square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6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49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67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4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4"/>
          <p:cNvPicPr>
            <a:picLocks noChangeAspect="1" noChangeArrowheads="1"/>
          </p:cNvPicPr>
          <p:nvPr/>
        </p:nvPicPr>
        <p:blipFill>
          <a:blip r:embed="rId4"/>
          <a:srcRect l="4463" b="5002"/>
          <a:stretch>
            <a:fillRect/>
          </a:stretch>
        </p:blipFill>
        <p:spPr bwMode="auto">
          <a:xfrm>
            <a:off x="393700" y="714375"/>
            <a:ext cx="6554788" cy="5129213"/>
          </a:xfrm>
          <a:prstGeom prst="rect">
            <a:avLst/>
          </a:prstGeom>
          <a:noFill/>
          <a:ln w="76200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7500938" y="0"/>
            <a:ext cx="1643062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1517" name="Picture 13" descr="s1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667625" y="5300663"/>
            <a:ext cx="104775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8" name="Picture 14" descr="s10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740650" y="1341438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9" name="Picture 15" descr="s10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812088" y="3429000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6397625" y="5021263"/>
            <a:ext cx="2160588" cy="4318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D56D"/>
              </a:gs>
              <a:gs pos="100000">
                <a:schemeClr val="accent1"/>
              </a:gs>
            </a:gsLst>
            <a:lin ang="5400000" scaled="1"/>
          </a:gradFill>
          <a:ln w="25400" algn="ctr">
            <a:solidFill>
              <a:srgbClr val="C17529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Trafalgar Square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6418263" y="3078163"/>
            <a:ext cx="2160587" cy="4318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D56D"/>
              </a:gs>
              <a:gs pos="100000">
                <a:schemeClr val="accent1"/>
              </a:gs>
            </a:gsLst>
            <a:lin ang="5400000" scaled="1"/>
          </a:gradFill>
          <a:ln w="25400" algn="ctr">
            <a:solidFill>
              <a:srgbClr val="C17529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London Bridge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6411913" y="976313"/>
            <a:ext cx="2160587" cy="4318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D56D"/>
              </a:gs>
              <a:gs pos="100000">
                <a:schemeClr val="accent1"/>
              </a:gs>
            </a:gsLst>
            <a:lin ang="5400000" scaled="1"/>
          </a:gradFill>
          <a:ln w="25400" algn="ctr">
            <a:solidFill>
              <a:srgbClr val="C17529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Tate Gallery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5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86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677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J:\58900[1]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9750" y="620713"/>
            <a:ext cx="6664325" cy="5148262"/>
          </a:xfrm>
          <a:prstGeom prst="rect">
            <a:avLst/>
          </a:prstGeom>
          <a:noFill/>
          <a:ln w="76200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7500938" y="0"/>
            <a:ext cx="1643062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6411913" y="976313"/>
            <a:ext cx="2160587" cy="4318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D56D"/>
              </a:gs>
              <a:gs pos="100000">
                <a:schemeClr val="accent1"/>
              </a:gs>
            </a:gsLst>
            <a:lin ang="5400000" scaled="1"/>
          </a:gradFill>
          <a:ln w="25400" algn="ctr">
            <a:solidFill>
              <a:srgbClr val="C17529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London Zoo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6429375" y="5000625"/>
            <a:ext cx="2160588" cy="4318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D56D"/>
              </a:gs>
              <a:gs pos="100000">
                <a:schemeClr val="accent1"/>
              </a:gs>
            </a:gsLst>
            <a:lin ang="5400000" scaled="1"/>
          </a:gradFill>
          <a:ln w="25400" algn="ctr">
            <a:solidFill>
              <a:srgbClr val="C17529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London Bridge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22541" name="Picture 13" descr="s10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070850" y="5467350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2" name="Picture 14" descr="s1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845425" y="3295650"/>
            <a:ext cx="104775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3" name="Picture 15" descr="s10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72413" y="1438275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6429375" y="3071813"/>
            <a:ext cx="2160588" cy="4318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D56D"/>
              </a:gs>
              <a:gs pos="100000">
                <a:schemeClr val="accent1"/>
              </a:gs>
            </a:gsLst>
            <a:lin ang="5400000" scaled="1"/>
          </a:gradFill>
          <a:ln w="25400" algn="ctr">
            <a:solidFill>
              <a:srgbClr val="C17529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London Eye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86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5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5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5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677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Tell about your travelling to London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785926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    Last week we went to ____________. London is a capital of _________________. We visited many interesting places: _________________, __________________, __________________. We liked </a:t>
            </a:r>
            <a:r>
              <a:rPr lang="en-US" u="sng" dirty="0" smtClean="0"/>
              <a:t>B</a:t>
            </a:r>
            <a:r>
              <a:rPr lang="en-US" dirty="0" smtClean="0"/>
              <a:t>_______________ </a:t>
            </a:r>
            <a:r>
              <a:rPr lang="en-US" u="sng" dirty="0" smtClean="0"/>
              <a:t>P</a:t>
            </a:r>
            <a:r>
              <a:rPr lang="en-US" dirty="0" smtClean="0"/>
              <a:t>_________ best of all. The Queen of Great Britain lives in it. It is a wonderful building with a monument in front of it. We liked </a:t>
            </a:r>
            <a:r>
              <a:rPr lang="en-US" u="sng" dirty="0" smtClean="0"/>
              <a:t>L</a:t>
            </a:r>
            <a:r>
              <a:rPr lang="en-US" dirty="0" smtClean="0"/>
              <a:t>_________ very much.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4818393" y="785794"/>
            <a:ext cx="432560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Thank you </a:t>
            </a:r>
          </a:p>
          <a:p>
            <a:pPr algn="ctr"/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for your work!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" name="Рисунок 9" descr="813536939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628" y="2428868"/>
            <a:ext cx="4143372" cy="4143372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37472" y="0"/>
            <a:ext cx="928147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ctrTitle"/>
          </p:nvPr>
        </p:nvSpPr>
        <p:spPr bwMode="auto">
          <a:xfrm>
            <a:off x="428625" y="5572125"/>
            <a:ext cx="4864100" cy="936625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en-US" b="1" cap="none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Travelling to</a:t>
            </a:r>
            <a:endParaRPr lang="ru-RU" b="1" cap="none" dirty="0" smtClean="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</p:txBody>
      </p:sp>
      <p:pic>
        <p:nvPicPr>
          <p:cNvPr id="12293" name="Picture 7" descr="J:\DSC00836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546823">
            <a:off x="149409" y="-44332"/>
            <a:ext cx="3219450" cy="2143125"/>
          </a:xfrm>
          <a:prstGeom prst="rect">
            <a:avLst/>
          </a:prstGeom>
          <a:noFill/>
          <a:ln w="6350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22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301857">
            <a:off x="6152491" y="122504"/>
            <a:ext cx="2895600" cy="2314575"/>
          </a:xfrm>
          <a:prstGeom prst="rect">
            <a:avLst/>
          </a:prstGeom>
          <a:noFill/>
          <a:ln w="6350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1271" name="Picture 9" descr="Lwave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86138" y="5643563"/>
            <a:ext cx="3524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2" name="Picture 10" descr="Owave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32363" y="5653088"/>
            <a:ext cx="4095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3" name="Picture 11" descr="Owave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13163" y="5694363"/>
            <a:ext cx="4095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4" name="Picture 12" descr="Nwave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17975" y="5645150"/>
            <a:ext cx="4095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5" name="Picture 13" descr="Nwave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338763" y="5686425"/>
            <a:ext cx="4095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6" name="Picture 14" descr="Dwave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533900" y="5711825"/>
            <a:ext cx="4095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Подзаголовок 1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pic>
        <p:nvPicPr>
          <p:cNvPr id="15" name="Рисунок 14" descr="3885155642_f374cc5319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00364" y="285728"/>
            <a:ext cx="2621612" cy="2244100"/>
          </a:xfrm>
          <a:prstGeom prst="rect">
            <a:avLst/>
          </a:prstGeom>
        </p:spPr>
      </p:pic>
      <p:pic>
        <p:nvPicPr>
          <p:cNvPr id="17" name="Рисунок 16" descr="London_Parliament_2007-1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0" y="3564717"/>
            <a:ext cx="9144000" cy="3293283"/>
          </a:xfrm>
          <a:prstGeom prst="rect">
            <a:avLst/>
          </a:prstGeom>
        </p:spPr>
      </p:pic>
      <p:pic>
        <p:nvPicPr>
          <p:cNvPr id="12294" name="Picture 2"/>
          <p:cNvPicPr>
            <a:picLocks noChangeAspect="1" noChangeArrowheads="1"/>
          </p:cNvPicPr>
          <p:nvPr/>
        </p:nvPicPr>
        <p:blipFill>
          <a:blip r:embed="rId10"/>
          <a:srcRect l="1350" b="4199"/>
          <a:stretch>
            <a:fillRect/>
          </a:stretch>
        </p:blipFill>
        <p:spPr bwMode="auto">
          <a:xfrm rot="298822">
            <a:off x="308171" y="2633023"/>
            <a:ext cx="3157537" cy="2300288"/>
          </a:xfrm>
          <a:prstGeom prst="rect">
            <a:avLst/>
          </a:prstGeom>
          <a:noFill/>
          <a:ln w="6350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6" name="Рисунок 15" descr="images.jp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143240" y="3000372"/>
            <a:ext cx="2533650" cy="1800225"/>
          </a:xfrm>
          <a:prstGeom prst="rect">
            <a:avLst/>
          </a:prstGeom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 rot="-363953">
            <a:off x="5866751" y="2089325"/>
            <a:ext cx="3162300" cy="2343150"/>
          </a:xfrm>
          <a:prstGeom prst="rect">
            <a:avLst/>
          </a:prstGeom>
          <a:noFill/>
          <a:ln w="63500">
            <a:solidFill>
              <a:schemeClr val="bg1"/>
            </a:solidFill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4440469" y="785794"/>
            <a:ext cx="408656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7 wonders of </a:t>
            </a:r>
          </a:p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London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7143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Put the letters in the words in the right order.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71678"/>
            <a:ext cx="3686172" cy="4429156"/>
          </a:xfrm>
        </p:spPr>
        <p:txBody>
          <a:bodyPr>
            <a:normAutofit fontScale="85000" lnSpcReduction="20000"/>
          </a:bodyPr>
          <a:lstStyle/>
          <a:p>
            <a:r>
              <a:rPr lang="en-US" dirty="0" err="1" smtClean="0"/>
              <a:t>umsemu</a:t>
            </a:r>
            <a:r>
              <a:rPr lang="ru-RU" dirty="0" smtClean="0"/>
              <a:t> </a:t>
            </a:r>
          </a:p>
          <a:p>
            <a:r>
              <a:rPr lang="en-US" dirty="0" err="1" smtClean="0"/>
              <a:t>bebay</a:t>
            </a:r>
            <a:r>
              <a:rPr lang="en-US" dirty="0" smtClean="0"/>
              <a:t> </a:t>
            </a:r>
            <a:endParaRPr lang="ru-RU" dirty="0" smtClean="0"/>
          </a:p>
          <a:p>
            <a:r>
              <a:rPr lang="en-US" dirty="0" err="1" smtClean="0"/>
              <a:t>numontme</a:t>
            </a:r>
            <a:endParaRPr lang="ru-RU" dirty="0" smtClean="0"/>
          </a:p>
          <a:p>
            <a:r>
              <a:rPr lang="en-US" dirty="0" err="1" smtClean="0"/>
              <a:t>retteha</a:t>
            </a:r>
            <a:endParaRPr lang="ru-RU" dirty="0" smtClean="0"/>
          </a:p>
          <a:p>
            <a:r>
              <a:rPr lang="en-US" dirty="0" err="1" smtClean="0"/>
              <a:t>distamu</a:t>
            </a:r>
            <a:endParaRPr lang="ru-RU" dirty="0" smtClean="0"/>
          </a:p>
          <a:p>
            <a:r>
              <a:rPr lang="en-US" dirty="0" err="1" smtClean="0"/>
              <a:t>liaparmetn</a:t>
            </a:r>
            <a:r>
              <a:rPr lang="en-US" dirty="0" smtClean="0"/>
              <a:t> </a:t>
            </a:r>
            <a:endParaRPr lang="ru-RU" dirty="0" smtClean="0"/>
          </a:p>
          <a:p>
            <a:r>
              <a:rPr lang="en-US" dirty="0" err="1" smtClean="0"/>
              <a:t>nemaic</a:t>
            </a:r>
            <a:r>
              <a:rPr lang="en-US" dirty="0" smtClean="0"/>
              <a:t> </a:t>
            </a:r>
            <a:endParaRPr lang="ru-RU" dirty="0" smtClean="0"/>
          </a:p>
          <a:p>
            <a:r>
              <a:rPr lang="en-US" dirty="0" err="1" smtClean="0"/>
              <a:t>legalry</a:t>
            </a:r>
            <a:endParaRPr lang="ru-RU" dirty="0" smtClean="0"/>
          </a:p>
          <a:p>
            <a:r>
              <a:rPr lang="en-US" dirty="0" err="1" smtClean="0"/>
              <a:t>aresqu</a:t>
            </a:r>
            <a:endParaRPr lang="ru-RU" dirty="0" smtClean="0"/>
          </a:p>
          <a:p>
            <a:pPr>
              <a:buNone/>
            </a:pPr>
            <a:r>
              <a:rPr lang="en-US" dirty="0" smtClean="0"/>
              <a:t> 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4857752" y="2071678"/>
            <a:ext cx="3686172" cy="4429156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museum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3200" dirty="0" smtClean="0"/>
              <a:t>abbey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3200" dirty="0" smtClean="0"/>
              <a:t>monument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3200" dirty="0" smtClean="0"/>
              <a:t>theatre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3200" dirty="0" smtClean="0"/>
              <a:t>stadium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3200" dirty="0" smtClean="0"/>
              <a:t>parliament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3200" dirty="0" smtClean="0"/>
              <a:t>cinema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3200" dirty="0" smtClean="0"/>
              <a:t>gallery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3200" dirty="0" smtClean="0"/>
              <a:t>square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Put the right word in the following sentences: of, off, part, place, pictures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785926"/>
            <a:ext cx="8229600" cy="4525963"/>
          </a:xfrm>
        </p:spPr>
        <p:txBody>
          <a:bodyPr>
            <a:normAutofit/>
          </a:bodyPr>
          <a:lstStyle/>
          <a:p>
            <a:pPr lvl="0">
              <a:spcAft>
                <a:spcPts val="1800"/>
              </a:spcAft>
              <a:buNone/>
            </a:pPr>
            <a:r>
              <a:rPr lang="en-US" b="1" dirty="0" smtClean="0"/>
              <a:t>1. He is fond of taking __________________.</a:t>
            </a:r>
          </a:p>
          <a:p>
            <a:pPr lvl="0">
              <a:spcAft>
                <a:spcPts val="1800"/>
              </a:spcAft>
              <a:buNone/>
            </a:pPr>
            <a:r>
              <a:rPr lang="en-US" b="1" dirty="0" smtClean="0"/>
              <a:t>2. Do her children take _______ in the concert?</a:t>
            </a:r>
            <a:endParaRPr lang="ru-RU" dirty="0" smtClean="0"/>
          </a:p>
          <a:p>
            <a:pPr lvl="0">
              <a:spcAft>
                <a:spcPts val="1800"/>
              </a:spcAft>
              <a:buNone/>
            </a:pPr>
            <a:r>
              <a:rPr lang="en-US" b="1" dirty="0" smtClean="0"/>
              <a:t>3. The meeting took ___________ in the park.</a:t>
            </a:r>
            <a:endParaRPr lang="ru-RU" dirty="0" smtClean="0"/>
          </a:p>
          <a:p>
            <a:pPr lvl="0">
              <a:spcAft>
                <a:spcPts val="1800"/>
              </a:spcAft>
              <a:buNone/>
            </a:pPr>
            <a:r>
              <a:rPr lang="en-US" b="1" dirty="0" smtClean="0"/>
              <a:t>4. Jane must take care _______ her old granny.</a:t>
            </a:r>
            <a:endParaRPr lang="ru-RU" dirty="0" smtClean="0"/>
          </a:p>
          <a:p>
            <a:pPr lvl="0">
              <a:spcAft>
                <a:spcPts val="1800"/>
              </a:spcAft>
              <a:buNone/>
            </a:pPr>
            <a:r>
              <a:rPr lang="en-US" b="1" dirty="0" smtClean="0"/>
              <a:t>5. Will you take _____________ your hat?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Put the right word in the following sentences: of, off, part, place, pictures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785926"/>
            <a:ext cx="8229600" cy="4525963"/>
          </a:xfrm>
        </p:spPr>
        <p:txBody>
          <a:bodyPr>
            <a:normAutofit/>
          </a:bodyPr>
          <a:lstStyle/>
          <a:p>
            <a:pPr marL="514350" lvl="0" indent="-514350">
              <a:spcAft>
                <a:spcPts val="1800"/>
              </a:spcAft>
              <a:buAutoNum type="arabicPeriod"/>
            </a:pPr>
            <a:r>
              <a:rPr lang="en-US" b="1" dirty="0" smtClean="0"/>
              <a:t>He is fond of taking </a:t>
            </a:r>
            <a:r>
              <a:rPr lang="en-US" b="1" u="sng" dirty="0" smtClean="0"/>
              <a:t>pictures</a:t>
            </a:r>
            <a:r>
              <a:rPr lang="en-US" b="1" dirty="0" smtClean="0"/>
              <a:t>.</a:t>
            </a:r>
          </a:p>
          <a:p>
            <a:pPr marL="514350" lvl="0" indent="-514350">
              <a:spcAft>
                <a:spcPts val="1800"/>
              </a:spcAft>
              <a:buAutoNum type="arabicPeriod"/>
            </a:pPr>
            <a:r>
              <a:rPr lang="en-US" b="1" dirty="0" smtClean="0"/>
              <a:t>Do her children take </a:t>
            </a:r>
            <a:r>
              <a:rPr lang="en-US" b="1" u="sng" dirty="0" smtClean="0"/>
              <a:t>part</a:t>
            </a:r>
            <a:r>
              <a:rPr lang="en-US" b="1" dirty="0" smtClean="0"/>
              <a:t> in the concert?</a:t>
            </a:r>
          </a:p>
          <a:p>
            <a:pPr marL="514350" lvl="0" indent="-514350">
              <a:spcAft>
                <a:spcPts val="1800"/>
              </a:spcAft>
              <a:buAutoNum type="arabicPeriod"/>
            </a:pPr>
            <a:r>
              <a:rPr lang="en-US" b="1" dirty="0" smtClean="0"/>
              <a:t>The meeting took </a:t>
            </a:r>
            <a:r>
              <a:rPr lang="en-US" b="1" u="sng" dirty="0" smtClean="0"/>
              <a:t>place</a:t>
            </a:r>
            <a:r>
              <a:rPr lang="en-US" b="1" dirty="0" smtClean="0"/>
              <a:t> in the park.</a:t>
            </a:r>
          </a:p>
          <a:p>
            <a:pPr marL="514350" lvl="0" indent="-514350">
              <a:spcAft>
                <a:spcPts val="1800"/>
              </a:spcAft>
              <a:buAutoNum type="arabicPeriod"/>
            </a:pPr>
            <a:r>
              <a:rPr lang="en-US" b="1" dirty="0" smtClean="0"/>
              <a:t>Jane must take care </a:t>
            </a:r>
            <a:r>
              <a:rPr lang="en-US" b="1" u="sng" dirty="0" smtClean="0"/>
              <a:t>of</a:t>
            </a:r>
            <a:r>
              <a:rPr lang="en-US" b="1" dirty="0" smtClean="0"/>
              <a:t> her old granny.</a:t>
            </a:r>
          </a:p>
          <a:p>
            <a:pPr marL="514350" lvl="0" indent="-514350">
              <a:spcAft>
                <a:spcPts val="1800"/>
              </a:spcAft>
              <a:buAutoNum type="arabicPeriod"/>
            </a:pPr>
            <a:r>
              <a:rPr lang="en-US" b="1" dirty="0" smtClean="0"/>
              <a:t>Will you take </a:t>
            </a:r>
            <a:r>
              <a:rPr lang="en-US" b="1" u="sng" dirty="0" smtClean="0"/>
              <a:t>off</a:t>
            </a:r>
            <a:r>
              <a:rPr lang="en-US" b="1" dirty="0" smtClean="0"/>
              <a:t> your hat?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Listen to the dialogue. </a:t>
            </a:r>
            <a:br>
              <a:rPr lang="en-US" dirty="0" smtClean="0"/>
            </a:br>
            <a:r>
              <a:rPr lang="en-US" dirty="0" smtClean="0"/>
              <a:t>Complete the sentences.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357298"/>
            <a:ext cx="8501122" cy="4768865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buAutoNum type="arabicPeriod"/>
            </a:pPr>
            <a:r>
              <a:rPr lang="en-US" dirty="0" smtClean="0"/>
              <a:t>London is beautiful. It’s </a:t>
            </a:r>
            <a:r>
              <a:rPr lang="en-US" u="sng" dirty="0" smtClean="0"/>
              <a:t>d</a:t>
            </a:r>
            <a:r>
              <a:rPr lang="en-US" dirty="0" smtClean="0"/>
              <a:t>___________ from other European capitals, isn’t it?</a:t>
            </a:r>
          </a:p>
          <a:p>
            <a:pPr marL="514350" indent="-514350">
              <a:buAutoNum type="arabicPeriod"/>
            </a:pPr>
            <a:r>
              <a:rPr lang="en-US" dirty="0" smtClean="0"/>
              <a:t>Yes, I think London is one of the most interesting cities in the </a:t>
            </a:r>
            <a:r>
              <a:rPr lang="en-US" u="sng" dirty="0" smtClean="0"/>
              <a:t>w</a:t>
            </a:r>
            <a:r>
              <a:rPr lang="en-US" dirty="0" smtClean="0"/>
              <a:t>_____. There are lots of </a:t>
            </a:r>
            <a:r>
              <a:rPr lang="en-US" u="sng" dirty="0" smtClean="0"/>
              <a:t>p</a:t>
            </a:r>
            <a:r>
              <a:rPr lang="en-US" dirty="0" smtClean="0"/>
              <a:t>________ to see: famous </a:t>
            </a:r>
            <a:r>
              <a:rPr lang="en-US" u="sng" dirty="0" smtClean="0"/>
              <a:t>m</a:t>
            </a:r>
            <a:r>
              <a:rPr lang="en-US" dirty="0" smtClean="0"/>
              <a:t>________, old cathedrals, </a:t>
            </a:r>
            <a:r>
              <a:rPr lang="en-US" u="sng" dirty="0" smtClean="0"/>
              <a:t>h</a:t>
            </a:r>
            <a:r>
              <a:rPr lang="en-US" dirty="0" smtClean="0"/>
              <a:t>___ monuments and green parks.</a:t>
            </a:r>
          </a:p>
          <a:p>
            <a:pPr marL="514350" indent="-514350">
              <a:buAutoNum type="arabicPeriod"/>
            </a:pPr>
            <a:r>
              <a:rPr lang="en-US" dirty="0" smtClean="0"/>
              <a:t>True! Yesterday I </a:t>
            </a:r>
            <a:r>
              <a:rPr lang="en-US" u="sng" dirty="0" smtClean="0"/>
              <a:t>v</a:t>
            </a:r>
            <a:r>
              <a:rPr lang="en-US" dirty="0" smtClean="0"/>
              <a:t>_____ the Tower of London, saw the Houses of Parliament, </a:t>
            </a:r>
            <a:r>
              <a:rPr lang="en-US" u="sng" dirty="0" smtClean="0"/>
              <a:t>h</a:t>
            </a:r>
            <a:r>
              <a:rPr lang="en-US" dirty="0" smtClean="0"/>
              <a:t>____ the voice of Big Ben, and took photos of Westminster </a:t>
            </a:r>
            <a:r>
              <a:rPr lang="en-US" u="sng" dirty="0" smtClean="0"/>
              <a:t>A</a:t>
            </a:r>
            <a:r>
              <a:rPr lang="en-US" dirty="0" smtClean="0"/>
              <a:t>____ and Tower Bridge.</a:t>
            </a:r>
          </a:p>
          <a:p>
            <a:pPr marL="514350" indent="-514350">
              <a:buAutoNum type="arabicPeriod"/>
            </a:pPr>
            <a:r>
              <a:rPr lang="en-US" dirty="0" smtClean="0"/>
              <a:t>Hundreds of </a:t>
            </a:r>
            <a:r>
              <a:rPr lang="en-US" u="sng" dirty="0" smtClean="0"/>
              <a:t>t</a:t>
            </a:r>
            <a:r>
              <a:rPr lang="en-US" dirty="0" smtClean="0"/>
              <a:t>__________ go to Buckingham Palace to see the Changing of the Guard.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357188"/>
            <a:ext cx="7829550" cy="8382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en-US" b="1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Find</a:t>
            </a:r>
            <a:r>
              <a:rPr lang="en-US" b="1" cap="none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and match</a:t>
            </a:r>
            <a:endParaRPr lang="ru-RU" b="1" cap="none" dirty="0" smtClean="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" name="Прямоугольник с одним скругленным углом 3"/>
          <p:cNvSpPr/>
          <p:nvPr/>
        </p:nvSpPr>
        <p:spPr>
          <a:xfrm>
            <a:off x="785813" y="1428750"/>
            <a:ext cx="3286125" cy="4929188"/>
          </a:xfrm>
          <a:prstGeom prst="round1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Big</a:t>
            </a: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Trafalgar </a:t>
            </a: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White</a:t>
            </a: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Buckingham</a:t>
            </a: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Westminster</a:t>
            </a: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The Houses of</a:t>
            </a: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The Tower of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5" name="Прямоугольник с одним скругленным углом 4"/>
          <p:cNvSpPr/>
          <p:nvPr/>
        </p:nvSpPr>
        <p:spPr>
          <a:xfrm>
            <a:off x="4857750" y="1500188"/>
            <a:ext cx="3286125" cy="4881562"/>
          </a:xfrm>
          <a:prstGeom prst="round1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Palace</a:t>
            </a:r>
            <a:endParaRPr lang="en-US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London</a:t>
            </a: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Abbey</a:t>
            </a:r>
            <a:endParaRPr lang="en-US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Ben</a:t>
            </a: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Square</a:t>
            </a: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Tower</a:t>
            </a: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Parliament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2786050" y="2214554"/>
            <a:ext cx="3143272" cy="1571636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405</Words>
  <Application>Microsoft Office PowerPoint</Application>
  <PresentationFormat>Экран (4:3)</PresentationFormat>
  <Paragraphs>78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Travelling to</vt:lpstr>
      <vt:lpstr>Слайд 4</vt:lpstr>
      <vt:lpstr>Put the letters in the words in the right order. </vt:lpstr>
      <vt:lpstr>Put the right word in the following sentences: of, off, part, place, pictures </vt:lpstr>
      <vt:lpstr>Put the right word in the following sentences: of, off, part, place, pictures </vt:lpstr>
      <vt:lpstr>Listen to the dialogue.  Complete the sentences.</vt:lpstr>
      <vt:lpstr>Find and match</vt:lpstr>
      <vt:lpstr>Слайд 10</vt:lpstr>
      <vt:lpstr>Слайд 11</vt:lpstr>
      <vt:lpstr>Слайд 12</vt:lpstr>
      <vt:lpstr>Слайд 13</vt:lpstr>
      <vt:lpstr>Слайд 14</vt:lpstr>
      <vt:lpstr>Слайд 15</vt:lpstr>
      <vt:lpstr>Tell about your travelling to London</vt:lpstr>
      <vt:lpstr>Слайд 17</vt:lpstr>
    </vt:vector>
  </TitlesOfParts>
  <Company>AlexSoft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20</cp:revision>
  <dcterms:created xsi:type="dcterms:W3CDTF">2016-02-07T12:35:24Z</dcterms:created>
  <dcterms:modified xsi:type="dcterms:W3CDTF">2016-02-09T12:24:57Z</dcterms:modified>
</cp:coreProperties>
</file>