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8" r:id="rId11"/>
    <p:sldId id="286" r:id="rId12"/>
    <p:sldId id="287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B92D14"/>
    <a:srgbClr val="35759D"/>
    <a:srgbClr val="35B19D"/>
    <a:srgbClr val="20A6C6"/>
    <a:srgbClr val="DEDEDE"/>
    <a:srgbClr val="0033CC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12536" autoAdjust="0"/>
    <p:restoredTop sz="95596" autoAdjust="0"/>
  </p:normalViewPr>
  <p:slideViewPr>
    <p:cSldViewPr>
      <p:cViewPr>
        <p:scale>
          <a:sx n="70" d="100"/>
          <a:sy n="70" d="100"/>
        </p:scale>
        <p:origin x="-185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25A5A1-F5E8-45C6-A108-60113A74EC7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7CB290-869B-45F6-9CC2-35CE17A5EEAC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845849-1739-40BB-8920-68A4122959A1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FA9090-53A1-444F-B826-135390AB3657}" type="slidenum">
              <a:rPr lang="en-US"/>
              <a:pPr/>
              <a:t>3</a:t>
            </a:fld>
            <a:endParaRPr lang="en-US"/>
          </a:p>
        </p:txBody>
      </p:sp>
      <p:sp>
        <p:nvSpPr>
          <p:cNvPr id="1105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14282" y="0"/>
            <a:ext cx="8191526" cy="3028968"/>
          </a:xfrm>
        </p:spPr>
        <p:txBody>
          <a:bodyPr/>
          <a:lstStyle/>
          <a:p>
            <a:pPr algn="ctr"/>
            <a:r>
              <a:rPr lang="en-US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Environmental  problems</a:t>
            </a:r>
            <a:endParaRPr lang="ru-RU" sz="6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357298"/>
            <a:ext cx="1657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 in gaps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28860" y="1428736"/>
            <a:ext cx="1720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cloud nine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1357298"/>
            <a:ext cx="15359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rainy day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928802"/>
            <a:ext cx="27799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bolt from the blue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1928802"/>
            <a:ext cx="2919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under the weather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5074" y="1857364"/>
            <a:ext cx="19239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>
                <a:solidFill>
                  <a:srgbClr val="C00000"/>
                </a:solidFill>
              </a:rPr>
              <a:t>wind blows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643182"/>
            <a:ext cx="80010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1.  "Was Helen happy about buying a new car?" “Happy? She was on ___________!“ </a:t>
            </a:r>
          </a:p>
          <a:p>
            <a:pPr algn="just"/>
            <a:r>
              <a:rPr lang="en-US" dirty="0" smtClean="0"/>
              <a:t>2. The news of his marriage was a ____________________. </a:t>
            </a:r>
          </a:p>
          <a:p>
            <a:pPr algn="just"/>
            <a:r>
              <a:rPr lang="en-US" dirty="0" smtClean="0"/>
              <a:t>3.  He is feeling  ________________so he is going to bed early tonight.</a:t>
            </a:r>
          </a:p>
          <a:p>
            <a:pPr algn="just"/>
            <a:r>
              <a:rPr lang="en-US" dirty="0" smtClean="0"/>
              <a:t>4.Let's see which way the  ___________  before we decide. </a:t>
            </a:r>
          </a:p>
          <a:p>
            <a:pPr algn="just"/>
            <a:r>
              <a:rPr lang="en-US" dirty="0" smtClean="0"/>
              <a:t>5. She has a   thousand pounds  which she's </a:t>
            </a:r>
          </a:p>
          <a:p>
            <a:pPr algn="just">
              <a:buNone/>
            </a:pPr>
            <a:r>
              <a:rPr lang="en-US" dirty="0" smtClean="0"/>
              <a:t>    saving for a  _________.</a:t>
            </a: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1285860"/>
            <a:ext cx="3310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Algerian" pitchFamily="82" charset="0"/>
              </a:rPr>
              <a:t>About our lesson….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221455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It was difficult …</a:t>
            </a:r>
          </a:p>
          <a:p>
            <a:endParaRPr lang="en-US" b="1" dirty="0" smtClean="0"/>
          </a:p>
          <a:p>
            <a:r>
              <a:rPr lang="en-US" b="1" dirty="0" smtClean="0"/>
              <a:t>It was interesting….</a:t>
            </a:r>
          </a:p>
          <a:p>
            <a:endParaRPr lang="en-US" b="1" dirty="0" smtClean="0"/>
          </a:p>
          <a:p>
            <a:r>
              <a:rPr lang="en-US" b="1" dirty="0" smtClean="0"/>
              <a:t>Now I know…</a:t>
            </a:r>
          </a:p>
          <a:p>
            <a:endParaRPr lang="en-US" b="1" dirty="0" smtClean="0"/>
          </a:p>
          <a:p>
            <a:r>
              <a:rPr lang="en-US" b="1" dirty="0" smtClean="0"/>
              <a:t>Now I can….</a:t>
            </a:r>
            <a:endParaRPr lang="ru-RU" b="1" dirty="0"/>
          </a:p>
        </p:txBody>
      </p:sp>
      <p:pic>
        <p:nvPicPr>
          <p:cNvPr id="4" name="Picture 4" descr="http://3.bp.blogspot.com/-UjQDIjEf8kk/Uk2LmZ6XOVI/AAAAAAAAH8o/RFl9UckGFu0/s200/%D1%81%D0%BC%D0%B0%D0%B9%D0%BB%D0%B8%D0%BA+%D0%B7%D0%B0%D0%B4%D1%83%D0%BC%D0%B0%D0%BB%D1%81%D1%8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1643050"/>
            <a:ext cx="1143008" cy="1284279"/>
          </a:xfrm>
          <a:prstGeom prst="rect">
            <a:avLst/>
          </a:prstGeom>
          <a:noFill/>
        </p:spPr>
      </p:pic>
      <p:pic>
        <p:nvPicPr>
          <p:cNvPr id="5" name="Picture 2" descr="C:\Users\Alex\Desktop\0_64372_fa3888c3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2643182"/>
            <a:ext cx="1285884" cy="1285884"/>
          </a:xfrm>
          <a:prstGeom prst="rect">
            <a:avLst/>
          </a:prstGeom>
          <a:noFill/>
        </p:spPr>
      </p:pic>
      <p:pic>
        <p:nvPicPr>
          <p:cNvPr id="6" name="Picture 8" descr="http://2.bp.blogspot.com/-3au8TZ7qFWQ/UclhZh4N_nI/AAAAAAAAEpw/V9LkeRX2mxE/s1600/%D1%81%D0%B5%D0%BC%D1%8C%D1%8F+%D1%81%D0%BC%D0%B0%D0%B9%D0%BB%D0%B8%D0%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048000"/>
            <a:ext cx="1295400" cy="1177231"/>
          </a:xfrm>
          <a:prstGeom prst="rect">
            <a:avLst/>
          </a:prstGeom>
          <a:noFill/>
        </p:spPr>
      </p:pic>
      <p:pic>
        <p:nvPicPr>
          <p:cNvPr id="7" name="Picture 6" descr="http://rudocs.exdat.com/data/527/526099/526099_html_1c2d40d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4357694"/>
            <a:ext cx="1371600" cy="1094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randolph.k12.nc.us/schools/archdale/Teachers/tsutton/PublishingImages/Homework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14290"/>
            <a:ext cx="4786346" cy="30320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43240" y="3571876"/>
            <a:ext cx="4929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/>
              <a:t>Learn the idioms, </a:t>
            </a:r>
          </a:p>
          <a:p>
            <a:r>
              <a:rPr lang="en-US" b="1" i="1" dirty="0" smtClean="0"/>
              <a:t>Ex.4 p.47 (WB) </a:t>
            </a:r>
            <a:endParaRPr lang="ru-RU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474619"/>
            <a:ext cx="757242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4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Today we are   going to: </a:t>
            </a:r>
          </a:p>
          <a:p>
            <a:pPr algn="l">
              <a:buNone/>
            </a:pPr>
            <a:endParaRPr lang="en-US" sz="32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develop the skills of speaking, listening and writing;</a:t>
            </a:r>
            <a:endParaRPr lang="ru-RU" sz="3200" b="1" i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speak about environmental problems;</a:t>
            </a:r>
            <a:endParaRPr lang="ru-RU" sz="3200" b="1" i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work with a film;  </a:t>
            </a:r>
            <a:endParaRPr lang="ru-RU" sz="3200" b="1" i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learn new idioms.</a:t>
            </a:r>
            <a:endParaRPr lang="ru-RU" sz="3200" b="1" i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357166"/>
            <a:ext cx="47149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the </a:t>
            </a:r>
            <a:r>
              <a:rPr lang="en-US" b="1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spidergram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4267200" y="3124200"/>
            <a:ext cx="27432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weather</a:t>
            </a:r>
            <a:endParaRPr lang="ru-RU" dirty="0">
              <a:solidFill>
                <a:srgbClr val="FFFF00"/>
              </a:solidFill>
              <a:cs typeface="Aharoni" pitchFamily="2" charset="-79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10000" y="2133600"/>
            <a:ext cx="1447800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frosty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08" y="3714752"/>
            <a:ext cx="1857388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Boiling hot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43636" y="2285992"/>
            <a:ext cx="1447800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429520" y="3714752"/>
            <a:ext cx="1447800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72198" y="4857760"/>
            <a:ext cx="1447800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43306" y="4714884"/>
            <a:ext cx="1447800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528834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What’s the weather like today?</a:t>
            </a:r>
          </a:p>
          <a:p>
            <a:r>
              <a:rPr lang="en-US" dirty="0" smtClean="0"/>
              <a:t>What is your </a:t>
            </a:r>
            <a:r>
              <a:rPr lang="en-US" dirty="0" err="1" smtClean="0"/>
              <a:t>favourite</a:t>
            </a:r>
            <a:r>
              <a:rPr lang="en-US" dirty="0" smtClean="0"/>
              <a:t> type of weather? </a:t>
            </a:r>
          </a:p>
          <a:p>
            <a:pPr algn="r"/>
            <a:r>
              <a:rPr lang="en-US" dirty="0" smtClean="0"/>
              <a:t>SB p.80 ex.1 (</a:t>
            </a:r>
            <a:r>
              <a:rPr lang="en-US" dirty="0" err="1" smtClean="0"/>
              <a:t>a,b</a:t>
            </a:r>
            <a:r>
              <a:rPr lang="en-US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048000" y="2209800"/>
            <a:ext cx="2895600" cy="2133600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Ecological </a:t>
            </a:r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problems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2" descr="http://img0.liveinternet.ru/images/attach/c/6/93/694/93694554_78160_476849882338522_2064958847_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95600" cy="1981200"/>
          </a:xfrm>
          <a:prstGeom prst="rect">
            <a:avLst/>
          </a:prstGeom>
          <a:noFill/>
        </p:spPr>
      </p:pic>
      <p:pic>
        <p:nvPicPr>
          <p:cNvPr id="5" name="Picture 2" descr="На Херсонщине голова сельсовета разрешил вырубку леса на 8,3 млн. гривен AtmWood Дерево-промышленный вестн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0"/>
            <a:ext cx="2895600" cy="2057400"/>
          </a:xfrm>
          <a:prstGeom prst="rect">
            <a:avLst/>
          </a:prstGeom>
          <a:noFill/>
        </p:spPr>
      </p:pic>
      <p:pic>
        <p:nvPicPr>
          <p:cNvPr id="6" name="Picture 10" descr="http://www.oreninform.ru/upload/iblock/af1/2c47078a9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2000240"/>
            <a:ext cx="2895600" cy="2133600"/>
          </a:xfrm>
          <a:prstGeom prst="rect">
            <a:avLst/>
          </a:prstGeom>
          <a:noFill/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24400"/>
            <a:ext cx="2945457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 descr="Результаты поис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4572008"/>
            <a:ext cx="2895600" cy="1930400"/>
          </a:xfrm>
          <a:prstGeom prst="rect">
            <a:avLst/>
          </a:prstGeom>
          <a:noFill/>
        </p:spPr>
      </p:pic>
      <p:pic>
        <p:nvPicPr>
          <p:cNvPr id="9" name="Содержимое 3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286000"/>
            <a:ext cx="2895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forum.ja2.su/Attach/Images/71786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4500570"/>
            <a:ext cx="2963333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1480"/>
            <a:ext cx="1035851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Match word combinations with their translations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pollute the atmosphere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токсичные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отходы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Rubbish bin		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парниковый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Environmental problems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загрязнять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атмосферу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Endangered species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электростанции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Acid rain		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мусорный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бак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greenhouse effect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переработанная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бумага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Ultraviolet light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	солнечная энергия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Solar power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проблемы окружающей среды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ozone layer	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исчезающий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Power station	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кислотный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Toxic rain		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ультрафиолетовые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лучи</a:t>
            </a: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Recycled paper	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озонный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слой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071546"/>
            <a:ext cx="68580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Put in an appropriate word or word combination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a) All the bottles we use now made from……glass.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b) Wolves used to be common throughout Europe, but are now…….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c) The biggest……today is a car.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d)……is an organization that fights to protect……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e)……is the layer of gases that protects us from……the sun.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f) In the last few years the news has been full of stories of hurricanes, floods, droughts and other ……caused by the weather.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285860"/>
            <a:ext cx="2525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Look and guess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00024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solar panels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wind farms     </a:t>
            </a:r>
            <a:r>
              <a:rPr lang="en-US" b="1" dirty="0" smtClean="0">
                <a:solidFill>
                  <a:srgbClr val="00B050"/>
                </a:solidFill>
              </a:rPr>
              <a:t>underwater turbines </a:t>
            </a:r>
            <a:endParaRPr lang="ru-RU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>                                                               </a:t>
            </a:r>
            <a:r>
              <a:rPr lang="en-US" dirty="0" smtClean="0"/>
              <a:t>[ˈ</a:t>
            </a:r>
            <a:r>
              <a:rPr lang="en-US" dirty="0" err="1" smtClean="0"/>
              <a:t>tɜːbaɪnz</a:t>
            </a:r>
            <a:endParaRPr lang="ru-RU" dirty="0"/>
          </a:p>
        </p:txBody>
      </p:sp>
      <p:pic>
        <p:nvPicPr>
          <p:cNvPr id="4" name="Picture 2" descr="http://www.ericgarland.co/wp-content/uploads/pix/2013/08/solar-panels-electricity-marke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2613184" cy="2362200"/>
          </a:xfrm>
          <a:prstGeom prst="rect">
            <a:avLst/>
          </a:prstGeom>
          <a:noFill/>
        </p:spPr>
      </p:pic>
      <p:pic>
        <p:nvPicPr>
          <p:cNvPr id="5" name="Picture 4" descr="http://upload.wikimedia.org/wikipedia/commons/8/8b/GreenMountainWindFarm_Fluvanna_2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819400"/>
            <a:ext cx="2667000" cy="2895600"/>
          </a:xfrm>
          <a:prstGeom prst="rect">
            <a:avLst/>
          </a:prstGeom>
          <a:noFill/>
        </p:spPr>
      </p:pic>
      <p:pic>
        <p:nvPicPr>
          <p:cNvPr id="6" name="Picture 6" descr="http://static.guim.co.uk/sys-images/Environment/Pix/columnists/2011/3/17/1300378119735/Underwater-tidal-power-st-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3048000"/>
            <a:ext cx="3581400" cy="2628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214422"/>
            <a:ext cx="2781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 new idioms</a:t>
            </a:r>
            <a:endParaRPr lang="ru-RU" dirty="0"/>
          </a:p>
        </p:txBody>
      </p:sp>
      <p:pic>
        <p:nvPicPr>
          <p:cNvPr id="3" name="Picture 2" descr="http://media.sheknows.com/articles/Image/pregnancyandbaby/woman-with-f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214290"/>
            <a:ext cx="1571681" cy="2354746"/>
          </a:xfrm>
          <a:prstGeom prst="rect">
            <a:avLst/>
          </a:prstGeom>
          <a:noFill/>
        </p:spPr>
      </p:pic>
      <p:pic>
        <p:nvPicPr>
          <p:cNvPr id="4" name="Picture 4" descr="http://www.myhealth.co.ke/wp-content/uploads/tumblr_m96styOcKO1qjvgi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4923" y="2357430"/>
            <a:ext cx="2579077" cy="1676400"/>
          </a:xfrm>
          <a:prstGeom prst="rect">
            <a:avLst/>
          </a:prstGeom>
          <a:noFill/>
        </p:spPr>
      </p:pic>
      <p:pic>
        <p:nvPicPr>
          <p:cNvPr id="5" name="Picture 6" descr="Подобрать слова-синонимы к фразеологизма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4143380"/>
            <a:ext cx="2171700" cy="23526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1785926"/>
            <a:ext cx="64294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1.to feel under the weather-</a:t>
            </a:r>
          </a:p>
          <a:p>
            <a:pPr>
              <a:buNone/>
            </a:pPr>
            <a:r>
              <a:rPr lang="en-US" b="1" dirty="0" smtClean="0"/>
              <a:t>    </a:t>
            </a:r>
            <a:r>
              <a:rPr lang="en-US" b="1" dirty="0" smtClean="0">
                <a:solidFill>
                  <a:srgbClr val="7030A0"/>
                </a:solidFill>
              </a:rPr>
              <a:t>to be or feel ill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2.to save up for a rainy day-</a:t>
            </a:r>
          </a:p>
          <a:p>
            <a:pPr>
              <a:buNone/>
            </a:pPr>
            <a:r>
              <a:rPr lang="en-US" b="1" dirty="0" smtClean="0"/>
              <a:t>  </a:t>
            </a:r>
            <a:r>
              <a:rPr lang="en-US" b="1" dirty="0" smtClean="0">
                <a:solidFill>
                  <a:srgbClr val="7030A0"/>
                </a:solidFill>
              </a:rPr>
              <a:t>to keep some money for a time in 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  the future when it might be needed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3.to be on cloud nine-</a:t>
            </a:r>
          </a:p>
          <a:p>
            <a:pPr>
              <a:buNone/>
            </a:pPr>
            <a:r>
              <a:rPr lang="en-US" b="1" dirty="0" smtClean="0"/>
              <a:t>    </a:t>
            </a:r>
            <a:r>
              <a:rPr lang="en-US" b="1" dirty="0" smtClean="0">
                <a:solidFill>
                  <a:srgbClr val="7030A0"/>
                </a:solidFill>
              </a:rPr>
              <a:t>to be very happy</a:t>
            </a:r>
            <a:endParaRPr lang="en-US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https://markp427.files.wordpress.com/2014/10/flat550x550075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37772" y="4286256"/>
            <a:ext cx="3206228" cy="21336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85852" y="1285860"/>
            <a:ext cx="2781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 new idioms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21455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b="1" dirty="0" smtClean="0"/>
              <a:t>4.to see which way the wind blows-</a:t>
            </a:r>
          </a:p>
          <a:p>
            <a:pPr algn="just">
              <a:buNone/>
            </a:pPr>
            <a:r>
              <a:rPr lang="en-US" b="1" dirty="0" smtClean="0">
                <a:solidFill>
                  <a:srgbClr val="7030A0"/>
                </a:solidFill>
              </a:rPr>
              <a:t>to see how a situation is 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just">
              <a:buNone/>
            </a:pPr>
            <a:r>
              <a:rPr lang="en-US" b="1" dirty="0" smtClean="0">
                <a:solidFill>
                  <a:srgbClr val="7030A0"/>
                </a:solidFill>
              </a:rPr>
              <a:t>developing</a:t>
            </a:r>
          </a:p>
          <a:p>
            <a:pPr algn="just">
              <a:buNone/>
            </a:pPr>
            <a:endParaRPr lang="en-US" b="1" dirty="0" smtClean="0"/>
          </a:p>
          <a:p>
            <a:pPr algn="just">
              <a:buNone/>
            </a:pPr>
            <a:endParaRPr lang="en-US" b="1" dirty="0" smtClean="0"/>
          </a:p>
          <a:p>
            <a:pPr algn="just"/>
            <a:r>
              <a:rPr lang="en-US" b="1" dirty="0" smtClean="0"/>
              <a:t>5.to be a bolt from the blue-</a:t>
            </a:r>
          </a:p>
          <a:p>
            <a:pPr algn="just">
              <a:buNone/>
            </a:pPr>
            <a:r>
              <a:rPr lang="en-US" b="1" dirty="0" smtClean="0">
                <a:solidFill>
                  <a:srgbClr val="7030A0"/>
                </a:solidFill>
              </a:rPr>
              <a:t>to be a great surprise </a:t>
            </a:r>
            <a:endParaRPr lang="ru-RU" b="1" dirty="0" smtClean="0">
              <a:solidFill>
                <a:srgbClr val="7030A0"/>
              </a:solidFill>
            </a:endParaRPr>
          </a:p>
        </p:txBody>
      </p:sp>
      <p:pic>
        <p:nvPicPr>
          <p:cNvPr id="4" name="Picture 8" descr="http://s.properm.ru/localStorage/collection/4e/ec/5a/f2/4eec5af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000240"/>
            <a:ext cx="2667000" cy="1771112"/>
          </a:xfrm>
          <a:prstGeom prst="rect">
            <a:avLst/>
          </a:prstGeom>
          <a:noFill/>
        </p:spPr>
      </p:pic>
      <p:pic>
        <p:nvPicPr>
          <p:cNvPr id="5" name="Picture 12" descr="http://3.bp.blogspot.com/-9mzxXANo_o0/UmfKzpTdrGI/AAAAAAAAAKE/_5cBS0t4DGY/s1600/%D1%83%D0%B4%D0%B8%D0%B2%D0%BB%D0%B5%D0%BD%D0%B8%D0%B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286256"/>
            <a:ext cx="182463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reenlist">
  <a:themeElements>
    <a:clrScheme name="">
      <a:dk1>
        <a:srgbClr val="5F5F5F"/>
      </a:dk1>
      <a:lt1>
        <a:srgbClr val="FFFFFF"/>
      </a:lt1>
      <a:dk2>
        <a:srgbClr val="5F5F5F"/>
      </a:dk2>
      <a:lt2>
        <a:srgbClr val="238A00"/>
      </a:lt2>
      <a:accent1>
        <a:srgbClr val="31A70A"/>
      </a:accent1>
      <a:accent2>
        <a:srgbClr val="54C322"/>
      </a:accent2>
      <a:accent3>
        <a:srgbClr val="FFFFFF"/>
      </a:accent3>
      <a:accent4>
        <a:srgbClr val="505050"/>
      </a:accent4>
      <a:accent5>
        <a:srgbClr val="ADD0AA"/>
      </a:accent5>
      <a:accent6>
        <a:srgbClr val="4BB01E"/>
      </a:accent6>
      <a:hlink>
        <a:srgbClr val="82DA46"/>
      </a:hlink>
      <a:folHlink>
        <a:srgbClr val="CDCDC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261</Words>
  <Application>Microsoft Office PowerPoint</Application>
  <PresentationFormat>Экран (4:3)</PresentationFormat>
  <Paragraphs>90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Microsoft Sans Serif</vt:lpstr>
      <vt:lpstr>Verdana</vt:lpstr>
      <vt:lpstr>굴림</vt:lpstr>
      <vt:lpstr>Greenlist</vt:lpstr>
      <vt:lpstr>Environmental  problems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Environmental  problems</dc:title>
  <dc:subject>Êðàñîòà, çäîðîâüå, ìåäèöèíà</dc:subject>
  <dc:creator>user</dc:creator>
  <dc:description>http://propowerpoint.ru - Áåñïëàòíûå øàáëîíû äëÿ ïðåçåíòàöèé. Ïîëåçíûå ñîâåòû è óðîêè  PowerPoint .</dc:description>
  <cp:lastModifiedBy>user</cp:lastModifiedBy>
  <cp:revision>3</cp:revision>
  <dcterms:created xsi:type="dcterms:W3CDTF">2017-01-10T08:00:28Z</dcterms:created>
  <dcterms:modified xsi:type="dcterms:W3CDTF">2017-01-10T08:24:46Z</dcterms:modified>
</cp:coreProperties>
</file>