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2" r:id="rId9"/>
    <p:sldId id="268" r:id="rId10"/>
    <p:sldId id="266" r:id="rId11"/>
    <p:sldId id="271" r:id="rId12"/>
    <p:sldId id="269" r:id="rId13"/>
    <p:sldId id="270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6A2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s://toryal.ru/800/600/https/proglazki.ru/wp-content/uploads/2019/03/image-4-1024x705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154758"/>
          </a:xfrm>
        </p:spPr>
        <p:txBody>
          <a:bodyPr>
            <a:normAutofit/>
          </a:bodyPr>
          <a:lstStyle/>
          <a:p>
            <a:r>
              <a:rPr lang="ru-RU" sz="5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 Ознакомьтесь с таблицей №1.        </a:t>
            </a:r>
            <a:br>
              <a:rPr lang="ru-RU" sz="5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Чем объяснить   отличие в характеристиках  газообразного и твердого состояния ?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0" y="0"/>
          <a:ext cx="9143999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174"/>
                <a:gridCol w="2256400"/>
                <a:gridCol w="4244425"/>
              </a:tblGrid>
              <a:tr h="2286000">
                <a:tc>
                  <a:txBody>
                    <a:bodyPr/>
                    <a:lstStyle/>
                    <a:p>
                      <a:endParaRPr lang="ru-RU" u="non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1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</a:t>
                      </a:r>
                      <a:r>
                        <a:rPr lang="ru-RU" sz="3600" b="1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u="sng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r>
                        <a:rPr lang="en-US" sz="3600" b="1" u="none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   M</a:t>
                      </a:r>
                      <a:endParaRPr lang="ru-RU" sz="3600" u="none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400" dirty="0" smtClean="0"/>
                    </a:p>
                    <a:p>
                      <a:r>
                        <a:rPr lang="en-US" sz="3600" b="1" u="none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m= n·M</a:t>
                      </a:r>
                      <a:endParaRPr lang="ru-RU" sz="3600" u="non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r>
                        <a:rPr lang="en-US" sz="6600" dirty="0" smtClean="0">
                          <a:latin typeface="Times New Roman" pitchFamily="18" charset="0"/>
                          <a:cs typeface="Times New Roman" pitchFamily="18" charset="0"/>
                        </a:rPr>
                        <a:t>n=</a:t>
                      </a:r>
                      <a:endParaRPr lang="ru-RU" sz="6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</a:p>
                    <a:p>
                      <a:r>
                        <a:rPr lang="en-US" sz="3600" b="1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lang="en-US" sz="2000" b="1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ru-RU" sz="2000" b="1" u="non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N= n·N</a:t>
                      </a: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</a:p>
                    <a:p>
                      <a:r>
                        <a:rPr lang="en-US" sz="3600" b="1" u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Vm</a:t>
                      </a:r>
                      <a:endParaRPr lang="ru-RU" sz="360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V= n·Vm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" name="Стрелка вправо 19"/>
          <p:cNvSpPr/>
          <p:nvPr/>
        </p:nvSpPr>
        <p:spPr>
          <a:xfrm>
            <a:off x="3500430" y="928670"/>
            <a:ext cx="1071570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3500430" y="2643182"/>
            <a:ext cx="1071570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500430" y="4929198"/>
            <a:ext cx="1071570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/>
          <p:nvPr/>
        </p:nvCxnSpPr>
        <p:spPr>
          <a:xfrm rot="5400000" flipH="1" flipV="1">
            <a:off x="1250133" y="1393017"/>
            <a:ext cx="1571636" cy="107157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1500166" y="2857496"/>
            <a:ext cx="1000132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6200000" flipH="1">
            <a:off x="857224" y="3500438"/>
            <a:ext cx="2286016" cy="100013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" descr="D:\Стоп1\воспитание\АНИМАШКИ\рисунки\Гифы, анимашки, ролики\гифы\Разное\67пат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04138" y="0"/>
            <a:ext cx="143986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 Задание №3                                                                Решите задачу и обсудите в парах.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 -   базовый уровень сложности -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моль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 - продвинутый уровень сложности-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3 моль; 6 г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 -   базовый уровень сложности –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11,2л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.;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 - продвинутый уровень сложности-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2 моль; 12,04·10</a:t>
            </a:r>
            <a:r>
              <a:rPr lang="ru-RU" sz="32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 Задание №4 Выполните минитест.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1.У</a:t>
            </a:r>
            <a:b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Р</a:t>
            </a:r>
            <a:b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А</a:t>
            </a:r>
            <a:b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!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929718" cy="6572296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Пожалуйста,   выполните тест самооценки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 Я: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приблизился к цели, 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достиг цели,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не достиг цели.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 Я работал;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с увлечением,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 по требованию учителя, 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самостоятельно, 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г) в содружестве с одноклассниками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3) У меня вызвало затруднение _________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4" descr="AG00317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285728"/>
            <a:ext cx="15144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01188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                          §26, №2 (б)/3</a:t>
            </a:r>
            <a:b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совместную </a:t>
            </a:r>
            <a:b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работу!!!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3" descr="Сценарий выпускного 11 клас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4888" y="285728"/>
            <a:ext cx="1789112" cy="243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toryal.ru/800/600/https/proglazki.ru/wp-content/uploads/2019/03/image-4-1024x705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55883" y="0"/>
            <a:ext cx="89988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" y="142851"/>
          <a:ext cx="9143998" cy="6769137"/>
        </p:xfrm>
        <a:graphic>
          <a:graphicData uri="http://schemas.openxmlformats.org/drawingml/2006/table">
            <a:tbl>
              <a:tblPr/>
              <a:tblGrid>
                <a:gridCol w="2857488"/>
                <a:gridCol w="3429023"/>
                <a:gridCol w="2857487"/>
              </a:tblGrid>
              <a:tr h="691739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Характеристика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Состояние 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17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Газообразное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Твердое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0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89535" algn="l"/>
                          <a:tab pos="179705" algn="l"/>
                        </a:tabLs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Форма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имеет (равномерно заполняют сосуд, </a:t>
                      </a: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принимает </a:t>
                      </a: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его форму)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Имеет собственную   форму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72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89535" algn="l"/>
                          <a:tab pos="179705" algn="l"/>
                        </a:tabLs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Объем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имеет (совпадает с объемом сосуда)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Имеет собственный фиксированный объем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Способность к сжатию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Высокая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Практически не сжимается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17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Плотность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Малая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Большая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6858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 Ознакомьтесь с тестом №2.        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Чем объяснить   отличие в характеристиках  газообразного и твердого состояния ?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4" name="Rectangle 4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405" name="Rectangle 4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90" name="Прямоугольник 89"/>
          <p:cNvSpPr/>
          <p:nvPr/>
        </p:nvSpPr>
        <p:spPr>
          <a:xfrm>
            <a:off x="571472" y="642918"/>
            <a:ext cx="2000264" cy="150019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2" name="Блок-схема: узел 91"/>
          <p:cNvSpPr/>
          <p:nvPr/>
        </p:nvSpPr>
        <p:spPr>
          <a:xfrm>
            <a:off x="1571604" y="642918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3" name="Блок-схема: узел 92"/>
          <p:cNvSpPr/>
          <p:nvPr/>
        </p:nvSpPr>
        <p:spPr>
          <a:xfrm>
            <a:off x="2071670" y="642918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6" name="Блок-схема: узел 95"/>
          <p:cNvSpPr/>
          <p:nvPr/>
        </p:nvSpPr>
        <p:spPr>
          <a:xfrm>
            <a:off x="2071670" y="164305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7" name="Блок-схема: узел 96"/>
          <p:cNvSpPr/>
          <p:nvPr/>
        </p:nvSpPr>
        <p:spPr>
          <a:xfrm>
            <a:off x="1571604" y="164305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8" name="Блок-схема: узел 97"/>
          <p:cNvSpPr/>
          <p:nvPr/>
        </p:nvSpPr>
        <p:spPr>
          <a:xfrm>
            <a:off x="1071538" y="164305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9" name="Блок-схема: узел 98"/>
          <p:cNvSpPr/>
          <p:nvPr/>
        </p:nvSpPr>
        <p:spPr>
          <a:xfrm>
            <a:off x="571472" y="164305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0" name="Блок-схема: узел 99"/>
          <p:cNvSpPr/>
          <p:nvPr/>
        </p:nvSpPr>
        <p:spPr>
          <a:xfrm>
            <a:off x="2071670" y="114298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1" name="Блок-схема: узел 100"/>
          <p:cNvSpPr/>
          <p:nvPr/>
        </p:nvSpPr>
        <p:spPr>
          <a:xfrm>
            <a:off x="1571604" y="114298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2" name="Блок-схема: узел 101"/>
          <p:cNvSpPr/>
          <p:nvPr/>
        </p:nvSpPr>
        <p:spPr>
          <a:xfrm>
            <a:off x="1071538" y="114298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3" name="Блок-схема: узел 102"/>
          <p:cNvSpPr/>
          <p:nvPr/>
        </p:nvSpPr>
        <p:spPr>
          <a:xfrm>
            <a:off x="571472" y="114298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4" name="Блок-схема: узел 103"/>
          <p:cNvSpPr/>
          <p:nvPr/>
        </p:nvSpPr>
        <p:spPr>
          <a:xfrm>
            <a:off x="1071538" y="642918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5" name="Блок-схема: узел 104"/>
          <p:cNvSpPr/>
          <p:nvPr/>
        </p:nvSpPr>
        <p:spPr>
          <a:xfrm>
            <a:off x="571472" y="642918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6" name="Прямоугольник 105"/>
          <p:cNvSpPr/>
          <p:nvPr/>
        </p:nvSpPr>
        <p:spPr>
          <a:xfrm>
            <a:off x="2285984" y="2357430"/>
            <a:ext cx="2786082" cy="18573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7" name="Блок-схема: узел 106"/>
          <p:cNvSpPr/>
          <p:nvPr/>
        </p:nvSpPr>
        <p:spPr>
          <a:xfrm>
            <a:off x="4572000" y="321468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8" name="Блок-схема: узел 107"/>
          <p:cNvSpPr/>
          <p:nvPr/>
        </p:nvSpPr>
        <p:spPr>
          <a:xfrm>
            <a:off x="4000496" y="300037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9" name="Блок-схема: узел 108"/>
          <p:cNvSpPr/>
          <p:nvPr/>
        </p:nvSpPr>
        <p:spPr>
          <a:xfrm>
            <a:off x="3857620" y="2428868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0" name="Блок-схема: узел 109"/>
          <p:cNvSpPr/>
          <p:nvPr/>
        </p:nvSpPr>
        <p:spPr>
          <a:xfrm>
            <a:off x="4500562" y="250030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1" name="Блок-схема: узел 110"/>
          <p:cNvSpPr/>
          <p:nvPr/>
        </p:nvSpPr>
        <p:spPr>
          <a:xfrm>
            <a:off x="2285984" y="264318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2" name="Блок-схема: узел 111"/>
          <p:cNvSpPr/>
          <p:nvPr/>
        </p:nvSpPr>
        <p:spPr>
          <a:xfrm>
            <a:off x="2285984" y="335756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3" name="Блок-схема: узел 112"/>
          <p:cNvSpPr/>
          <p:nvPr/>
        </p:nvSpPr>
        <p:spPr>
          <a:xfrm>
            <a:off x="3428992" y="292893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4" name="Блок-схема: узел 113"/>
          <p:cNvSpPr/>
          <p:nvPr/>
        </p:nvSpPr>
        <p:spPr>
          <a:xfrm>
            <a:off x="2928926" y="364331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5" name="Блок-схема: узел 114"/>
          <p:cNvSpPr/>
          <p:nvPr/>
        </p:nvSpPr>
        <p:spPr>
          <a:xfrm>
            <a:off x="3571868" y="3500438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6" name="Блок-схема: узел 115"/>
          <p:cNvSpPr/>
          <p:nvPr/>
        </p:nvSpPr>
        <p:spPr>
          <a:xfrm>
            <a:off x="4143372" y="364331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7" name="Блок-схема: узел 116"/>
          <p:cNvSpPr/>
          <p:nvPr/>
        </p:nvSpPr>
        <p:spPr>
          <a:xfrm>
            <a:off x="3071802" y="235743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8" name="Блок-схема: узел 117"/>
          <p:cNvSpPr/>
          <p:nvPr/>
        </p:nvSpPr>
        <p:spPr>
          <a:xfrm>
            <a:off x="2857488" y="292893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9" name="Прямоугольник 118"/>
          <p:cNvSpPr/>
          <p:nvPr/>
        </p:nvSpPr>
        <p:spPr>
          <a:xfrm>
            <a:off x="4929190" y="4429132"/>
            <a:ext cx="3786214" cy="16430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0" name="Блок-схема: узел 119"/>
          <p:cNvSpPr/>
          <p:nvPr/>
        </p:nvSpPr>
        <p:spPr>
          <a:xfrm>
            <a:off x="6500826" y="514351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2" name="Блок-схема: узел 121"/>
          <p:cNvSpPr/>
          <p:nvPr/>
        </p:nvSpPr>
        <p:spPr>
          <a:xfrm>
            <a:off x="5500694" y="442913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3" name="Блок-схема: узел 122"/>
          <p:cNvSpPr/>
          <p:nvPr/>
        </p:nvSpPr>
        <p:spPr>
          <a:xfrm>
            <a:off x="7715272" y="557214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4" name="Блок-схема: узел 123"/>
          <p:cNvSpPr/>
          <p:nvPr/>
        </p:nvSpPr>
        <p:spPr>
          <a:xfrm>
            <a:off x="4929190" y="557214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5" name="Блок-схема: узел 124"/>
          <p:cNvSpPr/>
          <p:nvPr/>
        </p:nvSpPr>
        <p:spPr>
          <a:xfrm>
            <a:off x="8143900" y="442913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7" name="Рисунок 36" descr="https://www.justice-km.gov.ua/images/infos/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3142" y="142852"/>
            <a:ext cx="2890858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58" name="AutoShape 26"/>
          <p:cNvSpPr>
            <a:spLocks noChangeArrowheads="1"/>
          </p:cNvSpPr>
          <p:nvPr/>
        </p:nvSpPr>
        <p:spPr bwMode="auto">
          <a:xfrm>
            <a:off x="285720" y="2285992"/>
            <a:ext cx="3786214" cy="3657611"/>
          </a:xfrm>
          <a:prstGeom prst="cube">
            <a:avLst>
              <a:gd name="adj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61" name="AutoShape 29"/>
          <p:cNvSpPr>
            <a:spLocks noChangeArrowheads="1"/>
          </p:cNvSpPr>
          <p:nvPr/>
        </p:nvSpPr>
        <p:spPr bwMode="auto">
          <a:xfrm>
            <a:off x="4857752" y="2285992"/>
            <a:ext cx="4000528" cy="3643338"/>
          </a:xfrm>
          <a:prstGeom prst="cube">
            <a:avLst>
              <a:gd name="adj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0" y="642918"/>
            <a:ext cx="914400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V(Н</a:t>
            </a:r>
            <a:r>
              <a:rPr lang="ru-RU" sz="32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)= 1 м</a:t>
            </a:r>
            <a:r>
              <a:rPr lang="ru-RU" sz="3200" b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V(О</a:t>
            </a:r>
            <a:r>
              <a:rPr lang="ru-RU" sz="32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)=1 м</a:t>
            </a:r>
            <a:r>
              <a:rPr lang="ru-RU" sz="3200" b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0" lang="ru-RU" sz="3600" b="1" i="0" u="none" strike="noStrike" cap="none" normalizeH="0" baseline="-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66" name="Rectangle 34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 CYR" charset="-52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67" name="Rectangle 35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0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 CYR" charset="-52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68" name="Rectangle 3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70" name="Rectangle 38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Блок-схема: узел 39"/>
          <p:cNvSpPr/>
          <p:nvPr/>
        </p:nvSpPr>
        <p:spPr>
          <a:xfrm>
            <a:off x="2571736" y="335756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лок-схема: узел 41"/>
          <p:cNvSpPr/>
          <p:nvPr/>
        </p:nvSpPr>
        <p:spPr>
          <a:xfrm>
            <a:off x="1714480" y="407194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лок-схема: узел 42"/>
          <p:cNvSpPr/>
          <p:nvPr/>
        </p:nvSpPr>
        <p:spPr>
          <a:xfrm>
            <a:off x="1785918" y="271462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лок-схема: узел 43"/>
          <p:cNvSpPr/>
          <p:nvPr/>
        </p:nvSpPr>
        <p:spPr>
          <a:xfrm>
            <a:off x="1142976" y="228599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лок-схема: узел 44"/>
          <p:cNvSpPr/>
          <p:nvPr/>
        </p:nvSpPr>
        <p:spPr>
          <a:xfrm>
            <a:off x="3286116" y="228599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лок-схема: узел 45"/>
          <p:cNvSpPr/>
          <p:nvPr/>
        </p:nvSpPr>
        <p:spPr>
          <a:xfrm>
            <a:off x="428596" y="507207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лок-схема: узел 46"/>
          <p:cNvSpPr/>
          <p:nvPr/>
        </p:nvSpPr>
        <p:spPr>
          <a:xfrm>
            <a:off x="1428728" y="550070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Блок-схема: узел 47"/>
          <p:cNvSpPr/>
          <p:nvPr/>
        </p:nvSpPr>
        <p:spPr>
          <a:xfrm>
            <a:off x="571472" y="335756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Блок-схема: узел 48"/>
          <p:cNvSpPr/>
          <p:nvPr/>
        </p:nvSpPr>
        <p:spPr>
          <a:xfrm>
            <a:off x="2714612" y="464344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1" name="Прямая со стрелкой 50"/>
          <p:cNvCxnSpPr>
            <a:endCxn id="42" idx="3"/>
          </p:cNvCxnSpPr>
          <p:nvPr/>
        </p:nvCxnSpPr>
        <p:spPr>
          <a:xfrm flipV="1">
            <a:off x="785786" y="4462187"/>
            <a:ext cx="995649" cy="89563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48" idx="5"/>
          </p:cNvCxnSpPr>
          <p:nvPr/>
        </p:nvCxnSpPr>
        <p:spPr>
          <a:xfrm rot="5400000" flipH="1" flipV="1">
            <a:off x="1643041" y="2890551"/>
            <a:ext cx="175931" cy="153858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47" idx="1"/>
            <a:endCxn id="49" idx="3"/>
          </p:cNvCxnSpPr>
          <p:nvPr/>
        </p:nvCxnSpPr>
        <p:spPr>
          <a:xfrm rot="5400000" flipH="1" flipV="1">
            <a:off x="1871642" y="4657732"/>
            <a:ext cx="533966" cy="128588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flipV="1">
            <a:off x="2071670" y="2571744"/>
            <a:ext cx="1214446" cy="357190"/>
          </a:xfrm>
          <a:prstGeom prst="straightConnector1">
            <a:avLst/>
          </a:prstGeom>
          <a:ln w="38100">
            <a:solidFill>
              <a:srgbClr val="DC6A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Блок-схема: узел 58"/>
          <p:cNvSpPr/>
          <p:nvPr/>
        </p:nvSpPr>
        <p:spPr>
          <a:xfrm>
            <a:off x="5500694" y="3714752"/>
            <a:ext cx="214314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Блок-схема: узел 60"/>
          <p:cNvSpPr/>
          <p:nvPr/>
        </p:nvSpPr>
        <p:spPr>
          <a:xfrm>
            <a:off x="6143636" y="4572008"/>
            <a:ext cx="214314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лок-схема: узел 61"/>
          <p:cNvSpPr/>
          <p:nvPr/>
        </p:nvSpPr>
        <p:spPr>
          <a:xfrm>
            <a:off x="5357818" y="5286388"/>
            <a:ext cx="214314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Блок-схема: узел 62"/>
          <p:cNvSpPr/>
          <p:nvPr/>
        </p:nvSpPr>
        <p:spPr>
          <a:xfrm>
            <a:off x="6929454" y="5214950"/>
            <a:ext cx="214314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Блок-схема: узел 63"/>
          <p:cNvSpPr/>
          <p:nvPr/>
        </p:nvSpPr>
        <p:spPr>
          <a:xfrm>
            <a:off x="6715140" y="3214686"/>
            <a:ext cx="214314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лок-схема: узел 64"/>
          <p:cNvSpPr/>
          <p:nvPr/>
        </p:nvSpPr>
        <p:spPr>
          <a:xfrm>
            <a:off x="7429520" y="4143380"/>
            <a:ext cx="214314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лок-схема: узел 65"/>
          <p:cNvSpPr/>
          <p:nvPr/>
        </p:nvSpPr>
        <p:spPr>
          <a:xfrm>
            <a:off x="6643702" y="2714620"/>
            <a:ext cx="214314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лок-схема: узел 66"/>
          <p:cNvSpPr/>
          <p:nvPr/>
        </p:nvSpPr>
        <p:spPr>
          <a:xfrm>
            <a:off x="8001024" y="2285992"/>
            <a:ext cx="214314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67"/>
          <p:cNvSpPr/>
          <p:nvPr/>
        </p:nvSpPr>
        <p:spPr>
          <a:xfrm>
            <a:off x="5857884" y="2357430"/>
            <a:ext cx="214314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0" name="Прямая со стрелкой 69"/>
          <p:cNvCxnSpPr>
            <a:stCxn id="62" idx="6"/>
          </p:cNvCxnSpPr>
          <p:nvPr/>
        </p:nvCxnSpPr>
        <p:spPr>
          <a:xfrm flipV="1">
            <a:off x="5572132" y="4786322"/>
            <a:ext cx="571504" cy="60722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>
            <a:stCxn id="59" idx="6"/>
            <a:endCxn id="64" idx="3"/>
          </p:cNvCxnSpPr>
          <p:nvPr/>
        </p:nvCxnSpPr>
        <p:spPr>
          <a:xfrm flipV="1">
            <a:off x="5715008" y="3397614"/>
            <a:ext cx="1031518" cy="42429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>
            <a:stCxn id="66" idx="3"/>
          </p:cNvCxnSpPr>
          <p:nvPr/>
        </p:nvCxnSpPr>
        <p:spPr>
          <a:xfrm rot="5400000" flipH="1" flipV="1">
            <a:off x="7067997" y="2035959"/>
            <a:ext cx="468680" cy="125449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4214810" y="3286124"/>
            <a:ext cx="476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40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Амедео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Авогадро 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1811 г.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равных объемах различных газов  при одинаковых условиях  (Т, Р)содержится равное число молекул.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Users\Admin\Desktop\akuaku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00232" cy="29091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следствие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Авогадро: При одинаковых условиях  (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  равное число молекул различных газов   занимают  равные объемы.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Нормальные  условия (н.у.) –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Т=0</a:t>
            </a:r>
            <a:r>
              <a:rPr lang="ru-RU" b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=101,325 кПа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следствие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Авогадро: При нормальных условиях 1 моль любого газа занимает  один и тот же объем, равный  22,4 л.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Этот объем называется молярным объемом,  является постоянной величиной, обозначается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Vm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имеет единицы измерения моль/л.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Если 1 моль занимает 22,4 л., 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2 моль? 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 Выразите объем в виде математического выражения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n·Vm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!Выразите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Vm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л/моль</a:t>
            </a:r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Vm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173</Words>
  <PresentationFormat>Экран (4:3)</PresentationFormat>
  <Paragraphs>43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! Ознакомьтесь с таблицей №1.         Чем объяснить   отличие в характеристиках  газообразного и твердого состояния ?  </vt:lpstr>
      <vt:lpstr>Слайд 2</vt:lpstr>
      <vt:lpstr>! Ознакомьтесь с тестом №2.         Чем объяснить   отличие в характеристиках  газообразного и твердого состояния ?</vt:lpstr>
      <vt:lpstr>Слайд 4</vt:lpstr>
      <vt:lpstr>Слайд 5</vt:lpstr>
      <vt:lpstr>Амедео Авогадро  1811 г.    В равных объемах различных газов  при одинаковых условиях  (Т, Р)содержится равное число молекул.</vt:lpstr>
      <vt:lpstr>1 следствие з. Авогадро: При одинаковых условиях  (T, P)   равное число молекул различных газов   занимают  равные объемы.  Нормальные  условия (н.у.) –                    Т=00C; P=101,325 кПа </vt:lpstr>
      <vt:lpstr>2 следствие з.  Авогадро: При нормальных условиях 1 моль любого газа занимает  один и тот же объем, равный  22,4 л.  Этот объем называется молярным объемом,  является постоянной величиной, обозначается Vm  и имеет единицы измерения моль/л. </vt:lpstr>
      <vt:lpstr>? Если 1 моль занимает 22,4 л.,  а 2 моль?  ! Выразите объем в виде математического выражения        V= n·Vm !Выразите Vm= V = л/моль              n                             n =    V               Vm</vt:lpstr>
      <vt:lpstr>Слайд 10</vt:lpstr>
      <vt:lpstr>Слайд 11</vt:lpstr>
      <vt:lpstr>Пожалуйста,   выполните тест самооценки: 1) Я: а) приблизился к цели,  б) достиг цели, в) не достиг цели. 2) Я работал; а) с увлечением, б)  по требованию учителя,  в) самостоятельно,  г) в содружестве с одноклассниками 3) У меня вызвало затруднение _________ </vt:lpstr>
      <vt:lpstr>Домашнее задание                           §26, №2 (б)/3    Спасибо за совместную  работу!!!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Ознакомьтесь с таблицей №1.        Чем объяснить   отличие характеристик  газообразного состояния от твердого?  </dc:title>
  <dc:creator>Admin</dc:creator>
  <cp:lastModifiedBy>Пользователь Windows</cp:lastModifiedBy>
  <cp:revision>56</cp:revision>
  <dcterms:created xsi:type="dcterms:W3CDTF">2020-10-31T07:07:46Z</dcterms:created>
  <dcterms:modified xsi:type="dcterms:W3CDTF">2021-11-07T04:48:38Z</dcterms:modified>
</cp:coreProperties>
</file>