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62" r:id="rId3"/>
    <p:sldId id="263" r:id="rId4"/>
    <p:sldId id="264" r:id="rId5"/>
    <p:sldId id="267" r:id="rId6"/>
    <p:sldId id="257" r:id="rId7"/>
    <p:sldId id="265" r:id="rId8"/>
    <p:sldId id="266" r:id="rId9"/>
    <p:sldId id="268" r:id="rId10"/>
    <p:sldId id="260" r:id="rId11"/>
    <p:sldId id="261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60"/>
  </p:normalViewPr>
  <p:slideViewPr>
    <p:cSldViewPr>
      <p:cViewPr>
        <p:scale>
          <a:sx n="64" d="100"/>
          <a:sy n="64" d="100"/>
        </p:scale>
        <p:origin x="-365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tags" Target="tags/tag1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8C385-9608-4441-A7B0-7C824950C949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790D3-E0A9-47FA-8E59-FA01EE8D64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3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790D3-E0A9-47FA-8E59-FA01EE8D64C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75811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театр.jp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" y="0"/>
            <a:ext cx="9136606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3.jpe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D2B59-4894-41B0-B9B8-BC15A2569D92}" type="datetimeFigureOut">
              <a:rPr lang="ru-RU" smtClean="0"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F1AAA-0346-432D-9896-D718ADCA52A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4" r:id="rId3"/>
    <p:sldLayoutId id="2147483661" r:id="rId4"/>
    <p:sldLayoutId id="2147483655" r:id="rId5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Relationship Id="rId6" Type="http://schemas.openxmlformats.org/officeDocument/2006/relationships/image" Target="../media/image9.jpeg" /><Relationship Id="rId7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4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Прямоугольник 6"/>
          <p:cNvSpPr/>
          <p:nvPr/>
        </p:nvSpPr>
        <p:spPr>
          <a:xfrm>
            <a:off x="2402736" y="1844824"/>
            <a:ext cx="449918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none" spc="5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«Кукольный театр»</a:t>
            </a:r>
          </a:p>
          <a:p>
            <a:pPr algn="ctr"/>
            <a:r>
              <a:rPr lang="ru-RU" sz="3200" b="1" i="1" spc="5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Театр теней </a:t>
            </a:r>
            <a:endParaRPr lang="ru-RU" sz="3200" b="1" i="1" cap="none" spc="5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8" name="Подзаголовок 20"/>
          <p:cNvSpPr txBox="1"/>
          <p:nvPr/>
        </p:nvSpPr>
        <p:spPr>
          <a:xfrm>
            <a:off x="395536" y="4509120"/>
            <a:ext cx="8424936" cy="201622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nstantia" pitchFamily="18" charset="0"/>
                <a:cs typeface="Aharoni" pitchFamily="2" charset="-79"/>
              </a:rPr>
              <a:t>  </a:t>
            </a: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МОУ СОШ </a:t>
            </a:r>
            <a:r>
              <a:rPr lang="ru-RU" altLang="ru-RU" sz="1400" b="1" i="1" kern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Образовательный комплекс №-</a:t>
            </a:r>
            <a:r>
              <a:rPr lang="ru-RU" altLang="ru-RU" sz="1400" b="1" i="1" kern="0" smtClean="0">
                <a:solidFill>
                  <a:srgbClr val="000000"/>
                </a:solidFill>
                <a:latin typeface="Times New Roman"/>
                <a:cs typeface="Times New Roman"/>
              </a:rPr>
              <a:t>1»</a:t>
            </a:r>
            <a:endParaRPr lang="ru-RU" altLang="ru-RU" sz="1400" b="1" i="1" ker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1400" b="1" i="1" kern="0" err="1">
                <a:solidFill>
                  <a:srgbClr val="000000"/>
                </a:solidFill>
                <a:latin typeface="Times New Roman"/>
                <a:cs typeface="Times New Roman"/>
              </a:rPr>
              <a:t>Нагорьевский центр образования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Выполнила </a:t>
            </a:r>
            <a:r>
              <a:rPr lang="en-US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 Учитель начальных классов 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Крюкова Александра Алексеевна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altLang="ru-RU" sz="1400" b="1" i="1" ker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1400" b="1" i="1" kern="0">
                <a:solidFill>
                  <a:srgbClr val="000000"/>
                </a:solidFill>
                <a:latin typeface="Times New Roman"/>
                <a:cs typeface="Times New Roman"/>
              </a:rPr>
              <a:t>2025 г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endParaRPr kumimoji="0" lang="ru-RU" b="1" i="1" u="none" strike="noStrike" kern="1200" cap="none" spc="0" normalizeH="0" baseline="0" noProof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Aharoni" panose="020f0502020204030204" pitchFamily="2" charset="-79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742" y="3068960"/>
            <a:ext cx="3225402" cy="1659086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2"/>
          <p:cNvSpPr txBox="1"/>
          <p:nvPr/>
        </p:nvSpPr>
        <p:spPr>
          <a:xfrm>
            <a:off x="1979712" y="1412776"/>
            <a:ext cx="53321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1" i="1" u="none" strike="noStrike" kern="1200" cap="none" spc="50" normalizeH="0" baseline="0" noProof="0" smtClean="0">
                <a:ln>
                  <a:prstDash val="solid"/>
                </a:ln>
                <a:solidFill>
                  <a:srgbClr val="974807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Интернет-ресурсы</a:t>
            </a:r>
            <a:endParaRPr kumimoji="0" lang="ru-RU" sz="4000" b="1" i="1" u="none" strike="noStrike" kern="1200" cap="none" spc="50" normalizeH="0" baseline="0" noProof="0">
              <a:ln w="11430"/>
              <a:solidFill>
                <a:srgbClr val="97480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437112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717032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996952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/>
              <a:t>https://vk.com/wall-218567017_885</a:t>
            </a:r>
            <a:endParaRPr lang="ru-RU" sz="200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276872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/>
              <a:t>https://vk.com/wall-218567017_1060</a:t>
            </a:r>
            <a:endParaRPr lang="ru-RU" sz="200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marL="342900" indent="-342900" algn="l">
              <a:buFont typeface="Courier New" panose="02070309020205020404" pitchFamily="49" charset="0"/>
              <a:buChar char="o"/>
            </a:pP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2000">
                <a:solidFill>
                  <a:srgbClr val="333333"/>
                </a:solidFill>
                <a:latin typeface="YS Text"/>
              </a:rPr>
            </a:br>
            <a:br>
              <a:rPr lang="ru-RU" sz="2000" smtClean="0">
                <a:solidFill>
                  <a:srgbClr val="333333"/>
                </a:solidFill>
                <a:latin typeface="YS Text"/>
              </a:rPr>
            </a:br>
            <a:br>
              <a:rPr lang="ru-RU" sz="36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>
                <a:latin typeface="Arial" pitchFamily="34" charset="0"/>
                <a:cs typeface="Arial" pitchFamily="34" charset="0"/>
              </a:rPr>
              <a:t>Цель: Стимулировать детей и их инициативу в театрализованной </a:t>
            </a:r>
            <a:r>
              <a:rPr lang="ru-RU" sz="1800" smtClean="0">
                <a:latin typeface="Arial" pitchFamily="34" charset="0"/>
                <a:cs typeface="Arial" pitchFamily="34" charset="0"/>
              </a:rPr>
              <a:t>деятельности</a:t>
            </a:r>
            <a:br>
              <a:rPr lang="ru-RU" sz="1800" smtClean="0">
                <a:latin typeface="Arial" pitchFamily="34" charset="0"/>
                <a:cs typeface="Arial" pitchFamily="34" charset="0"/>
              </a:rPr>
            </a:br>
            <a:br>
              <a:rPr lang="ru-RU" sz="1800" smtClean="0">
                <a:latin typeface="Arial" pitchFamily="34" charset="0"/>
                <a:cs typeface="Arial" pitchFamily="34" charset="0"/>
              </a:rPr>
            </a:b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№-1развивать </a:t>
            </a: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артистизм, </a:t>
            </a:r>
            <a:b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коммуникацию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№-2 воспитание </a:t>
            </a: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гуманных чувств (сострадания, сопереживания)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имеющихся у детей знаний о виде театра теней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№-3прививать </a:t>
            </a: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театрализованной деятельности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внимание, память, воображение и умение самостоятельно решать проблемные ситуации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№-4формировать </a:t>
            </a:r>
            <a: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детей творчески перевоплощаться</a:t>
            </a:r>
            <a:br>
              <a:rPr lang="ru-RU" sz="1800" i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22290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accent2">
                    <a:lumMod val="75000"/>
                  </a:schemeClr>
                </a:solidFill>
              </a:rPr>
              <a:t>Виды театра теней </a:t>
            </a:r>
            <a:endParaRPr lang="ru-RU" b="1" i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4824"/>
            <a:ext cx="74888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2000" b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Настольный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 Самый простой вариант, доступный для домашнего досуга или игр в детском коллективе. </a:t>
            </a:r>
            <a: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Понадобятся 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ширма, источник света и сказочные персонажи. </a:t>
            </a:r>
          </a:p>
          <a:p>
            <a:pPr>
              <a:buFont typeface="+mj-lt"/>
              <a:buAutoNum type="arabicPeriod"/>
            </a:pPr>
            <a:r>
              <a:rPr lang="ru-RU" sz="2000" b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Ручной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Персонажи 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или истории изображаются с помощью изгиба и движения кистей рук. </a:t>
            </a:r>
            <a:r>
              <a:rPr lang="ru-RU" sz="200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Человеческая 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кисть, причудливо изгибаясь, может отбрасывать тень, похожую на различных животных и птиц. </a:t>
            </a:r>
          </a:p>
          <a:p>
            <a:pPr>
              <a:buFont typeface="+mj-lt"/>
              <a:buAutoNum type="arabicPeriod"/>
            </a:pPr>
            <a:r>
              <a:rPr lang="ru-RU" sz="2000" b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Ростовой</a:t>
            </a:r>
            <a:r>
              <a:rPr lang="ru-RU" sz="200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 За специальной подсвеченной ширмой играют свои роли настоящие актёры.  С помощью дополнительных декораций, движений и танцевальных па они показывают зрителю теневой спектакль. </a:t>
            </a:r>
            <a:endParaRPr lang="ru-RU" sz="2000" b="0" i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4163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accent2">
                    <a:lumMod val="75000"/>
                  </a:schemeClr>
                </a:solidFill>
              </a:rPr>
              <a:t>Изготовление кукол </a:t>
            </a:r>
            <a:endParaRPr lang="ru-RU" b="1" i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6"/>
          <a:stretch>
            <a:fillRect/>
          </a:stretch>
        </p:blipFill>
        <p:spPr>
          <a:xfrm>
            <a:off x="3707904" y="1484784"/>
            <a:ext cx="1553644" cy="2111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84" y="1484784"/>
            <a:ext cx="2368248" cy="2050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05064"/>
            <a:ext cx="2520280" cy="2060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4" t="19330" r="18539" b="-2706"/>
          <a:stretch>
            <a:fillRect/>
          </a:stretch>
        </p:blipFill>
        <p:spPr>
          <a:xfrm>
            <a:off x="3372066" y="4275717"/>
            <a:ext cx="1910910" cy="1519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665562"/>
            <a:ext cx="2232247" cy="168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681" y="3603408"/>
            <a:ext cx="2211709" cy="258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507391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i="1" smtClean="0">
                <a:solidFill>
                  <a:schemeClr val="accent2">
                    <a:lumMod val="75000"/>
                  </a:schemeClr>
                </a:solidFill>
              </a:rPr>
              <a:t>Предварительная работа </a:t>
            </a:r>
            <a:endParaRPr lang="ru-RU" i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91926"/>
            <a:ext cx="2067694" cy="2756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01008"/>
            <a:ext cx="2067694" cy="275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080120"/>
            <a:ext cx="2690031" cy="2780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accent2">
                    <a:lumMod val="75000"/>
                  </a:schemeClr>
                </a:solidFill>
              </a:rPr>
              <a:t>Сказка начинается …..</a:t>
            </a:r>
            <a:endParaRPr lang="ru-RU" b="1" i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64484"/>
            <a:ext cx="278430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1" y="1464484"/>
            <a:ext cx="293981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00" y="3844678"/>
            <a:ext cx="2915816" cy="2131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611" y="3844678"/>
            <a:ext cx="2956279" cy="2217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680475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Создаём сказку</a:t>
            </a: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1697620"/>
            <a:ext cx="2502133" cy="33361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492896"/>
            <a:ext cx="2747797" cy="20608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65708"/>
            <a:ext cx="2016224" cy="2887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754752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940966"/>
          </a:xfrm>
        </p:spPr>
        <p:txBody>
          <a:bodyPr>
            <a:normAutofit fontScale="90000"/>
          </a:bodyPr>
          <a:lstStyle/>
          <a:p>
            <a:r>
              <a:rPr lang="ru-RU" sz="320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новому спектаклю</a:t>
            </a:r>
            <a:br>
              <a:rPr lang="ru-RU" sz="320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следует……..</a:t>
            </a:r>
            <a:endParaRPr lang="ru-RU" sz="320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2355726" cy="309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44824"/>
            <a:ext cx="2520280" cy="309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44824"/>
            <a:ext cx="2323502" cy="309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831520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87624" y="980728"/>
            <a:ext cx="68407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800" b="1" i="1" smtClean="0">
                <a:solidFill>
                  <a:srgbClr val="800000"/>
                </a:solidFill>
                <a:latin typeface="Times New Roman" panose="02020603050405020304" pitchFamily="18" charset="0"/>
                <a:cs typeface="Arial" pitchFamily="34" charset="0"/>
              </a:rPr>
              <a:t>Спасибо за внимание 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5157192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smtClean="0">
                <a:solidFill>
                  <a:srgbClr val="800000"/>
                </a:solidFill>
                <a:latin typeface="Garamond" pitchFamily="18" charset="0"/>
                <a:cs typeface="Arial" pitchFamily="34" charset="0"/>
              </a:rPr>
              <a:t>Желаю вам удачи и творческих успехов, уважаемые коллеги!</a:t>
            </a:r>
            <a:endParaRPr lang="ru-RU" sz="2800">
              <a:solidFill>
                <a:srgbClr val="8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044" y="1844824"/>
            <a:ext cx="3923928" cy="2942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Microsoft</Company>
  <PresentationFormat>On-screen Show (4:3)</PresentationFormat>
  <Paragraphs>22</Paragraphs>
  <Slides>10</Slides>
  <Notes>1</Notes>
  <TotalTime>81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20">
      <vt:lpstr>Arial</vt:lpstr>
      <vt:lpstr>Calibri</vt:lpstr>
      <vt:lpstr>Constantia</vt:lpstr>
      <vt:lpstr>Aharoni</vt:lpstr>
      <vt:lpstr>Times New Roman</vt:lpstr>
      <vt:lpstr>Cambria</vt:lpstr>
      <vt:lpstr>Courier New</vt:lpstr>
      <vt:lpstr>YS Text</vt:lpstr>
      <vt:lpstr>Garamond</vt:lpstr>
      <vt:lpstr>Тема Office</vt:lpstr>
      <vt:lpstr>PowerPoint Presentation</vt:lpstr>
      <vt:lpstr>Цель: Стимулировать детей и их инициативу в театрализованной деятельностиЗадачи:№-1развивать артистизм, коммуникацию№-2 воспитание у детей гуманных чувств (сострадания, сопереживания)закрепление имеющихся у детей знаний о виде театра теней№-3прививать интерес к театрализованной деятельностиразвивать внимание, память, воображение и умение самостоятельно решать проблемные ситуации№-4формировать умение детей творчески перевоплощаться</vt:lpstr>
      <vt:lpstr>Виды театра теней </vt:lpstr>
      <vt:lpstr>Изготовление кукол </vt:lpstr>
      <vt:lpstr>PowerPoint Presentation</vt:lpstr>
      <vt:lpstr>Сказка начинается …..</vt:lpstr>
      <vt:lpstr>Создаём сказку</vt:lpstr>
      <vt:lpstr>Готовимся к новому спектаклюпродолжение следует……..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Мельпомена</dc:title>
  <dc:creator>Татьяна Ивановна</dc:creator>
  <cp:lastModifiedBy>RePack by Diakov</cp:lastModifiedBy>
  <cp:revision>13</cp:revision>
  <dcterms:created xsi:type="dcterms:W3CDTF">2015-05-23T04:10:10Z</dcterms:created>
  <dcterms:modified xsi:type="dcterms:W3CDTF">2025-03-28T14:30:39Z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NXPowerLiteLastOptimized">
    <vt:lpwstr>276165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