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60" r:id="rId3"/>
    <p:sldId id="301" r:id="rId4"/>
    <p:sldId id="290" r:id="rId5"/>
    <p:sldId id="314" r:id="rId6"/>
    <p:sldId id="300" r:id="rId7"/>
    <p:sldId id="310" r:id="rId8"/>
    <p:sldId id="315" r:id="rId9"/>
    <p:sldId id="316" r:id="rId10"/>
    <p:sldId id="302" r:id="rId11"/>
    <p:sldId id="305" r:id="rId12"/>
    <p:sldId id="304" r:id="rId13"/>
    <p:sldId id="312" r:id="rId14"/>
    <p:sldId id="297" r:id="rId15"/>
    <p:sldId id="313" r:id="rId16"/>
    <p:sldId id="298" r:id="rId17"/>
    <p:sldId id="299" r:id="rId18"/>
    <p:sldId id="306" r:id="rId19"/>
    <p:sldId id="308" r:id="rId20"/>
    <p:sldId id="276" r:id="rId21"/>
    <p:sldId id="309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53" autoAdjust="0"/>
    <p:restoredTop sz="94660"/>
  </p:normalViewPr>
  <p:slideViewPr>
    <p:cSldViewPr>
      <p:cViewPr varScale="1">
        <p:scale>
          <a:sx n="64" d="100"/>
          <a:sy n="64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47A1-0551-481C-A404-81F5C2DB6307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96285-E0C8-46F4-89B1-4217F10AD4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955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96285-E0C8-46F4-89B1-4217F10AD4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40016-CCC9-451D-AD44-510A51D82C92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4;&#1082;&#1086;&#1083;&#1072;\&#1053;&#1072;&#1095;&#1072;&#1083;&#1100;&#1085;&#1072;&#1103;%20&#1096;&#1082;&#1086;&#1083;&#1072;\2014-2015\&#1059;&#1088;&#1086;&#1082;+&#1087;&#1088;&#1077;&#1079;&#1077;&#1085;&#1090;&#1072;&#1094;&#1080;&#1103;\&#1053;&#1086;&#1074;&#1072;&#1103;%20&#1087;&#1072;&#1087;&#1082;&#1072;\&#1071;%20&#1093;&#1086;&#1095;&#1091;%20&#1095;&#1090;&#1086;&#1073;&#1099;%20&#1085;&#1077;%20&#1073;&#1099;&#1083;&#1086;%20&#1074;&#1086;&#1081;&#1085;&#1099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gif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pn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4;&#1082;&#1086;&#1083;&#1072;\&#1053;&#1072;&#1095;&#1072;&#1083;&#1100;&#1085;&#1072;&#1103;%20&#1096;&#1082;&#1086;&#1083;&#1072;\2014-2015\&#1059;&#1088;&#1086;&#1082;+&#1087;&#1088;&#1077;&#1079;&#1077;&#1085;&#1090;&#1072;&#1094;&#1080;&#1103;\&#1053;&#1086;&#1074;&#1072;&#1103;%20&#1087;&#1072;&#1087;&#1082;&#1072;\&#1051;.%20&#1051;&#1077;&#1097;&#1077;&#1085;&#1082;&#1086;%20-%20&#1069;&#1090;&#1086;&#1090;%20&#1076;&#1077;&#1085;&#1100;%20&#1087;&#1086;&#1073;&#1077;&#1076;&#1099;.mp3" TargetMode="External"/><Relationship Id="rId6" Type="http://schemas.openxmlformats.org/officeDocument/2006/relationships/image" Target="../media/image62.jpeg"/><Relationship Id="rId5" Type="http://schemas.openxmlformats.org/officeDocument/2006/relationships/image" Target="../media/image61.png"/><Relationship Id="rId4" Type="http://schemas.openxmlformats.org/officeDocument/2006/relationships/image" Target="../media/image6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7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gif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3116"/>
            <a:ext cx="728664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sz="3200" b="1" dirty="0" smtClean="0"/>
              <a:t>« Синтаксический разбор словосочетания и простого предложения»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27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572008"/>
            <a:ext cx="6429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 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9" name="Я хочу чтобы не было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357166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20165" y="642918"/>
            <a:ext cx="4503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МБУО «Гвардейская школа-гимназия №2»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5143512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10-Б класс 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 Головко Людмила Ивановна</a:t>
            </a:r>
            <a:endParaRPr lang="ru-RU" dirty="0"/>
          </a:p>
        </p:txBody>
      </p:sp>
      <p:pic>
        <p:nvPicPr>
          <p:cNvPr id="2050" name="Picture 2" descr="C:\Users\Admin\Desktop\Урок Победы\2546-v-den-znanij-v-rossii-startuet-mezhdunarodnyj-konkurs-uroki-pobed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857628"/>
            <a:ext cx="2152052" cy="15763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428736"/>
            <a:ext cx="7072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214546" y="1785926"/>
          <a:ext cx="6500856" cy="4217509"/>
        </p:xfrm>
        <a:graphic>
          <a:graphicData uri="http://schemas.openxmlformats.org/drawingml/2006/table">
            <a:tbl>
              <a:tblPr/>
              <a:tblGrid>
                <a:gridCol w="458476"/>
                <a:gridCol w="2022051"/>
                <a:gridCol w="2118501"/>
                <a:gridCol w="1901828"/>
              </a:tblGrid>
              <a:tr h="57199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№п/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 группа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 группа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 группа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9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"/>
                          <a:cs typeface="Calibri"/>
                        </a:rPr>
                        <a:t>Докажите, что перед вами текст.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Обратите внимание на заголовок. Что в нем отражено: тема или основная мысль?  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  Объяснить орфограммы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9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Calibri"/>
                        </a:rPr>
                        <a:t>Определите тему текста. </a:t>
                      </a:r>
                      <a:endParaRPr lang="ru-RU" sz="1600" b="1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Определите стиль текста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Объяснить пунктограммы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4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Calibri"/>
                        </a:rPr>
                        <a:t>Определите основную мысль текста. </a:t>
                      </a:r>
                      <a:endParaRPr lang="ru-RU" sz="1600" b="1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Тип речи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Назвать художественные приемы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Calibri"/>
                        </a:rPr>
                        <a:t>Определите грамматическую основу предложений из 1 абзаца</a:t>
                      </a:r>
                      <a:endParaRPr lang="ru-RU" sz="16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Дайте характеристику предложениям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2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абзаца.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Нарисуйте схемы предложений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(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3   абзаца)</a:t>
                      </a: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286000" y="500043"/>
            <a:ext cx="61436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Подготовка к ЕГЭ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Комплексный анализ текста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928802"/>
            <a:ext cx="57150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1 тема</a:t>
            </a: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прилагательных</a:t>
            </a: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глагола</a:t>
            </a: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крылатое</a:t>
            </a:r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выражение</a:t>
            </a: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синоним</a:t>
            </a:r>
            <a:r>
              <a:rPr lang="uk-UA" altLang="ru-RU" sz="4000" b="1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uk-UA" altLang="ru-RU" sz="4000" b="1" dirty="0" err="1" smtClean="0">
                <a:latin typeface="Times New Roman" pitchFamily="18" charset="0"/>
                <a:cs typeface="Times New Roman" pitchFamily="18" charset="0"/>
              </a:rPr>
              <a:t>теме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1285860"/>
            <a:ext cx="7072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571480"/>
            <a:ext cx="6500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1214422"/>
            <a:ext cx="6000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Война                                                       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Жестокая, кровопролитная                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Уничтожает, убивает, разрушает.   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Зло, позорящее человеческий род,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Смерть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Мир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Долгожданный, завоеванный</a:t>
            </a: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Строит, возрождает, созидает</a:t>
            </a: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Путь к процветанию и будущему</a:t>
            </a: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Победа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62190" y="357166"/>
            <a:ext cx="3924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 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5" descr="https://avatars.mds.yandex.net/get-pdb/1209255/ab9b3973-a253-4602-a1fc-5ed421ae1099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25513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5055426"/>
            <a:ext cx="2605537" cy="18025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000364" y="2357430"/>
            <a:ext cx="585785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12788" algn="just"/>
            <a:r>
              <a:rPr lang="ru-RU" sz="30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9 мая</a:t>
            </a:r>
            <a:r>
              <a:rPr lang="ru-RU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- это всенародный праздник. Солдаты воевали, а женщины растили детей - будущее страны. </a:t>
            </a:r>
            <a:endParaRPr lang="ru-RU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</a:endParaRPr>
          </a:p>
          <a:p>
            <a:pPr indent="712788" algn="just"/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Общими </a:t>
            </a:r>
            <a:r>
              <a:rPr lang="ru-RU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усилиями была достигнута победа над врагом! </a:t>
            </a:r>
            <a:endParaRPr lang="ru-RU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</a:endParaRPr>
          </a:p>
          <a:p>
            <a:pPr indent="712788" algn="just"/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В </a:t>
            </a:r>
            <a: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2019 году </a:t>
            </a:r>
            <a:r>
              <a:rPr lang="ru-RU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наш народ отмечает </a:t>
            </a:r>
            <a: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75-летие  </a:t>
            </a:r>
            <a:r>
              <a:rPr lang="ru-RU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Великой Победы. </a:t>
            </a:r>
          </a:p>
        </p:txBody>
      </p:sp>
      <p:pic>
        <p:nvPicPr>
          <p:cNvPr id="3074" name="Picture 2" descr="E:\Школа\Начальная школа\2014-2015\Проекты\Этот день победы\image001_2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6111" y="285728"/>
            <a:ext cx="6152598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00" decel="100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decel="100000" fill="hold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700" decel="100000" fill="hold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285860"/>
            <a:ext cx="628654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-   упр.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№91+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предложение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разобрать  синтаксически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3ур. - мини-сочинение « Улица героя» с использованием  материала урока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Продолжить исследование в МАН по теме «Малоизвестные странички моего поселка»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18762" y="642918"/>
            <a:ext cx="4196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http://www.playcast.ru/uploads/2009/05/05/96868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643446"/>
            <a:ext cx="264320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http://s2.fotokto.ru/photo/full/490/49082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572008"/>
            <a:ext cx="2692285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Синтаксис -это...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Во-первых,…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Во-вторых,…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Значит, синтаксис - это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«ПРЕСС»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1794" y="1000108"/>
            <a:ext cx="3344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1714488"/>
            <a:ext cx="59293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нового узнали на уроке?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трудно?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интересного?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чем практическое применение знаний?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14317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1794" y="1000108"/>
            <a:ext cx="3344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1714488"/>
            <a:ext cx="59293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785927"/>
            <a:ext cx="6072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понял, все умею, смогу объяснить другому.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понял, все умею, но другому объяснить не смогу.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Мне надо еще все повторить, чтобы знать и уметь.</a:t>
            </a:r>
          </a:p>
        </p:txBody>
      </p:sp>
      <p:pic>
        <p:nvPicPr>
          <p:cNvPr id="4098" name="Picture 2" descr="C:\Users\Admin\Desktop\Урок Победы\uroki_pobe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714884"/>
            <a:ext cx="3444879" cy="17383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4317"/>
            <a:ext cx="9144000" cy="6872317"/>
          </a:xfrm>
          <a:prstGeom prst="rect">
            <a:avLst/>
          </a:prstGeom>
          <a:noFill/>
        </p:spPr>
      </p:pic>
      <p:pic>
        <p:nvPicPr>
          <p:cNvPr id="6146" name="Picture 2" descr="E:\Школа\Школьное фото и картинки\2013\День ПОБЕДЫ\SAM_2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7166"/>
            <a:ext cx="4260154" cy="3472399"/>
          </a:xfrm>
          <a:prstGeom prst="rect">
            <a:avLst/>
          </a:prstGeom>
          <a:noFill/>
        </p:spPr>
      </p:pic>
      <p:pic>
        <p:nvPicPr>
          <p:cNvPr id="1026" name="Picture 2" descr="C:\Users\Admin\Desktop\Урок Победы\11(3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357562"/>
            <a:ext cx="3316141" cy="3317877"/>
          </a:xfrm>
          <a:prstGeom prst="rect">
            <a:avLst/>
          </a:prstGeom>
          <a:noFill/>
        </p:spPr>
      </p:pic>
      <p:pic>
        <p:nvPicPr>
          <p:cNvPr id="2" name="Picture 2" descr="D:\май 2018\ima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714752"/>
            <a:ext cx="4118734" cy="2747968"/>
          </a:xfrm>
          <a:prstGeom prst="rect">
            <a:avLst/>
          </a:prstGeom>
          <a:noFill/>
        </p:spPr>
      </p:pic>
      <p:pic>
        <p:nvPicPr>
          <p:cNvPr id="7" name="Рисунок 6" descr="D:\Фото 8-Б\Мы-наследники победы\IMG_146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071546"/>
            <a:ext cx="3285949" cy="21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фото 7 класс\9Мая\DSCN290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2000240"/>
            <a:ext cx="3451840" cy="25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фото 7 класс\9Мая\DSCN290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714356"/>
            <a:ext cx="3290753" cy="246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Фото военно-патриотическое\image (2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3500438"/>
            <a:ext cx="2752729" cy="27527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pic>
        <p:nvPicPr>
          <p:cNvPr id="84994" name="Picture 2" descr="PC_IMG_62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260350"/>
            <a:ext cx="4392613" cy="2930525"/>
          </a:xfrm>
          <a:prstGeom prst="rect">
            <a:avLst/>
          </a:prstGeom>
          <a:noFill/>
        </p:spPr>
      </p:pic>
      <p:pic>
        <p:nvPicPr>
          <p:cNvPr id="84995" name="Picture 3" descr="PC_IMG_61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2924175"/>
            <a:ext cx="2546350" cy="3817938"/>
          </a:xfrm>
          <a:prstGeom prst="rect">
            <a:avLst/>
          </a:prstGeom>
          <a:noFill/>
        </p:spPr>
      </p:pic>
      <p:pic>
        <p:nvPicPr>
          <p:cNvPr id="84996" name="Picture 4" descr="4323937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31913" y="3068638"/>
            <a:ext cx="2293937" cy="3455987"/>
          </a:xfrm>
          <a:prstGeom prst="rect">
            <a:avLst/>
          </a:prstGeom>
          <a:noFill/>
        </p:spPr>
      </p:pic>
      <p:pic>
        <p:nvPicPr>
          <p:cNvPr id="84997" name="Picture 5" descr="7b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3287454">
            <a:off x="4427538" y="333375"/>
            <a:ext cx="1028700" cy="1028700"/>
          </a:xfrm>
          <a:prstGeom prst="rect">
            <a:avLst/>
          </a:prstGeom>
          <a:noFill/>
        </p:spPr>
      </p:pic>
      <p:pic>
        <p:nvPicPr>
          <p:cNvPr id="84998" name="Picture 6" descr="7b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0" y="5084763"/>
            <a:ext cx="1585913" cy="1585912"/>
          </a:xfrm>
          <a:prstGeom prst="rect">
            <a:avLst/>
          </a:prstGeom>
          <a:noFill/>
        </p:spPr>
      </p:pic>
      <p:pic>
        <p:nvPicPr>
          <p:cNvPr id="84999" name="Picture 7" descr="7b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2909907">
            <a:off x="3924300" y="3500438"/>
            <a:ext cx="1316037" cy="1316038"/>
          </a:xfrm>
          <a:prstGeom prst="rect">
            <a:avLst/>
          </a:prstGeom>
          <a:noFill/>
        </p:spPr>
      </p:pic>
      <p:pic>
        <p:nvPicPr>
          <p:cNvPr id="85000" name="Picture 8" descr="7b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712399">
            <a:off x="7812088" y="2636838"/>
            <a:ext cx="1028700" cy="1028700"/>
          </a:xfrm>
          <a:prstGeom prst="rect">
            <a:avLst/>
          </a:prstGeom>
          <a:noFill/>
        </p:spPr>
      </p:pic>
      <p:pic>
        <p:nvPicPr>
          <p:cNvPr id="85002" name="Picture 10" descr="Медаль За отвагу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3" y="4868863"/>
            <a:ext cx="654050" cy="1439862"/>
          </a:xfrm>
          <a:prstGeom prst="rect">
            <a:avLst/>
          </a:prstGeom>
          <a:noFill/>
        </p:spPr>
      </p:pic>
      <p:pic>
        <p:nvPicPr>
          <p:cNvPr id="85003" name="Picture 11" descr="Медаль за боевые заслуг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3357563"/>
            <a:ext cx="654050" cy="1439862"/>
          </a:xfrm>
          <a:prstGeom prst="rect">
            <a:avLst/>
          </a:prstGeom>
          <a:noFill/>
        </p:spPr>
      </p:pic>
      <p:pic>
        <p:nvPicPr>
          <p:cNvPr id="85004" name="Picture 12" descr="Медаль За оборону Москв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068638"/>
            <a:ext cx="638175" cy="1401762"/>
          </a:xfrm>
          <a:prstGeom prst="rect">
            <a:avLst/>
          </a:prstGeom>
          <a:noFill/>
        </p:spPr>
      </p:pic>
      <p:pic>
        <p:nvPicPr>
          <p:cNvPr id="14" name="Picture 3" descr="E:\Школа\Школьное фото и картинки\2013\День ПОБЕДЫ\SAM_239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4942" y="357166"/>
            <a:ext cx="3288566" cy="29074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3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30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3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«…сегодня, 22 июня 1941 года, в 4 часа утра …»</a:t>
            </a:r>
          </a:p>
        </p:txBody>
      </p:sp>
      <p:pic>
        <p:nvPicPr>
          <p:cNvPr id="3075" name="Picture 4" descr="&amp;ZHcy;&amp;icy;&amp;tcy;&amp;iecy;&amp;lcy;&amp;icy; &amp;Vcy;&amp;lcy;&amp;acy;&amp;dcy;&amp;icy;&amp;vcy;&amp;ocy;&amp;scy;&amp;tcy;&amp;ocy;&amp;kcy;&amp;acy; &amp;scy;&amp;lcy;&amp;ucy;&amp;shcy;&amp;acy;&amp;yucy;&amp;tcy; &amp;pcy;&amp;ocy; &amp;rcy;&amp;acy;&amp;dcy;&amp;icy;&amp;ocy; &amp;scy;&amp;ocy;&amp;ocy;&amp;bcy;&amp;shchcy;&amp;iecy;&amp;ncy;&amp;icy;&amp;iecy; &amp;ocy; &amp;ncy;&amp;acy;&amp;pcy;&amp;acy;&amp;dcy;&amp;iecy;&amp;ncy;&amp;icy;&amp;icy; &amp;gcy;&amp;icy;&amp;tcy;&amp;lcy;&amp;iecy;&amp;rcy;&amp;ocy;&amp;vcy;&amp;scy;&amp;kcy;&amp;ocy;&amp;jcy; &amp;Gcy;&amp;iecy;&amp;rcy;&amp;mcy;&amp;acy;&amp;ncy;&amp;icy;&amp;icy; &amp;ncy;&amp;acy; &amp;Scy;&amp;Scy;&amp;Scy;&amp;Rcy; 22 &amp;icy;&amp;yucy;&amp;ncy;&amp;yacy; 1941 &amp;gcy;. &amp;Mcy;&amp;iecy;&amp;scy;&amp;tcy;&amp;ocy; &amp;scy;&amp;hardcy;&amp;iecy;&amp;mcy;&amp;kcy;&amp;icy;: &amp;Vcy;&amp;lcy;&amp;acy;&amp;dcy;&amp;icy;&amp;vcy;&amp;ocy;&amp;scy;&amp;tcy;&amp;ocy;&amp;kcy; &amp;Acy;&amp;vcy;&amp;tcy;&amp;ocy;&amp;rcy; &amp;scy;&amp;hardcy;&amp;iecy;&amp;mcy;&amp;kcy;&amp;icy;: &amp;Mcy;&amp;yacy;&amp;scy;&amp;ncy;&amp;icy;&amp;kcy;&amp;ocy;&amp;vcy; &amp;Vcy;. &amp;Fcy;. &amp;Gcy;&amp;Acy;&amp;Pcy;&amp;Kcy; &amp;iecy;&amp;dcy;.&amp;khcy;&amp;rcy;.&amp;Pcy;-362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00034" y="1071546"/>
            <a:ext cx="4968875" cy="3563938"/>
          </a:xfrm>
          <a:noFill/>
          <a:ln w="28575">
            <a:solidFill>
              <a:srgbClr val="003366"/>
            </a:solidFill>
          </a:ln>
        </p:spPr>
      </p:pic>
      <p:pic>
        <p:nvPicPr>
          <p:cNvPr id="3076" name="Picture 7" descr="Scan10501"/>
          <p:cNvPicPr>
            <a:picLocks noChangeAspect="1" noChangeArrowheads="1"/>
          </p:cNvPicPr>
          <p:nvPr/>
        </p:nvPicPr>
        <p:blipFill>
          <a:blip r:embed="rId5" cstate="email">
            <a:lum contrast="26000"/>
            <a:grayscl/>
          </a:blip>
          <a:srcRect/>
          <a:stretch>
            <a:fillRect/>
          </a:stretch>
        </p:blipFill>
        <p:spPr bwMode="auto">
          <a:xfrm>
            <a:off x="5929322" y="1285860"/>
            <a:ext cx="2622550" cy="38163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pic>
        <p:nvPicPr>
          <p:cNvPr id="3074" name="Picture 2" descr="C:\Users\Admin\Desktop\Урок Победы\img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3000372"/>
            <a:ext cx="4667251" cy="35004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pic>
        <p:nvPicPr>
          <p:cNvPr id="7170" name="Picture 2" descr="E:\Школа\Начальная школа\2014-2015\Проекты\Этот день победы\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85728"/>
            <a:ext cx="4429156" cy="3799231"/>
          </a:xfrm>
          <a:prstGeom prst="rect">
            <a:avLst/>
          </a:prstGeom>
          <a:noFill/>
        </p:spPr>
      </p:pic>
      <p:pic>
        <p:nvPicPr>
          <p:cNvPr id="5" name="Л. Лещенко - Этот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714356"/>
            <a:ext cx="304800" cy="304800"/>
          </a:xfrm>
          <a:prstGeom prst="rect">
            <a:avLst/>
          </a:prstGeom>
        </p:spPr>
      </p:pic>
      <p:pic>
        <p:nvPicPr>
          <p:cNvPr id="8" name="Picture 5" descr="http://static.wixstatic.com/media/e60c7e_d86dd25975754c1f86b9801574e6b442~mv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4071942"/>
            <a:ext cx="5857861" cy="256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1071546"/>
            <a:ext cx="697232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Все дальше в прошлое уходят годы страшной войны. Но подвиг людей, вставших на защиту отечества, будет вечно жить в памяти российского народа.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sl-SI" sz="2800" dirty="0"/>
          </a:p>
        </p:txBody>
      </p:sp>
      <p:pic>
        <p:nvPicPr>
          <p:cNvPr id="9228" name="Picture 12" descr="MPj043375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14620"/>
            <a:ext cx="5278329" cy="35106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64293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000" b="1" dirty="0">
                <a:latin typeface="Georgia" pitchFamily="18" charset="0"/>
              </a:rPr>
              <a:t>МИР - это </a:t>
            </a:r>
            <a:r>
              <a:rPr lang="ru-RU" sz="3000" b="1" dirty="0" smtClean="0">
                <a:latin typeface="Georgia" pitchFamily="18" charset="0"/>
              </a:rPr>
              <a:t>Земля</a:t>
            </a:r>
          </a:p>
          <a:p>
            <a:r>
              <a:rPr lang="ru-RU" sz="3000" b="1" dirty="0" smtClean="0">
                <a:latin typeface="Georgia" pitchFamily="18" charset="0"/>
              </a:rPr>
              <a:t>Мир </a:t>
            </a:r>
            <a:r>
              <a:rPr lang="ru-RU" sz="3000" b="1" dirty="0">
                <a:latin typeface="Georgia" pitchFamily="18" charset="0"/>
              </a:rPr>
              <a:t>- это </a:t>
            </a:r>
            <a:r>
              <a:rPr lang="ru-RU" sz="3000" b="1" dirty="0" smtClean="0">
                <a:latin typeface="Georgia" pitchFamily="18" charset="0"/>
              </a:rPr>
              <a:t>люди</a:t>
            </a:r>
          </a:p>
          <a:p>
            <a:r>
              <a:rPr lang="ru-RU" sz="3000" b="1" dirty="0" smtClean="0">
                <a:latin typeface="Georgia" pitchFamily="18" charset="0"/>
              </a:rPr>
              <a:t>Мир </a:t>
            </a:r>
            <a:r>
              <a:rPr lang="ru-RU" sz="3000" b="1" dirty="0">
                <a:latin typeface="Georgia" pitchFamily="18" charset="0"/>
              </a:rPr>
              <a:t>- это дети. </a:t>
            </a:r>
            <a:endParaRPr lang="ru-RU" sz="3000" b="1" dirty="0" smtClean="0">
              <a:latin typeface="Georgia" pitchFamily="18" charset="0"/>
            </a:endParaRPr>
          </a:p>
          <a:p>
            <a:r>
              <a:rPr lang="ru-RU" sz="3000" b="1" dirty="0" smtClean="0">
                <a:latin typeface="Georgia" pitchFamily="18" charset="0"/>
              </a:rPr>
              <a:t>Мир </a:t>
            </a:r>
            <a:r>
              <a:rPr lang="ru-RU" sz="3000" b="1" dirty="0">
                <a:latin typeface="Georgia" pitchFamily="18" charset="0"/>
              </a:rPr>
              <a:t>- это спокойная и  радостная жизнь. </a:t>
            </a:r>
            <a:r>
              <a:rPr lang="ru-RU" sz="3000" b="1" dirty="0" smtClean="0">
                <a:latin typeface="Georgia" pitchFamily="18" charset="0"/>
              </a:rPr>
              <a:t/>
            </a:r>
            <a:br>
              <a:rPr lang="ru-RU" sz="3000" b="1" dirty="0" smtClean="0">
                <a:latin typeface="Georgia" pitchFamily="18" charset="0"/>
              </a:rPr>
            </a:br>
            <a:r>
              <a:rPr lang="ru-RU" sz="3000" b="1" dirty="0" smtClean="0">
                <a:latin typeface="Georgia" pitchFamily="18" charset="0"/>
              </a:rPr>
              <a:t>Нет войны- </a:t>
            </a:r>
            <a:r>
              <a:rPr lang="ru-RU" sz="3000" b="1" dirty="0">
                <a:latin typeface="Georgia" pitchFamily="18" charset="0"/>
              </a:rPr>
              <a:t>нет горя и слез. </a:t>
            </a:r>
            <a:endParaRPr lang="ru-RU" sz="3000" b="1" dirty="0" smtClean="0">
              <a:latin typeface="Georgia" pitchFamily="18" charset="0"/>
            </a:endParaRPr>
          </a:p>
          <a:p>
            <a:r>
              <a:rPr lang="ru-RU" sz="3000" b="1" dirty="0" smtClean="0">
                <a:latin typeface="Georgia" pitchFamily="18" charset="0"/>
              </a:rPr>
              <a:t>Мир </a:t>
            </a:r>
            <a:r>
              <a:rPr lang="ru-RU" sz="3000" b="1" dirty="0">
                <a:latin typeface="Georgia" pitchFamily="18" charset="0"/>
              </a:rPr>
              <a:t>нужен всем!</a:t>
            </a:r>
          </a:p>
        </p:txBody>
      </p:sp>
      <p:pic>
        <p:nvPicPr>
          <p:cNvPr id="35845" name="Picture 5" descr="MPj0430642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85728"/>
            <a:ext cx="4400313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30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 </a:t>
            </a:r>
          </a:p>
        </p:txBody>
      </p:sp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pic>
        <p:nvPicPr>
          <p:cNvPr id="9" name="Picture 5" descr="https://avatars.mds.yandex.net/get-pdb/1209255/ab9b3973-a253-4602-a1fc-5ed421ae1099/ori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928670"/>
            <a:ext cx="2959579" cy="207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https://avatars.mds.yandex.net/get-pdb/906476/b940f298-de46-427b-b031-80877498e677/ori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68568" y="1071546"/>
            <a:ext cx="2761119" cy="193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http://waralbum.ru/wp-content/uploads/2015/01/02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2500306"/>
            <a:ext cx="290038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https://avatars.mds.yandex.net/get-pdb/28866/414e42be-9c34-4139-909b-b29b6a597a4a/s1200?webp=fals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43570" y="3143248"/>
            <a:ext cx="2786084" cy="192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https://fs3.fotoload.ru/f/0219/1550408384/c6d61f105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428868"/>
            <a:ext cx="2857488" cy="223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http://s2.fotokto.ru/photo/full/490/490821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22" y="4714884"/>
            <a:ext cx="269228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472" y="357166"/>
            <a:ext cx="2143140" cy="21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 descr="1374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86116" y="4643446"/>
            <a:ext cx="2546985" cy="180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13" cstate="print"/>
          <a:srcRect l="13281" t="13541" r="14843" b="16667"/>
          <a:stretch>
            <a:fillRect/>
          </a:stretch>
        </p:blipFill>
        <p:spPr bwMode="auto">
          <a:xfrm>
            <a:off x="357158" y="4572008"/>
            <a:ext cx="2879587" cy="20970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708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Орфографический практикум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Великая Отечественная война,  Вторая мировая война,  Герой Советского Союза, герои </a:t>
            </a:r>
            <a:r>
              <a:rPr lang="ru-RU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Аджи-Мушкая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город-герой, Сапун-гора, концлагерь «Красный», мемориал «Дубки», памятник «Партизанская шапка», Витя </a:t>
            </a:r>
            <a:r>
              <a:rPr lang="ru-RU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Трунов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Володя Ефимов,   Алексей Мокроусов, </a:t>
            </a:r>
            <a:r>
              <a:rPr lang="ru-RU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Амет-Хан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Султан, Николай Остряков,  орден Славы, медаль «За отвагу», могила Неизвестного солдата, Аллея Славы, Аллея Героев,  Вечный огонь,  День Победы.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317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Библиотечная выставка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pic>
        <p:nvPicPr>
          <p:cNvPr id="8" name="Рисунок 7" descr="C:\Users\Admin\Desktop\фото открытых уроков 2019-2020\DSCN63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357298"/>
            <a:ext cx="3714776" cy="290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фото открытых уроков 2019-2020\DSCN63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143380"/>
            <a:ext cx="3357586" cy="238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фото открытых уроков 2019-2020\DSCN63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4098866"/>
            <a:ext cx="3500462" cy="240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фото открытых уроков 2019-2020\DSCN63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1285860"/>
            <a:ext cx="3340811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фото открытых уроков 2019-2020\DSCN634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428736"/>
            <a:ext cx="2525500" cy="2465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1943100" cy="431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760000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Я</a:t>
            </a:r>
          </a:p>
        </p:txBody>
      </p:sp>
      <p:sp>
        <p:nvSpPr>
          <p:cNvPr id="18435" name="Line 9"/>
          <p:cNvSpPr>
            <a:spLocks noChangeShapeType="1"/>
          </p:cNvSpPr>
          <p:nvPr/>
        </p:nvSpPr>
        <p:spPr bwMode="auto">
          <a:xfrm flipV="1">
            <a:off x="2843213" y="1916113"/>
            <a:ext cx="1657350" cy="1225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6" name="Line 10"/>
          <p:cNvSpPr>
            <a:spLocks noChangeShapeType="1"/>
          </p:cNvSpPr>
          <p:nvPr/>
        </p:nvSpPr>
        <p:spPr bwMode="auto">
          <a:xfrm flipV="1">
            <a:off x="2843213" y="2924175"/>
            <a:ext cx="1657350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7" name="Line 11"/>
          <p:cNvSpPr>
            <a:spLocks noChangeShapeType="1"/>
          </p:cNvSpPr>
          <p:nvPr/>
        </p:nvSpPr>
        <p:spPr bwMode="auto">
          <a:xfrm>
            <a:off x="2843213" y="3573463"/>
            <a:ext cx="1512887" cy="1079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8" name="Line 12"/>
          <p:cNvSpPr>
            <a:spLocks noChangeShapeType="1"/>
          </p:cNvSpPr>
          <p:nvPr/>
        </p:nvSpPr>
        <p:spPr bwMode="auto">
          <a:xfrm>
            <a:off x="2843213" y="3789363"/>
            <a:ext cx="1657350" cy="2232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18439" name="Rectangle 13"/>
          <p:cNvSpPr>
            <a:spLocks noChangeArrowheads="1"/>
          </p:cNvSpPr>
          <p:nvPr/>
        </p:nvSpPr>
        <p:spPr bwMode="auto">
          <a:xfrm>
            <a:off x="2411413" y="185738"/>
            <a:ext cx="414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0" tIns="45697" rIns="91390" bIns="45697" anchor="ctr">
            <a:spAutoFit/>
          </a:bodyPr>
          <a:lstStyle/>
          <a:p>
            <a:r>
              <a:rPr lang="ru-RU" altLang="ru-RU" sz="4000" b="1" dirty="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АУТОТРЕН</a:t>
            </a:r>
            <a:r>
              <a:rPr lang="uk-UA" altLang="ru-RU" sz="4000" b="1" dirty="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ИНГ</a:t>
            </a:r>
          </a:p>
        </p:txBody>
      </p:sp>
      <p:sp>
        <p:nvSpPr>
          <p:cNvPr id="18440" name="Rectangle 16"/>
          <p:cNvSpPr>
            <a:spLocks noChangeArrowheads="1"/>
          </p:cNvSpPr>
          <p:nvPr/>
        </p:nvSpPr>
        <p:spPr bwMode="auto">
          <a:xfrm>
            <a:off x="4481513" y="852488"/>
            <a:ext cx="2801937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 anchor="ctr">
            <a:spAutoFit/>
          </a:bodyPr>
          <a:lstStyle/>
          <a:p>
            <a:r>
              <a:rPr lang="uk-UA" altLang="ru-RU" sz="36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ученик</a:t>
            </a:r>
          </a:p>
          <a:p>
            <a:endParaRPr lang="uk-UA" altLang="ru-RU" sz="4000" b="1" dirty="0">
              <a:solidFill>
                <a:srgbClr val="FF3300"/>
              </a:solidFill>
              <a:latin typeface="Calibri" pitchFamily="34" charset="0"/>
              <a:cs typeface="Arial" charset="0"/>
            </a:endParaRPr>
          </a:p>
          <a:p>
            <a:r>
              <a:rPr lang="uk-UA" altLang="ru-RU" sz="40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личность</a:t>
            </a:r>
          </a:p>
          <a:p>
            <a:r>
              <a:rPr lang="uk-UA" altLang="ru-RU" sz="40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творческая</a:t>
            </a:r>
          </a:p>
          <a:p>
            <a:endParaRPr lang="uk-UA" altLang="ru-RU" sz="4000" b="1" dirty="0">
              <a:solidFill>
                <a:srgbClr val="FF3300"/>
              </a:solidFill>
              <a:latin typeface="Calibri" pitchFamily="34" charset="0"/>
              <a:cs typeface="Arial" charset="0"/>
            </a:endParaRPr>
          </a:p>
          <a:p>
            <a:r>
              <a:rPr lang="uk-UA" altLang="ru-RU" sz="40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думаю,</a:t>
            </a:r>
          </a:p>
          <a:p>
            <a:r>
              <a:rPr lang="uk-UA" altLang="ru-RU" sz="40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r>
              <a:rPr lang="uk-UA" altLang="ru-RU" sz="4000" b="1" dirty="0">
                <a:solidFill>
                  <a:srgbClr val="FF3300"/>
                </a:solidFill>
                <a:latin typeface="Calibri" pitchFamily="34" charset="0"/>
                <a:cs typeface="Arial" charset="0"/>
              </a:rPr>
              <a:t>хочу знать</a:t>
            </a:r>
          </a:p>
        </p:txBody>
      </p:sp>
      <p:pic>
        <p:nvPicPr>
          <p:cNvPr id="9" name="Picture 3" descr="Картинка 2 из 2269"/>
          <p:cNvPicPr>
            <a:picLocks noChangeAspect="1" noChangeArrowheads="1"/>
          </p:cNvPicPr>
          <p:nvPr/>
        </p:nvPicPr>
        <p:blipFill>
          <a:blip r:embed="rId2">
            <a:lum bright="6000" contrast="10000"/>
          </a:blip>
          <a:srcRect/>
          <a:stretch>
            <a:fillRect/>
          </a:stretch>
        </p:blipFill>
        <p:spPr bwMode="auto">
          <a:xfrm>
            <a:off x="142844" y="0"/>
            <a:ext cx="1655762" cy="1655763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4" descr="Картинка 102 из 2269"/>
          <p:cNvPicPr>
            <a:picLocks noChangeAspect="1" noChangeArrowheads="1"/>
          </p:cNvPicPr>
          <p:nvPr/>
        </p:nvPicPr>
        <p:blipFill>
          <a:blip r:embed="rId3">
            <a:lum bright="12000" contrast="-18000"/>
          </a:blip>
          <a:srcRect/>
          <a:stretch>
            <a:fillRect/>
          </a:stretch>
        </p:blipFill>
        <p:spPr bwMode="auto">
          <a:xfrm>
            <a:off x="7000892" y="1071546"/>
            <a:ext cx="1655763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\Desktop\Урок Победы\2546-v-den-znanij-v-rossii-startuet-mezhdunarodnyj-konkurs-uroki-pobed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4317" y="3286124"/>
            <a:ext cx="2639683" cy="193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642918"/>
            <a:ext cx="70723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/>
              <a:t>      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знать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уметь</a:t>
            </a:r>
          </a:p>
          <a:p>
            <a:pPr>
              <a:buNone/>
            </a:pPr>
            <a:r>
              <a:rPr lang="ru-RU" sz="3200" b="1" dirty="0" smtClean="0"/>
              <a:t>  </a:t>
            </a:r>
            <a:endParaRPr lang="ru-RU" b="1" dirty="0" smtClean="0"/>
          </a:p>
        </p:txBody>
      </p:sp>
      <p:pic>
        <p:nvPicPr>
          <p:cNvPr id="11" name="Picture 2" descr="E:\Школа\Начальная школа\2014-2015\Проекты\Этот день победы\image001_2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000504"/>
            <a:ext cx="6152598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21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rocket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4344987" y="4102101"/>
            <a:ext cx="8901113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9" descr="glob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33363" y="495300"/>
            <a:ext cx="856932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4400" b="1" dirty="0">
              <a:solidFill>
                <a:srgbClr val="F8F8F8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4400" b="1" i="1" dirty="0" smtClean="0">
                <a:solidFill>
                  <a:srgbClr val="F8F8F8"/>
                </a:solidFill>
              </a:rPr>
              <a:t>                      </a:t>
            </a:r>
            <a:endParaRPr lang="ru-RU" sz="4400" b="1" i="1" dirty="0">
              <a:solidFill>
                <a:srgbClr val="F8F8F8"/>
              </a:solidFill>
            </a:endParaRPr>
          </a:p>
        </p:txBody>
      </p:sp>
      <p:sp>
        <p:nvSpPr>
          <p:cNvPr id="13" name="Oval 22" descr="Без имени-551"/>
          <p:cNvSpPr>
            <a:spLocks noChangeArrowheads="1"/>
          </p:cNvSpPr>
          <p:nvPr/>
        </p:nvSpPr>
        <p:spPr bwMode="auto">
          <a:xfrm>
            <a:off x="1042988" y="620713"/>
            <a:ext cx="1368425" cy="1295400"/>
          </a:xfrm>
          <a:prstGeom prst="ellipse">
            <a:avLst/>
          </a:prstGeom>
          <a:blipFill dpi="0" rotWithShape="0">
            <a:blip r:embed="rId5">
              <a:lum bright="48000" contrast="24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1116013" y="1052513"/>
            <a:ext cx="1223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solidFill>
                  <a:srgbClr val="CC3300"/>
                </a:solidFill>
              </a:rPr>
              <a:t>Вид</a:t>
            </a:r>
          </a:p>
        </p:txBody>
      </p:sp>
      <p:sp>
        <p:nvSpPr>
          <p:cNvPr id="15" name="Oval 49"/>
          <p:cNvSpPr>
            <a:spLocks noChangeArrowheads="1"/>
          </p:cNvSpPr>
          <p:nvPr/>
        </p:nvSpPr>
        <p:spPr bwMode="auto">
          <a:xfrm>
            <a:off x="6659563" y="3644901"/>
            <a:ext cx="1296987" cy="1212860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Oval 51" descr="Без имени-551"/>
          <p:cNvSpPr>
            <a:spLocks noChangeArrowheads="1"/>
          </p:cNvSpPr>
          <p:nvPr/>
        </p:nvSpPr>
        <p:spPr bwMode="auto">
          <a:xfrm>
            <a:off x="1116013" y="2997200"/>
            <a:ext cx="1368425" cy="1295400"/>
          </a:xfrm>
          <a:prstGeom prst="ellipse">
            <a:avLst/>
          </a:prstGeom>
          <a:blipFill dpi="0" rotWithShape="1">
            <a:blip r:embed="rId5">
              <a:lum bright="42000" contrast="12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55"/>
          <p:cNvSpPr>
            <a:spLocks noChangeArrowheads="1"/>
          </p:cNvSpPr>
          <p:nvPr/>
        </p:nvSpPr>
        <p:spPr bwMode="auto">
          <a:xfrm>
            <a:off x="5963285" y="1935165"/>
            <a:ext cx="1296988" cy="1223962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5076825" y="3933825"/>
            <a:ext cx="1296988" cy="1223963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Oval 57"/>
          <p:cNvSpPr>
            <a:spLocks noChangeArrowheads="1"/>
          </p:cNvSpPr>
          <p:nvPr/>
        </p:nvSpPr>
        <p:spPr bwMode="auto">
          <a:xfrm>
            <a:off x="2987675" y="2060575"/>
            <a:ext cx="1296988" cy="1223963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Line 67"/>
          <p:cNvSpPr>
            <a:spLocks noChangeShapeType="1"/>
          </p:cNvSpPr>
          <p:nvPr/>
        </p:nvSpPr>
        <p:spPr bwMode="auto">
          <a:xfrm flipV="1">
            <a:off x="2411413" y="836613"/>
            <a:ext cx="360362" cy="215900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68"/>
          <p:cNvSpPr>
            <a:spLocks noChangeShapeType="1"/>
          </p:cNvSpPr>
          <p:nvPr/>
        </p:nvSpPr>
        <p:spPr bwMode="auto">
          <a:xfrm>
            <a:off x="2339975" y="3284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73"/>
          <p:cNvSpPr>
            <a:spLocks noChangeShapeType="1"/>
          </p:cNvSpPr>
          <p:nvPr/>
        </p:nvSpPr>
        <p:spPr bwMode="auto">
          <a:xfrm>
            <a:off x="2268538" y="32131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74"/>
          <p:cNvSpPr>
            <a:spLocks noChangeShapeType="1"/>
          </p:cNvSpPr>
          <p:nvPr/>
        </p:nvSpPr>
        <p:spPr bwMode="auto">
          <a:xfrm flipV="1">
            <a:off x="2124075" y="1125538"/>
            <a:ext cx="863600" cy="1943100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Text Box 76"/>
          <p:cNvSpPr txBox="1">
            <a:spLocks noChangeArrowheads="1"/>
          </p:cNvSpPr>
          <p:nvPr/>
        </p:nvSpPr>
        <p:spPr bwMode="auto">
          <a:xfrm>
            <a:off x="1042988" y="342900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solidFill>
                  <a:srgbClr val="CC3300"/>
                </a:solidFill>
              </a:rPr>
              <a:t>Спряжение</a:t>
            </a:r>
          </a:p>
        </p:txBody>
      </p:sp>
      <p:sp>
        <p:nvSpPr>
          <p:cNvPr id="25" name="WordArt 94"/>
          <p:cNvSpPr>
            <a:spLocks noChangeArrowheads="1" noChangeShapeType="1" noTextEdit="1"/>
          </p:cNvSpPr>
          <p:nvPr/>
        </p:nvSpPr>
        <p:spPr bwMode="auto">
          <a:xfrm>
            <a:off x="2714625" y="357188"/>
            <a:ext cx="1285875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26" name="Text Box 113"/>
          <p:cNvSpPr txBox="1">
            <a:spLocks noChangeArrowheads="1"/>
          </p:cNvSpPr>
          <p:nvPr/>
        </p:nvSpPr>
        <p:spPr bwMode="auto">
          <a:xfrm>
            <a:off x="5940425" y="2565400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66FF"/>
                </a:solidFill>
              </a:rPr>
              <a:t>Время</a:t>
            </a:r>
          </a:p>
        </p:txBody>
      </p:sp>
      <p:sp>
        <p:nvSpPr>
          <p:cNvPr id="27" name="Text Box 114"/>
          <p:cNvSpPr txBox="1">
            <a:spLocks noChangeArrowheads="1"/>
          </p:cNvSpPr>
          <p:nvPr/>
        </p:nvSpPr>
        <p:spPr bwMode="auto">
          <a:xfrm>
            <a:off x="6659563" y="4076700"/>
            <a:ext cx="1223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66FF"/>
                </a:solidFill>
              </a:rPr>
              <a:t>Число</a:t>
            </a:r>
          </a:p>
        </p:txBody>
      </p:sp>
      <p:sp>
        <p:nvSpPr>
          <p:cNvPr id="28" name="Text Box 115"/>
          <p:cNvSpPr txBox="1">
            <a:spLocks noChangeArrowheads="1"/>
          </p:cNvSpPr>
          <p:nvPr/>
        </p:nvSpPr>
        <p:spPr bwMode="auto">
          <a:xfrm>
            <a:off x="2987675" y="2420938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66FF"/>
                </a:solidFill>
              </a:rPr>
              <a:t>Лицо</a:t>
            </a:r>
          </a:p>
        </p:txBody>
      </p:sp>
      <p:sp>
        <p:nvSpPr>
          <p:cNvPr id="29" name="Text Box 116"/>
          <p:cNvSpPr txBox="1">
            <a:spLocks noChangeArrowheads="1"/>
          </p:cNvSpPr>
          <p:nvPr/>
        </p:nvSpPr>
        <p:spPr bwMode="auto">
          <a:xfrm>
            <a:off x="5076825" y="4365625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66FF"/>
                </a:solidFill>
              </a:rPr>
              <a:t>Род</a:t>
            </a:r>
          </a:p>
        </p:txBody>
      </p:sp>
      <p:sp>
        <p:nvSpPr>
          <p:cNvPr id="30" name="Line 118"/>
          <p:cNvSpPr>
            <a:spLocks noChangeShapeType="1"/>
          </p:cNvSpPr>
          <p:nvPr/>
        </p:nvSpPr>
        <p:spPr bwMode="auto">
          <a:xfrm>
            <a:off x="3851275" y="1125538"/>
            <a:ext cx="2449513" cy="971550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119"/>
          <p:cNvSpPr>
            <a:spLocks noChangeShapeType="1"/>
          </p:cNvSpPr>
          <p:nvPr/>
        </p:nvSpPr>
        <p:spPr bwMode="auto">
          <a:xfrm flipH="1" flipV="1">
            <a:off x="3635375" y="1125538"/>
            <a:ext cx="3097213" cy="2808287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120"/>
          <p:cNvSpPr>
            <a:spLocks noChangeShapeType="1"/>
          </p:cNvSpPr>
          <p:nvPr/>
        </p:nvSpPr>
        <p:spPr bwMode="auto">
          <a:xfrm flipH="1" flipV="1">
            <a:off x="3563938" y="1196975"/>
            <a:ext cx="1871662" cy="2808288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90"/>
          <p:cNvGrpSpPr>
            <a:grpSpLocks/>
          </p:cNvGrpSpPr>
          <p:nvPr/>
        </p:nvGrpSpPr>
        <p:grpSpPr bwMode="auto">
          <a:xfrm>
            <a:off x="3071802" y="4857760"/>
            <a:ext cx="3313112" cy="1489075"/>
            <a:chOff x="2653" y="3022"/>
            <a:chExt cx="2087" cy="938"/>
          </a:xfrm>
        </p:grpSpPr>
        <p:grpSp>
          <p:nvGrpSpPr>
            <p:cNvPr id="3" name="Group 167"/>
            <p:cNvGrpSpPr>
              <a:grpSpLocks/>
            </p:cNvGrpSpPr>
            <p:nvPr/>
          </p:nvGrpSpPr>
          <p:grpSpPr bwMode="auto">
            <a:xfrm>
              <a:off x="3696" y="3067"/>
              <a:ext cx="1044" cy="713"/>
              <a:chOff x="3696" y="3067"/>
              <a:chExt cx="1044" cy="713"/>
            </a:xfrm>
          </p:grpSpPr>
          <p:sp>
            <p:nvSpPr>
              <p:cNvPr id="42" name="Oval 107"/>
              <p:cNvSpPr>
                <a:spLocks noChangeAspect="1" noChangeArrowheads="1"/>
              </p:cNvSpPr>
              <p:nvPr/>
            </p:nvSpPr>
            <p:spPr bwMode="auto">
              <a:xfrm>
                <a:off x="3915" y="3067"/>
                <a:ext cx="675" cy="713"/>
              </a:xfrm>
              <a:prstGeom prst="ellipse">
                <a:avLst/>
              </a:prstGeom>
              <a:blipFill dpi="0" rotWithShape="1">
                <a:blip r:embed="rId7"/>
                <a:srcRect/>
                <a:stretch>
                  <a:fillRect r="-13040"/>
                </a:stretch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Line 134"/>
              <p:cNvSpPr>
                <a:spLocks noChangeShapeType="1"/>
              </p:cNvSpPr>
              <p:nvPr/>
            </p:nvSpPr>
            <p:spPr bwMode="auto">
              <a:xfrm>
                <a:off x="3923" y="3113"/>
                <a:ext cx="91" cy="90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Text Box 153"/>
              <p:cNvSpPr txBox="1">
                <a:spLocks noChangeArrowheads="1"/>
              </p:cNvSpPr>
              <p:nvPr/>
            </p:nvSpPr>
            <p:spPr bwMode="auto">
              <a:xfrm>
                <a:off x="3696" y="3203"/>
                <a:ext cx="104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1400" b="1" dirty="0" err="1">
                    <a:solidFill>
                      <a:srgbClr val="FF0000"/>
                    </a:solidFill>
                  </a:rPr>
                  <a:t>Нераспростр</a:t>
                </a:r>
                <a:r>
                  <a:rPr lang="ru-RU" sz="1400" b="1" dirty="0">
                    <a:solidFill>
                      <a:srgbClr val="FF0000"/>
                    </a:solidFill>
                  </a:rPr>
                  <a:t>.</a:t>
                </a:r>
              </a:p>
            </p:txBody>
          </p:sp>
        </p:grpSp>
        <p:grpSp>
          <p:nvGrpSpPr>
            <p:cNvPr id="4" name="Group 172"/>
            <p:cNvGrpSpPr>
              <a:grpSpLocks/>
            </p:cNvGrpSpPr>
            <p:nvPr/>
          </p:nvGrpSpPr>
          <p:grpSpPr bwMode="auto">
            <a:xfrm>
              <a:off x="3107" y="3203"/>
              <a:ext cx="1044" cy="757"/>
              <a:chOff x="3107" y="3203"/>
              <a:chExt cx="1044" cy="757"/>
            </a:xfrm>
          </p:grpSpPr>
          <p:sp>
            <p:nvSpPr>
              <p:cNvPr id="39" name="Oval 109"/>
              <p:cNvSpPr>
                <a:spLocks noChangeAspect="1" noChangeArrowheads="1"/>
              </p:cNvSpPr>
              <p:nvPr/>
            </p:nvSpPr>
            <p:spPr bwMode="auto">
              <a:xfrm>
                <a:off x="3172" y="3294"/>
                <a:ext cx="707" cy="666"/>
              </a:xfrm>
              <a:prstGeom prst="ellipse">
                <a:avLst/>
              </a:prstGeom>
              <a:blipFill dpi="0" rotWithShape="1">
                <a:blip r:embed="rId7"/>
                <a:srcRect/>
                <a:stretch>
                  <a:fillRect r="-13040"/>
                </a:stretch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Line 136"/>
              <p:cNvSpPr>
                <a:spLocks noChangeShapeType="1"/>
              </p:cNvSpPr>
              <p:nvPr/>
            </p:nvSpPr>
            <p:spPr bwMode="auto">
              <a:xfrm flipV="1">
                <a:off x="3606" y="3203"/>
                <a:ext cx="0" cy="91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Text Box 154"/>
              <p:cNvSpPr txBox="1">
                <a:spLocks noChangeArrowheads="1"/>
              </p:cNvSpPr>
              <p:nvPr/>
            </p:nvSpPr>
            <p:spPr bwMode="auto">
              <a:xfrm>
                <a:off x="3107" y="3430"/>
                <a:ext cx="104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1400" b="1" dirty="0" err="1">
                    <a:solidFill>
                      <a:srgbClr val="FF0000"/>
                    </a:solidFill>
                  </a:rPr>
                  <a:t>Распростран</a:t>
                </a:r>
                <a:r>
                  <a:rPr lang="ru-RU" sz="1400" b="1" dirty="0">
                    <a:solidFill>
                      <a:srgbClr val="FF0000"/>
                    </a:solidFill>
                  </a:rPr>
                  <a:t>.</a:t>
                </a:r>
              </a:p>
            </p:txBody>
          </p:sp>
        </p:grpSp>
        <p:grpSp>
          <p:nvGrpSpPr>
            <p:cNvPr id="5" name="Group 168"/>
            <p:cNvGrpSpPr>
              <a:grpSpLocks/>
            </p:cNvGrpSpPr>
            <p:nvPr/>
          </p:nvGrpSpPr>
          <p:grpSpPr bwMode="auto">
            <a:xfrm>
              <a:off x="2653" y="3022"/>
              <a:ext cx="635" cy="237"/>
              <a:chOff x="2653" y="3022"/>
              <a:chExt cx="635" cy="237"/>
            </a:xfrm>
          </p:grpSpPr>
          <p:sp>
            <p:nvSpPr>
              <p:cNvPr id="37" name="Line 137"/>
              <p:cNvSpPr>
                <a:spLocks noChangeShapeType="1"/>
              </p:cNvSpPr>
              <p:nvPr/>
            </p:nvSpPr>
            <p:spPr bwMode="auto">
              <a:xfrm flipV="1">
                <a:off x="3152" y="3022"/>
                <a:ext cx="91" cy="45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Text Box 155"/>
              <p:cNvSpPr txBox="1">
                <a:spLocks noChangeArrowheads="1"/>
              </p:cNvSpPr>
              <p:nvPr/>
            </p:nvSpPr>
            <p:spPr bwMode="auto">
              <a:xfrm>
                <a:off x="2653" y="3067"/>
                <a:ext cx="63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endParaRPr lang="ru-RU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Group 191"/>
          <p:cNvGrpSpPr>
            <a:grpSpLocks/>
          </p:cNvGrpSpPr>
          <p:nvPr/>
        </p:nvGrpSpPr>
        <p:grpSpPr bwMode="auto">
          <a:xfrm>
            <a:off x="2214563" y="3000375"/>
            <a:ext cx="3006725" cy="1682750"/>
            <a:chOff x="1395" y="1979"/>
            <a:chExt cx="1894" cy="1060"/>
          </a:xfrm>
        </p:grpSpPr>
        <p:grpSp>
          <p:nvGrpSpPr>
            <p:cNvPr id="7" name="Group 169"/>
            <p:cNvGrpSpPr>
              <a:grpSpLocks/>
            </p:cNvGrpSpPr>
            <p:nvPr/>
          </p:nvGrpSpPr>
          <p:grpSpPr bwMode="auto">
            <a:xfrm>
              <a:off x="2245" y="1979"/>
              <a:ext cx="1044" cy="562"/>
              <a:chOff x="2245" y="2296"/>
              <a:chExt cx="1044" cy="562"/>
            </a:xfrm>
          </p:grpSpPr>
          <p:sp>
            <p:nvSpPr>
              <p:cNvPr id="54" name="Oval 110"/>
              <p:cNvSpPr>
                <a:spLocks noChangeAspect="1" noChangeArrowheads="1"/>
              </p:cNvSpPr>
              <p:nvPr/>
            </p:nvSpPr>
            <p:spPr bwMode="auto">
              <a:xfrm>
                <a:off x="2517" y="2387"/>
                <a:ext cx="500" cy="471"/>
              </a:xfrm>
              <a:prstGeom prst="ellipse">
                <a:avLst/>
              </a:prstGeom>
              <a:blipFill dpi="0" rotWithShape="1">
                <a:blip r:embed="rId7"/>
                <a:srcRect/>
                <a:stretch>
                  <a:fillRect r="-13040"/>
                </a:stretch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Line 140"/>
              <p:cNvSpPr>
                <a:spLocks noChangeShapeType="1"/>
              </p:cNvSpPr>
              <p:nvPr/>
            </p:nvSpPr>
            <p:spPr bwMode="auto">
              <a:xfrm flipH="1" flipV="1">
                <a:off x="2562" y="2296"/>
                <a:ext cx="91" cy="136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Text Box 156"/>
              <p:cNvSpPr txBox="1">
                <a:spLocks noChangeArrowheads="1"/>
              </p:cNvSpPr>
              <p:nvPr/>
            </p:nvSpPr>
            <p:spPr bwMode="auto">
              <a:xfrm>
                <a:off x="2245" y="2523"/>
                <a:ext cx="10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1600" b="1" dirty="0">
                    <a:solidFill>
                      <a:srgbClr val="FF0000"/>
                    </a:solidFill>
                  </a:rPr>
                  <a:t>Полные.</a:t>
                </a:r>
              </a:p>
            </p:txBody>
          </p:sp>
        </p:grpSp>
        <p:grpSp>
          <p:nvGrpSpPr>
            <p:cNvPr id="8" name="Group 170"/>
            <p:cNvGrpSpPr>
              <a:grpSpLocks/>
            </p:cNvGrpSpPr>
            <p:nvPr/>
          </p:nvGrpSpPr>
          <p:grpSpPr bwMode="auto">
            <a:xfrm>
              <a:off x="1791" y="2069"/>
              <a:ext cx="1044" cy="970"/>
              <a:chOff x="1791" y="2341"/>
              <a:chExt cx="1044" cy="970"/>
            </a:xfrm>
          </p:grpSpPr>
          <p:sp>
            <p:nvSpPr>
              <p:cNvPr id="51" name="Oval 111"/>
              <p:cNvSpPr>
                <a:spLocks noChangeAspect="1" noChangeArrowheads="1"/>
              </p:cNvSpPr>
              <p:nvPr/>
            </p:nvSpPr>
            <p:spPr bwMode="auto">
              <a:xfrm>
                <a:off x="2064" y="2840"/>
                <a:ext cx="500" cy="471"/>
              </a:xfrm>
              <a:prstGeom prst="ellipse">
                <a:avLst/>
              </a:prstGeom>
              <a:blipFill dpi="0" rotWithShape="1">
                <a:blip r:embed="rId7"/>
                <a:srcRect/>
                <a:stretch>
                  <a:fillRect r="-13040"/>
                </a:stretch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Line 139"/>
              <p:cNvSpPr>
                <a:spLocks noChangeShapeType="1"/>
              </p:cNvSpPr>
              <p:nvPr/>
            </p:nvSpPr>
            <p:spPr bwMode="auto">
              <a:xfrm flipV="1">
                <a:off x="2336" y="2341"/>
                <a:ext cx="0" cy="499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Text Box 157"/>
              <p:cNvSpPr txBox="1">
                <a:spLocks noChangeArrowheads="1"/>
              </p:cNvSpPr>
              <p:nvPr/>
            </p:nvSpPr>
            <p:spPr bwMode="auto">
              <a:xfrm>
                <a:off x="1791" y="2976"/>
                <a:ext cx="10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1600" b="1" dirty="0">
                    <a:solidFill>
                      <a:srgbClr val="FF0000"/>
                    </a:solidFill>
                  </a:rPr>
                  <a:t>Неполные</a:t>
                </a:r>
              </a:p>
            </p:txBody>
          </p:sp>
        </p:grpSp>
        <p:grpSp>
          <p:nvGrpSpPr>
            <p:cNvPr id="9" name="Group 171"/>
            <p:cNvGrpSpPr>
              <a:grpSpLocks/>
            </p:cNvGrpSpPr>
            <p:nvPr/>
          </p:nvGrpSpPr>
          <p:grpSpPr bwMode="auto">
            <a:xfrm>
              <a:off x="1395" y="2024"/>
              <a:ext cx="1044" cy="528"/>
              <a:chOff x="1349" y="2251"/>
              <a:chExt cx="1044" cy="528"/>
            </a:xfrm>
          </p:grpSpPr>
          <p:sp>
            <p:nvSpPr>
              <p:cNvPr id="49" name="Line 138"/>
              <p:cNvSpPr>
                <a:spLocks noChangeShapeType="1"/>
              </p:cNvSpPr>
              <p:nvPr/>
            </p:nvSpPr>
            <p:spPr bwMode="auto">
              <a:xfrm flipV="1">
                <a:off x="2018" y="2251"/>
                <a:ext cx="91" cy="136"/>
              </a:xfrm>
              <a:prstGeom prst="line">
                <a:avLst/>
              </a:prstGeom>
              <a:noFill/>
              <a:ln w="38100">
                <a:solidFill>
                  <a:srgbClr val="00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Text Box 158"/>
              <p:cNvSpPr txBox="1">
                <a:spLocks noChangeArrowheads="1"/>
              </p:cNvSpPr>
              <p:nvPr/>
            </p:nvSpPr>
            <p:spPr bwMode="auto">
              <a:xfrm>
                <a:off x="1349" y="2567"/>
                <a:ext cx="10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28398" dir="15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endParaRPr lang="ru-RU" sz="1600" b="1" dirty="0">
                  <a:solidFill>
                    <a:srgbClr val="006600"/>
                  </a:solidFill>
                </a:endParaRPr>
              </a:p>
            </p:txBody>
          </p:sp>
        </p:grpSp>
      </p:grpSp>
      <p:sp>
        <p:nvSpPr>
          <p:cNvPr id="57" name="Line 174"/>
          <p:cNvSpPr>
            <a:spLocks noChangeShapeType="1"/>
          </p:cNvSpPr>
          <p:nvPr/>
        </p:nvSpPr>
        <p:spPr bwMode="auto">
          <a:xfrm flipH="1" flipV="1">
            <a:off x="3492500" y="1268413"/>
            <a:ext cx="71438" cy="792162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179"/>
          <p:cNvSpPr>
            <a:spLocks noChangeShapeType="1"/>
          </p:cNvSpPr>
          <p:nvPr/>
        </p:nvSpPr>
        <p:spPr bwMode="auto">
          <a:xfrm flipV="1">
            <a:off x="5962650" y="3140075"/>
            <a:ext cx="1795463" cy="936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180"/>
          <p:cNvSpPr>
            <a:spLocks noChangeShapeType="1"/>
          </p:cNvSpPr>
          <p:nvPr/>
        </p:nvSpPr>
        <p:spPr bwMode="auto">
          <a:xfrm flipV="1">
            <a:off x="4211638" y="1628775"/>
            <a:ext cx="3638550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181"/>
          <p:cNvSpPr>
            <a:spLocks noChangeShapeType="1"/>
          </p:cNvSpPr>
          <p:nvPr/>
        </p:nvSpPr>
        <p:spPr bwMode="auto">
          <a:xfrm flipV="1">
            <a:off x="4284663" y="2349500"/>
            <a:ext cx="4175125" cy="142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" name="Oval 194" descr="Без имени-551"/>
          <p:cNvSpPr>
            <a:spLocks noChangeArrowheads="1"/>
          </p:cNvSpPr>
          <p:nvPr/>
        </p:nvSpPr>
        <p:spPr bwMode="auto">
          <a:xfrm>
            <a:off x="1071538" y="500042"/>
            <a:ext cx="1671624" cy="1416071"/>
          </a:xfrm>
          <a:prstGeom prst="ellipse">
            <a:avLst/>
          </a:prstGeom>
          <a:blipFill dpi="0" rotWithShape="0">
            <a:blip r:embed="rId5">
              <a:lum bright="48000" contrast="24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ПО цели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 высказывания</a:t>
            </a:r>
          </a:p>
        </p:txBody>
      </p:sp>
      <p:sp>
        <p:nvSpPr>
          <p:cNvPr id="62" name="Oval 196"/>
          <p:cNvSpPr>
            <a:spLocks noChangeArrowheads="1"/>
          </p:cNvSpPr>
          <p:nvPr/>
        </p:nvSpPr>
        <p:spPr bwMode="auto">
          <a:xfrm>
            <a:off x="6572264" y="3286124"/>
            <a:ext cx="1455724" cy="1643075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3" name="Oval 198" descr="Без имени-551"/>
          <p:cNvSpPr>
            <a:spLocks noChangeArrowheads="1"/>
          </p:cNvSpPr>
          <p:nvPr/>
        </p:nvSpPr>
        <p:spPr bwMode="auto">
          <a:xfrm>
            <a:off x="1116013" y="2997200"/>
            <a:ext cx="1741475" cy="1646246"/>
          </a:xfrm>
          <a:prstGeom prst="ellipse">
            <a:avLst/>
          </a:prstGeom>
          <a:blipFill dpi="0" rotWithShape="1">
            <a:blip r:embed="rId5">
              <a:lum bright="42000" contrast="12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По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эмоциональ</a:t>
            </a:r>
            <a:r>
              <a:rPr lang="ru-RU" b="1" dirty="0">
                <a:solidFill>
                  <a:srgbClr val="FFFF00"/>
                </a:solidFill>
              </a:rPr>
              <a:t>-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ной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</a:rPr>
              <a:t> окраске</a:t>
            </a:r>
          </a:p>
        </p:txBody>
      </p:sp>
      <p:sp>
        <p:nvSpPr>
          <p:cNvPr id="64" name="Oval 199"/>
          <p:cNvSpPr>
            <a:spLocks noChangeArrowheads="1"/>
          </p:cNvSpPr>
          <p:nvPr/>
        </p:nvSpPr>
        <p:spPr bwMode="auto">
          <a:xfrm>
            <a:off x="6000760" y="1928802"/>
            <a:ext cx="1296988" cy="1223962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5" name="Oval 200"/>
          <p:cNvSpPr>
            <a:spLocks noChangeArrowheads="1"/>
          </p:cNvSpPr>
          <p:nvPr/>
        </p:nvSpPr>
        <p:spPr bwMode="auto">
          <a:xfrm>
            <a:off x="4857752" y="3357563"/>
            <a:ext cx="1571636" cy="1800226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6" name="Oval 201"/>
          <p:cNvSpPr>
            <a:spLocks noChangeArrowheads="1"/>
          </p:cNvSpPr>
          <p:nvPr/>
        </p:nvSpPr>
        <p:spPr bwMode="auto">
          <a:xfrm>
            <a:off x="3000364" y="2071678"/>
            <a:ext cx="1296988" cy="1295401"/>
          </a:xfrm>
          <a:prstGeom prst="ellipse">
            <a:avLst/>
          </a:prstGeom>
          <a:blipFill dpi="0" rotWithShape="1">
            <a:blip r:embed="rId6"/>
            <a:srcRect/>
            <a:stretch>
              <a:fillRect b="-5966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7" name="Line 202"/>
          <p:cNvSpPr>
            <a:spLocks noChangeShapeType="1"/>
          </p:cNvSpPr>
          <p:nvPr/>
        </p:nvSpPr>
        <p:spPr bwMode="auto">
          <a:xfrm flipV="1">
            <a:off x="2411413" y="836613"/>
            <a:ext cx="360362" cy="215900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Line 203"/>
          <p:cNvSpPr>
            <a:spLocks noChangeShapeType="1"/>
          </p:cNvSpPr>
          <p:nvPr/>
        </p:nvSpPr>
        <p:spPr bwMode="auto">
          <a:xfrm>
            <a:off x="2339975" y="3284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" name="Line 204"/>
          <p:cNvSpPr>
            <a:spLocks noChangeShapeType="1"/>
          </p:cNvSpPr>
          <p:nvPr/>
        </p:nvSpPr>
        <p:spPr bwMode="auto">
          <a:xfrm>
            <a:off x="2268538" y="32131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205"/>
          <p:cNvSpPr>
            <a:spLocks noChangeShapeType="1"/>
          </p:cNvSpPr>
          <p:nvPr/>
        </p:nvSpPr>
        <p:spPr bwMode="auto">
          <a:xfrm flipV="1">
            <a:off x="2124075" y="1125538"/>
            <a:ext cx="863600" cy="1943100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" name="WordArt 219"/>
          <p:cNvSpPr>
            <a:spLocks noChangeArrowheads="1" noChangeShapeType="1" noTextEdit="1"/>
          </p:cNvSpPr>
          <p:nvPr/>
        </p:nvSpPr>
        <p:spPr bwMode="auto">
          <a:xfrm>
            <a:off x="2571750" y="357188"/>
            <a:ext cx="2143125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72" name="Text Box 220"/>
          <p:cNvSpPr txBox="1">
            <a:spLocks noChangeArrowheads="1"/>
          </p:cNvSpPr>
          <p:nvPr/>
        </p:nvSpPr>
        <p:spPr bwMode="auto">
          <a:xfrm>
            <a:off x="6072188" y="2000250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66FF"/>
                </a:solidFill>
              </a:rPr>
              <a:t>По числу основ</a:t>
            </a:r>
          </a:p>
        </p:txBody>
      </p:sp>
      <p:sp>
        <p:nvSpPr>
          <p:cNvPr id="73" name="Text Box 221"/>
          <p:cNvSpPr txBox="1">
            <a:spLocks noChangeArrowheads="1"/>
          </p:cNvSpPr>
          <p:nvPr/>
        </p:nvSpPr>
        <p:spPr bwMode="auto">
          <a:xfrm>
            <a:off x="6572250" y="3286124"/>
            <a:ext cx="13112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66FF"/>
                </a:solidFill>
              </a:rPr>
              <a:t>По главным членам</a:t>
            </a:r>
          </a:p>
        </p:txBody>
      </p:sp>
      <p:sp>
        <p:nvSpPr>
          <p:cNvPr id="74" name="Text Box 223"/>
          <p:cNvSpPr txBox="1">
            <a:spLocks noChangeArrowheads="1"/>
          </p:cNvSpPr>
          <p:nvPr/>
        </p:nvSpPr>
        <p:spPr bwMode="auto">
          <a:xfrm>
            <a:off x="4929188" y="3500438"/>
            <a:ext cx="1371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66FF"/>
                </a:solidFill>
              </a:rPr>
              <a:t>По второстепенным членам</a:t>
            </a:r>
          </a:p>
        </p:txBody>
      </p:sp>
      <p:sp>
        <p:nvSpPr>
          <p:cNvPr id="75" name="Line 225"/>
          <p:cNvSpPr>
            <a:spLocks noChangeShapeType="1"/>
          </p:cNvSpPr>
          <p:nvPr/>
        </p:nvSpPr>
        <p:spPr bwMode="auto">
          <a:xfrm flipH="1" flipV="1">
            <a:off x="3635375" y="1125538"/>
            <a:ext cx="3097213" cy="2808287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" name="Line 226"/>
          <p:cNvSpPr>
            <a:spLocks noChangeShapeType="1"/>
          </p:cNvSpPr>
          <p:nvPr/>
        </p:nvSpPr>
        <p:spPr bwMode="auto">
          <a:xfrm flipH="1" flipV="1">
            <a:off x="3543300" y="1143000"/>
            <a:ext cx="1871663" cy="2808288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" name="Line 275"/>
          <p:cNvSpPr>
            <a:spLocks noChangeShapeType="1"/>
          </p:cNvSpPr>
          <p:nvPr/>
        </p:nvSpPr>
        <p:spPr bwMode="auto">
          <a:xfrm flipH="1" flipV="1">
            <a:off x="3492500" y="1268413"/>
            <a:ext cx="71438" cy="792162"/>
          </a:xfrm>
          <a:prstGeom prst="line">
            <a:avLst/>
          </a:prstGeom>
          <a:noFill/>
          <a:ln w="38100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" name="Oval 23"/>
          <p:cNvSpPr>
            <a:spLocks noChangeArrowheads="1"/>
          </p:cNvSpPr>
          <p:nvPr/>
        </p:nvSpPr>
        <p:spPr bwMode="auto">
          <a:xfrm>
            <a:off x="1214414" y="2071678"/>
            <a:ext cx="1000132" cy="928694"/>
          </a:xfrm>
          <a:prstGeom prst="ellipse">
            <a:avLst/>
          </a:prstGeom>
          <a:gradFill rotWithShape="1">
            <a:gsLst>
              <a:gs pos="0">
                <a:srgbClr val="66CCFF">
                  <a:alpha val="80000"/>
                </a:srgbClr>
              </a:gs>
              <a:gs pos="50000">
                <a:schemeClr val="accent1">
                  <a:alpha val="52000"/>
                </a:schemeClr>
              </a:gs>
              <a:gs pos="100000">
                <a:srgbClr val="66CCFF">
                  <a:alpha val="8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Вопрос.</a:t>
            </a:r>
            <a:r>
              <a:rPr lang="ru-RU" b="1" dirty="0" smtClean="0">
                <a:solidFill>
                  <a:srgbClr val="006600"/>
                </a:solidFill>
              </a:rPr>
              <a:t>.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79" name="Прямоугольник 118"/>
          <p:cNvSpPr>
            <a:spLocks noChangeArrowheads="1"/>
          </p:cNvSpPr>
          <p:nvPr/>
        </p:nvSpPr>
        <p:spPr bwMode="auto">
          <a:xfrm>
            <a:off x="2500313" y="857250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ПРЕДЛОЖЕНИЕ</a:t>
            </a:r>
          </a:p>
        </p:txBody>
      </p:sp>
      <p:sp>
        <p:nvSpPr>
          <p:cNvPr id="80" name="Text Box 156"/>
          <p:cNvSpPr txBox="1">
            <a:spLocks noChangeArrowheads="1"/>
          </p:cNvSpPr>
          <p:nvPr/>
        </p:nvSpPr>
        <p:spPr bwMode="auto">
          <a:xfrm>
            <a:off x="2786063" y="2214563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FF0000"/>
                </a:solidFill>
              </a:rPr>
              <a:t>По отсутствию членов</a:t>
            </a:r>
          </a:p>
        </p:txBody>
      </p:sp>
      <p:sp>
        <p:nvSpPr>
          <p:cNvPr id="81" name="Oval 104"/>
          <p:cNvSpPr>
            <a:spLocks noChangeAspect="1" noChangeArrowheads="1"/>
          </p:cNvSpPr>
          <p:nvPr/>
        </p:nvSpPr>
        <p:spPr bwMode="auto">
          <a:xfrm>
            <a:off x="7572064" y="785794"/>
            <a:ext cx="1143340" cy="1158894"/>
          </a:xfrm>
          <a:prstGeom prst="ellipse">
            <a:avLst/>
          </a:prstGeom>
          <a:blipFill dpi="0" rotWithShape="1">
            <a:blip r:embed="rId7"/>
            <a:srcRect/>
            <a:stretch>
              <a:fillRect r="-13040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Простые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2" name="Oval 104"/>
          <p:cNvSpPr>
            <a:spLocks noChangeAspect="1" noChangeArrowheads="1"/>
          </p:cNvSpPr>
          <p:nvPr/>
        </p:nvSpPr>
        <p:spPr bwMode="auto">
          <a:xfrm>
            <a:off x="7715272" y="2285992"/>
            <a:ext cx="1194602" cy="1143008"/>
          </a:xfrm>
          <a:prstGeom prst="ellipse">
            <a:avLst/>
          </a:prstGeom>
          <a:blipFill dpi="0" rotWithShape="1">
            <a:blip r:embed="rId7"/>
            <a:srcRect/>
            <a:stretch>
              <a:fillRect r="-13040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Сложные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3" name="Oval 104"/>
          <p:cNvSpPr>
            <a:spLocks noChangeAspect="1" noChangeArrowheads="1"/>
          </p:cNvSpPr>
          <p:nvPr/>
        </p:nvSpPr>
        <p:spPr bwMode="auto">
          <a:xfrm>
            <a:off x="8001024" y="3714752"/>
            <a:ext cx="980288" cy="1016000"/>
          </a:xfrm>
          <a:prstGeom prst="ellipse">
            <a:avLst/>
          </a:prstGeom>
          <a:blipFill dpi="0" rotWithShape="1">
            <a:blip r:embed="rId7"/>
            <a:srcRect/>
            <a:stretch>
              <a:fillRect r="-13040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4FFC32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Двусост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4" name="Oval 104"/>
          <p:cNvSpPr>
            <a:spLocks noChangeAspect="1" noChangeArrowheads="1"/>
          </p:cNvSpPr>
          <p:nvPr/>
        </p:nvSpPr>
        <p:spPr bwMode="auto">
          <a:xfrm>
            <a:off x="7072330" y="5072074"/>
            <a:ext cx="1285884" cy="1016000"/>
          </a:xfrm>
          <a:prstGeom prst="ellipse">
            <a:avLst/>
          </a:prstGeom>
          <a:blipFill dpi="0" rotWithShape="1">
            <a:blip r:embed="rId7"/>
            <a:srcRect/>
            <a:stretch>
              <a:fillRect r="-13040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0000"/>
                </a:solidFill>
              </a:rPr>
              <a:t>  Односост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7" name="Oval 23"/>
          <p:cNvSpPr>
            <a:spLocks noChangeArrowheads="1"/>
          </p:cNvSpPr>
          <p:nvPr/>
        </p:nvSpPr>
        <p:spPr bwMode="auto">
          <a:xfrm>
            <a:off x="142844" y="1785926"/>
            <a:ext cx="935039" cy="1000132"/>
          </a:xfrm>
          <a:prstGeom prst="ellipse">
            <a:avLst/>
          </a:prstGeom>
          <a:gradFill rotWithShape="1">
            <a:gsLst>
              <a:gs pos="0">
                <a:srgbClr val="66CCFF">
                  <a:alpha val="80000"/>
                </a:srgbClr>
              </a:gs>
              <a:gs pos="50000">
                <a:schemeClr val="accent1">
                  <a:alpha val="52000"/>
                </a:schemeClr>
              </a:gs>
              <a:gs pos="100000">
                <a:srgbClr val="66CCFF">
                  <a:alpha val="8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solidFill>
                  <a:srgbClr val="FF0000"/>
                </a:solidFill>
              </a:rPr>
              <a:t>Побуд</a:t>
            </a:r>
            <a:r>
              <a:rPr lang="ru-RU" b="1" dirty="0">
                <a:solidFill>
                  <a:srgbClr val="006600"/>
                </a:solidFill>
              </a:rPr>
              <a:t>.</a:t>
            </a:r>
          </a:p>
        </p:txBody>
      </p:sp>
      <p:sp>
        <p:nvSpPr>
          <p:cNvPr id="88" name="Oval 23"/>
          <p:cNvSpPr>
            <a:spLocks noChangeArrowheads="1"/>
          </p:cNvSpPr>
          <p:nvPr/>
        </p:nvSpPr>
        <p:spPr bwMode="auto">
          <a:xfrm>
            <a:off x="142844" y="4143380"/>
            <a:ext cx="1071570" cy="1214446"/>
          </a:xfrm>
          <a:prstGeom prst="ellipse">
            <a:avLst/>
          </a:prstGeom>
          <a:gradFill rotWithShape="1">
            <a:gsLst>
              <a:gs pos="0">
                <a:srgbClr val="66CCFF">
                  <a:alpha val="80000"/>
                </a:srgbClr>
              </a:gs>
              <a:gs pos="50000">
                <a:schemeClr val="accent1">
                  <a:alpha val="52000"/>
                </a:schemeClr>
              </a:gs>
              <a:gs pos="100000">
                <a:srgbClr val="66CCFF">
                  <a:alpha val="8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Восклиц.</a:t>
            </a:r>
            <a:r>
              <a:rPr lang="ru-RU" b="1" dirty="0" smtClean="0">
                <a:solidFill>
                  <a:srgbClr val="006600"/>
                </a:solidFill>
              </a:rPr>
              <a:t>.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89" name="Oval 23"/>
          <p:cNvSpPr>
            <a:spLocks noChangeArrowheads="1"/>
          </p:cNvSpPr>
          <p:nvPr/>
        </p:nvSpPr>
        <p:spPr bwMode="auto">
          <a:xfrm>
            <a:off x="1714480" y="4786322"/>
            <a:ext cx="1143008" cy="1285884"/>
          </a:xfrm>
          <a:prstGeom prst="ellipse">
            <a:avLst/>
          </a:prstGeom>
          <a:gradFill rotWithShape="1">
            <a:gsLst>
              <a:gs pos="0">
                <a:srgbClr val="66CCFF">
                  <a:alpha val="80000"/>
                </a:srgbClr>
              </a:gs>
              <a:gs pos="50000">
                <a:schemeClr val="accent1">
                  <a:alpha val="52000"/>
                </a:schemeClr>
              </a:gs>
              <a:gs pos="100000">
                <a:srgbClr val="66CCFF">
                  <a:alpha val="8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err="1" smtClean="0">
                <a:solidFill>
                  <a:srgbClr val="FF0000"/>
                </a:solidFill>
              </a:rPr>
              <a:t>Невоскл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006600"/>
                </a:solidFill>
              </a:rPr>
              <a:t>.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93" name="Oval 23"/>
          <p:cNvSpPr>
            <a:spLocks noChangeArrowheads="1"/>
          </p:cNvSpPr>
          <p:nvPr/>
        </p:nvSpPr>
        <p:spPr bwMode="auto">
          <a:xfrm>
            <a:off x="214282" y="714356"/>
            <a:ext cx="863601" cy="792163"/>
          </a:xfrm>
          <a:prstGeom prst="ellipse">
            <a:avLst/>
          </a:prstGeom>
          <a:gradFill rotWithShape="1">
            <a:gsLst>
              <a:gs pos="0">
                <a:srgbClr val="66CCFF">
                  <a:alpha val="80000"/>
                </a:srgbClr>
              </a:gs>
              <a:gs pos="50000">
                <a:schemeClr val="accent1">
                  <a:alpha val="52000"/>
                </a:schemeClr>
              </a:gs>
              <a:gs pos="100000">
                <a:srgbClr val="66CCFF">
                  <a:alpha val="8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err="1" smtClean="0">
                <a:solidFill>
                  <a:srgbClr val="FF0000"/>
                </a:solidFill>
              </a:rPr>
              <a:t>Повеств</a:t>
            </a:r>
            <a:r>
              <a:rPr lang="ru-RU" b="1" dirty="0" smtClean="0">
                <a:solidFill>
                  <a:srgbClr val="006600"/>
                </a:solidFill>
              </a:rPr>
              <a:t>.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94" name="Picture 53" descr="Без имени-33331"/>
          <p:cNvPicPr>
            <a:picLocks noChangeAspect="1" noChangeArrowheads="1"/>
          </p:cNvPicPr>
          <p:nvPr/>
        </p:nvPicPr>
        <p:blipFill>
          <a:blip r:embed="rId8"/>
          <a:srcRect l="4500" t="4500" r="200" b="9300"/>
          <a:stretch>
            <a:fillRect/>
          </a:stretch>
        </p:blipFill>
        <p:spPr bwMode="auto">
          <a:xfrm>
            <a:off x="2768834" y="0"/>
            <a:ext cx="266041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Прямоугольник 94"/>
          <p:cNvSpPr/>
          <p:nvPr/>
        </p:nvSpPr>
        <p:spPr>
          <a:xfrm>
            <a:off x="3071802" y="714356"/>
            <a:ext cx="199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/>
              <a:t>ПРЕДЛОЖЕНИЕ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6" grpId="1"/>
      <p:bldP spid="58" grpId="0" animBg="1"/>
      <p:bldP spid="5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428736"/>
            <a:ext cx="707236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  <a:r>
              <a:rPr lang="ru-RU" sz="2800" b="1" dirty="0" smtClean="0"/>
              <a:t> .</a:t>
            </a:r>
          </a:p>
          <a:p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 </a:t>
            </a:r>
          </a:p>
          <a:p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pic>
        <p:nvPicPr>
          <p:cNvPr id="10" name="Picture 10" descr="proffesor_pointing_h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500702"/>
            <a:ext cx="1316895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071670" y="500043"/>
            <a:ext cx="6929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Порядок  синтаксического разбора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разбора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предложения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Admin\Desktop\tumblr_inline_oiogcmjh4T1rugawy_12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585</Words>
  <Application>Microsoft Office PowerPoint</Application>
  <PresentationFormat>Экран (4:3)</PresentationFormat>
  <Paragraphs>216</Paragraphs>
  <Slides>22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« Синтаксический разбор словосочетания и простого предложения»  </vt:lpstr>
      <vt:lpstr>«…сегодня, 22 июня 1941 года, в 4 часа утра …»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Все дальше в прошлое уходят годы страшной войны. Но подвиг людей, вставших на защиту отечества, будет вечно жить в памяти российского народа. 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«Вставай страна огромная…»</dc:title>
  <dc:creator>Вика</dc:creator>
  <cp:lastModifiedBy>Admin</cp:lastModifiedBy>
  <cp:revision>60</cp:revision>
  <dcterms:created xsi:type="dcterms:W3CDTF">2015-04-07T15:32:52Z</dcterms:created>
  <dcterms:modified xsi:type="dcterms:W3CDTF">2020-02-14T18:43:25Z</dcterms:modified>
</cp:coreProperties>
</file>