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320" r:id="rId1"/>
  </p:sldMasterIdLst>
  <p:sldIdLst>
    <p:sldId id="276" r:id="rId2"/>
    <p:sldId id="294" r:id="rId3"/>
    <p:sldId id="295" r:id="rId4"/>
    <p:sldId id="296" r:id="rId5"/>
    <p:sldId id="256" r:id="rId6"/>
    <p:sldId id="257" r:id="rId7"/>
    <p:sldId id="277" r:id="rId8"/>
    <p:sldId id="259" r:id="rId9"/>
    <p:sldId id="279" r:id="rId10"/>
    <p:sldId id="258" r:id="rId11"/>
    <p:sldId id="262" r:id="rId12"/>
    <p:sldId id="261" r:id="rId13"/>
    <p:sldId id="260" r:id="rId14"/>
    <p:sldId id="281" r:id="rId15"/>
    <p:sldId id="282" r:id="rId16"/>
    <p:sldId id="283" r:id="rId17"/>
    <p:sldId id="284" r:id="rId18"/>
    <p:sldId id="285" r:id="rId19"/>
    <p:sldId id="286" r:id="rId20"/>
    <p:sldId id="287" r:id="rId21"/>
    <p:sldId id="288" r:id="rId22"/>
    <p:sldId id="289" r:id="rId23"/>
    <p:sldId id="266" r:id="rId24"/>
    <p:sldId id="290" r:id="rId25"/>
    <p:sldId id="293" r:id="rId26"/>
    <p:sldId id="292" r:id="rId27"/>
    <p:sldId id="299" r:id="rId28"/>
    <p:sldId id="274" r:id="rId2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060"/>
    <a:srgbClr val="3333FF"/>
    <a:srgbClr val="F3B7E6"/>
    <a:srgbClr val="37CBFF"/>
    <a:srgbClr val="E76FCD"/>
    <a:srgbClr val="511341"/>
    <a:srgbClr val="CCD55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21" autoAdjust="0"/>
    <p:restoredTop sz="92254" autoAdjust="0"/>
  </p:normalViewPr>
  <p:slideViewPr>
    <p:cSldViewPr>
      <p:cViewPr varScale="1">
        <p:scale>
          <a:sx n="103" d="100"/>
          <a:sy n="103" d="100"/>
        </p:scale>
        <p:origin x="-1878"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ru-RU"/>
              <a:t>Образец заголовка</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0D40FC9F-2687-476C-8843-041D460AECD0}" type="datetimeFigureOut">
              <a:rPr lang="ru-RU" smtClean="0"/>
              <a:pPr/>
              <a:t>27.10.2025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224EE9A-BD4C-4D62-9C43-A5F849CD5CB6}" type="slidenum">
              <a:rPr lang="ru-RU" smtClean="0"/>
              <a:pPr/>
              <a:t>‹#›</a:t>
            </a:fld>
            <a:endParaRPr lang="ru-RU"/>
          </a:p>
        </p:txBody>
      </p:sp>
    </p:spTree>
    <p:extLst>
      <p:ext uri="{BB962C8B-B14F-4D97-AF65-F5344CB8AC3E}">
        <p14:creationId xmlns:p14="http://schemas.microsoft.com/office/powerpoint/2010/main" xmlns="" val="3959747023"/>
      </p:ext>
    </p:extLst>
  </p:cSld>
  <p:clrMapOvr>
    <a:masterClrMapping/>
  </p:clrMapOvr>
  <p:transition>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ru-RU"/>
              <a:t>Образец заголовка</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0D40FC9F-2687-476C-8843-041D460AECD0}" type="datetimeFigureOut">
              <a:rPr lang="ru-RU" smtClean="0"/>
              <a:pPr/>
              <a:t>27.10.2025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224EE9A-BD4C-4D62-9C43-A5F849CD5CB6}" type="slidenum">
              <a:rPr lang="ru-RU" smtClean="0"/>
              <a:pPr/>
              <a:t>‹#›</a:t>
            </a:fld>
            <a:endParaRPr lang="ru-RU"/>
          </a:p>
        </p:txBody>
      </p:sp>
    </p:spTree>
    <p:extLst>
      <p:ext uri="{BB962C8B-B14F-4D97-AF65-F5344CB8AC3E}">
        <p14:creationId xmlns:p14="http://schemas.microsoft.com/office/powerpoint/2010/main" xmlns="" val="26197486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ru-RU"/>
              <a:t>Образец заголовка</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0D40FC9F-2687-476C-8843-041D460AECD0}" type="datetimeFigureOut">
              <a:rPr lang="ru-RU" smtClean="0"/>
              <a:pPr/>
              <a:t>27.10.2025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224EE9A-BD4C-4D62-9C43-A5F849CD5CB6}" type="slidenum">
              <a:rPr lang="ru-RU" smtClean="0"/>
              <a:pPr/>
              <a:t>‹#›</a:t>
            </a:fld>
            <a:endParaRPr lang="ru-RU"/>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xmlns="" val="31084669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ru-RU"/>
              <a:t>Образец заголовка</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0D40FC9F-2687-476C-8843-041D460AECD0}" type="datetimeFigureOut">
              <a:rPr lang="ru-RU" smtClean="0"/>
              <a:pPr/>
              <a:t>27.10.2025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224EE9A-BD4C-4D62-9C43-A5F849CD5CB6}" type="slidenum">
              <a:rPr lang="ru-RU" smtClean="0"/>
              <a:pPr/>
              <a:t>‹#›</a:t>
            </a:fld>
            <a:endParaRPr lang="ru-RU"/>
          </a:p>
        </p:txBody>
      </p:sp>
    </p:spTree>
    <p:extLst>
      <p:ext uri="{BB962C8B-B14F-4D97-AF65-F5344CB8AC3E}">
        <p14:creationId xmlns:p14="http://schemas.microsoft.com/office/powerpoint/2010/main" xmlns="" val="16556662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ru-RU"/>
              <a:t>Образец заголовка</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0D40FC9F-2687-476C-8843-041D460AECD0}" type="datetimeFigureOut">
              <a:rPr lang="ru-RU" smtClean="0"/>
              <a:pPr/>
              <a:t>27.10.2025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224EE9A-BD4C-4D62-9C43-A5F849CD5CB6}" type="slidenum">
              <a:rPr lang="ru-RU" smtClean="0"/>
              <a:pPr/>
              <a:t>‹#›</a:t>
            </a:fld>
            <a:endParaRPr lang="ru-RU"/>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xmlns="" val="28489461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ru-RU"/>
              <a:t>Образец заголовка</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0D40FC9F-2687-476C-8843-041D460AECD0}" type="datetimeFigureOut">
              <a:rPr lang="ru-RU" smtClean="0"/>
              <a:pPr/>
              <a:t>27.10.2025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224EE9A-BD4C-4D62-9C43-A5F849CD5CB6}" type="slidenum">
              <a:rPr lang="ru-RU" smtClean="0"/>
              <a:pPr/>
              <a:t>‹#›</a:t>
            </a:fld>
            <a:endParaRPr lang="ru-RU"/>
          </a:p>
        </p:txBody>
      </p:sp>
    </p:spTree>
    <p:extLst>
      <p:ext uri="{BB962C8B-B14F-4D97-AF65-F5344CB8AC3E}">
        <p14:creationId xmlns:p14="http://schemas.microsoft.com/office/powerpoint/2010/main" xmlns="" val="29837636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0D40FC9F-2687-476C-8843-041D460AECD0}" type="datetimeFigureOut">
              <a:rPr lang="ru-RU" smtClean="0"/>
              <a:pPr/>
              <a:t>27.10.2025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224EE9A-BD4C-4D62-9C43-A5F849CD5CB6}" type="slidenum">
              <a:rPr lang="ru-RU" smtClean="0"/>
              <a:pPr/>
              <a:t>‹#›</a:t>
            </a:fld>
            <a:endParaRPr lang="ru-RU"/>
          </a:p>
        </p:txBody>
      </p:sp>
    </p:spTree>
    <p:extLst>
      <p:ext uri="{BB962C8B-B14F-4D97-AF65-F5344CB8AC3E}">
        <p14:creationId xmlns:p14="http://schemas.microsoft.com/office/powerpoint/2010/main" xmlns="" val="2903964238"/>
      </p:ext>
    </p:extLst>
  </p:cSld>
  <p:clrMapOvr>
    <a:masterClrMapping/>
  </p:clrMapOvr>
  <p:transition>
    <p:wip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ru-RU"/>
              <a:t>Образец заголовка</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0D40FC9F-2687-476C-8843-041D460AECD0}" type="datetimeFigureOut">
              <a:rPr lang="ru-RU" smtClean="0"/>
              <a:pPr/>
              <a:t>27.10.2025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224EE9A-BD4C-4D62-9C43-A5F849CD5CB6}" type="slidenum">
              <a:rPr lang="ru-RU" smtClean="0"/>
              <a:pPr/>
              <a:t>‹#›</a:t>
            </a:fld>
            <a:endParaRPr lang="ru-RU"/>
          </a:p>
        </p:txBody>
      </p:sp>
    </p:spTree>
    <p:extLst>
      <p:ext uri="{BB962C8B-B14F-4D97-AF65-F5344CB8AC3E}">
        <p14:creationId xmlns:p14="http://schemas.microsoft.com/office/powerpoint/2010/main" xmlns="" val="3054123294"/>
      </p:ext>
    </p:extLst>
  </p:cSld>
  <p:clrMapOvr>
    <a:masterClrMapping/>
  </p:clrMapOvr>
  <p:transition>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0D40FC9F-2687-476C-8843-041D460AECD0}" type="datetimeFigureOut">
              <a:rPr lang="ru-RU" smtClean="0"/>
              <a:pPr/>
              <a:t>27.10.2025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224EE9A-BD4C-4D62-9C43-A5F849CD5CB6}" type="slidenum">
              <a:rPr lang="ru-RU" smtClean="0"/>
              <a:pPr/>
              <a:t>‹#›</a:t>
            </a:fld>
            <a:endParaRPr lang="ru-RU"/>
          </a:p>
        </p:txBody>
      </p:sp>
    </p:spTree>
    <p:extLst>
      <p:ext uri="{BB962C8B-B14F-4D97-AF65-F5344CB8AC3E}">
        <p14:creationId xmlns:p14="http://schemas.microsoft.com/office/powerpoint/2010/main" xmlns="" val="3254580705"/>
      </p:ext>
    </p:extLst>
  </p:cSld>
  <p:clrMapOvr>
    <a:masterClrMapping/>
  </p:clrMapOvr>
  <p:transition>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ru-RU"/>
              <a:t>Образец заголовка</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0D40FC9F-2687-476C-8843-041D460AECD0}" type="datetimeFigureOut">
              <a:rPr lang="ru-RU" smtClean="0"/>
              <a:pPr/>
              <a:t>27.10.2025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224EE9A-BD4C-4D62-9C43-A5F849CD5CB6}" type="slidenum">
              <a:rPr lang="ru-RU" smtClean="0"/>
              <a:pPr/>
              <a:t>‹#›</a:t>
            </a:fld>
            <a:endParaRPr lang="ru-RU"/>
          </a:p>
        </p:txBody>
      </p:sp>
    </p:spTree>
    <p:extLst>
      <p:ext uri="{BB962C8B-B14F-4D97-AF65-F5344CB8AC3E}">
        <p14:creationId xmlns:p14="http://schemas.microsoft.com/office/powerpoint/2010/main" xmlns="" val="4169330993"/>
      </p:ext>
    </p:extLst>
  </p:cSld>
  <p:clrMapOvr>
    <a:masterClrMapping/>
  </p:clrMapOvr>
  <p:transition>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ru-RU"/>
              <a:t>Образец заголовка</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0D40FC9F-2687-476C-8843-041D460AECD0}" type="datetimeFigureOut">
              <a:rPr lang="ru-RU" smtClean="0"/>
              <a:pPr/>
              <a:t>27.10.2025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224EE9A-BD4C-4D62-9C43-A5F849CD5CB6}" type="slidenum">
              <a:rPr lang="ru-RU" smtClean="0"/>
              <a:pPr/>
              <a:t>‹#›</a:t>
            </a:fld>
            <a:endParaRPr lang="ru-RU"/>
          </a:p>
        </p:txBody>
      </p:sp>
    </p:spTree>
    <p:extLst>
      <p:ext uri="{BB962C8B-B14F-4D97-AF65-F5344CB8AC3E}">
        <p14:creationId xmlns:p14="http://schemas.microsoft.com/office/powerpoint/2010/main" xmlns="" val="2850885178"/>
      </p:ext>
    </p:extLst>
  </p:cSld>
  <p:clrMapOvr>
    <a:masterClrMapping/>
  </p:clrMapOvr>
  <p:transition>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ru-RU"/>
              <a:t>Образец заголовка</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0D40FC9F-2687-476C-8843-041D460AECD0}" type="datetimeFigureOut">
              <a:rPr lang="ru-RU" smtClean="0"/>
              <a:pPr/>
              <a:t>27.10.2025</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F224EE9A-BD4C-4D62-9C43-A5F849CD5CB6}" type="slidenum">
              <a:rPr lang="ru-RU" smtClean="0"/>
              <a:pPr/>
              <a:t>‹#›</a:t>
            </a:fld>
            <a:endParaRPr lang="ru-RU"/>
          </a:p>
        </p:txBody>
      </p:sp>
    </p:spTree>
    <p:extLst>
      <p:ext uri="{BB962C8B-B14F-4D97-AF65-F5344CB8AC3E}">
        <p14:creationId xmlns:p14="http://schemas.microsoft.com/office/powerpoint/2010/main" xmlns="" val="3951005130"/>
      </p:ext>
    </p:extLst>
  </p:cSld>
  <p:clrMapOvr>
    <a:masterClrMapping/>
  </p:clrMapOvr>
  <p:transition>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0D40FC9F-2687-476C-8843-041D460AECD0}" type="datetimeFigureOut">
              <a:rPr lang="ru-RU" smtClean="0"/>
              <a:pPr/>
              <a:t>27.10.2025</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F224EE9A-BD4C-4D62-9C43-A5F849CD5CB6}" type="slidenum">
              <a:rPr lang="ru-RU" smtClean="0"/>
              <a:pPr/>
              <a:t>‹#›</a:t>
            </a:fld>
            <a:endParaRPr lang="ru-RU"/>
          </a:p>
        </p:txBody>
      </p:sp>
    </p:spTree>
    <p:extLst>
      <p:ext uri="{BB962C8B-B14F-4D97-AF65-F5344CB8AC3E}">
        <p14:creationId xmlns:p14="http://schemas.microsoft.com/office/powerpoint/2010/main" xmlns="" val="2756123980"/>
      </p:ext>
    </p:extLst>
  </p:cSld>
  <p:clrMapOvr>
    <a:masterClrMapping/>
  </p:clrMapOvr>
  <p:transition>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D40FC9F-2687-476C-8843-041D460AECD0}" type="datetimeFigureOut">
              <a:rPr lang="ru-RU" smtClean="0"/>
              <a:pPr/>
              <a:t>27.10.2025</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F224EE9A-BD4C-4D62-9C43-A5F849CD5CB6}" type="slidenum">
              <a:rPr lang="ru-RU" smtClean="0"/>
              <a:pPr/>
              <a:t>‹#›</a:t>
            </a:fld>
            <a:endParaRPr lang="ru-RU"/>
          </a:p>
        </p:txBody>
      </p:sp>
    </p:spTree>
    <p:extLst>
      <p:ext uri="{BB962C8B-B14F-4D97-AF65-F5344CB8AC3E}">
        <p14:creationId xmlns:p14="http://schemas.microsoft.com/office/powerpoint/2010/main" xmlns="" val="2180163685"/>
      </p:ext>
    </p:extLst>
  </p:cSld>
  <p:clrMapOvr>
    <a:masterClrMapping/>
  </p:clrMapOvr>
  <p:transition>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ru-RU"/>
              <a:t>Образец заголовка</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a:t>Образец текста</a:t>
            </a:r>
          </a:p>
        </p:txBody>
      </p:sp>
      <p:sp>
        <p:nvSpPr>
          <p:cNvPr id="5" name="Date Placeholder 4"/>
          <p:cNvSpPr>
            <a:spLocks noGrp="1"/>
          </p:cNvSpPr>
          <p:nvPr>
            <p:ph type="dt" sz="half" idx="10"/>
          </p:nvPr>
        </p:nvSpPr>
        <p:spPr/>
        <p:txBody>
          <a:bodyPr/>
          <a:lstStyle/>
          <a:p>
            <a:fld id="{0D40FC9F-2687-476C-8843-041D460AECD0}" type="datetimeFigureOut">
              <a:rPr lang="ru-RU" smtClean="0"/>
              <a:pPr/>
              <a:t>27.10.2025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224EE9A-BD4C-4D62-9C43-A5F849CD5CB6}" type="slidenum">
              <a:rPr lang="ru-RU" smtClean="0"/>
              <a:pPr/>
              <a:t>‹#›</a:t>
            </a:fld>
            <a:endParaRPr lang="ru-RU"/>
          </a:p>
        </p:txBody>
      </p:sp>
    </p:spTree>
    <p:extLst>
      <p:ext uri="{BB962C8B-B14F-4D97-AF65-F5344CB8AC3E}">
        <p14:creationId xmlns:p14="http://schemas.microsoft.com/office/powerpoint/2010/main" xmlns="" val="1719743147"/>
      </p:ext>
    </p:extLst>
  </p:cSld>
  <p:clrMapOvr>
    <a:masterClrMapping/>
  </p:clrMapOvr>
  <p:transition>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0D40FC9F-2687-476C-8843-041D460AECD0}" type="datetimeFigureOut">
              <a:rPr lang="ru-RU" smtClean="0"/>
              <a:pPr/>
              <a:t>27.10.2025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224EE9A-BD4C-4D62-9C43-A5F849CD5CB6}" type="slidenum">
              <a:rPr lang="ru-RU" smtClean="0"/>
              <a:pPr/>
              <a:t>‹#›</a:t>
            </a:fld>
            <a:endParaRPr lang="ru-RU"/>
          </a:p>
        </p:txBody>
      </p:sp>
    </p:spTree>
    <p:extLst>
      <p:ext uri="{BB962C8B-B14F-4D97-AF65-F5344CB8AC3E}">
        <p14:creationId xmlns:p14="http://schemas.microsoft.com/office/powerpoint/2010/main" xmlns="" val="574907597"/>
      </p:ext>
    </p:extLst>
  </p:cSld>
  <p:clrMapOvr>
    <a:masterClrMapping/>
  </p:clrMapOvr>
  <p:transition>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ru-RU"/>
              <a:t>Образец заголовка</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D40FC9F-2687-476C-8843-041D460AECD0}" type="datetimeFigureOut">
              <a:rPr lang="ru-RU" smtClean="0"/>
              <a:pPr/>
              <a:t>27.10.2025</a:t>
            </a:fld>
            <a:endParaRPr lang="ru-RU"/>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F224EE9A-BD4C-4D62-9C43-A5F849CD5CB6}" type="slidenum">
              <a:rPr lang="ru-RU" smtClean="0"/>
              <a:pPr/>
              <a:t>‹#›</a:t>
            </a:fld>
            <a:endParaRPr lang="ru-RU"/>
          </a:p>
        </p:txBody>
      </p:sp>
    </p:spTree>
    <p:extLst>
      <p:ext uri="{BB962C8B-B14F-4D97-AF65-F5344CB8AC3E}">
        <p14:creationId xmlns:p14="http://schemas.microsoft.com/office/powerpoint/2010/main" xmlns="" val="1437302278"/>
      </p:ext>
    </p:extLst>
  </p:cSld>
  <p:clrMap bg1="lt1" tx1="dk1" bg2="lt2" tx2="dk2" accent1="accent1" accent2="accent2" accent3="accent3" accent4="accent4" accent5="accent5" accent6="accent6" hlink="hlink" folHlink="folHlink"/>
  <p:sldLayoutIdLst>
    <p:sldLayoutId id="2147484321" r:id="rId1"/>
    <p:sldLayoutId id="2147484322" r:id="rId2"/>
    <p:sldLayoutId id="2147484323" r:id="rId3"/>
    <p:sldLayoutId id="2147484324" r:id="rId4"/>
    <p:sldLayoutId id="2147484325" r:id="rId5"/>
    <p:sldLayoutId id="2147484326" r:id="rId6"/>
    <p:sldLayoutId id="2147484327" r:id="rId7"/>
    <p:sldLayoutId id="2147484328" r:id="rId8"/>
    <p:sldLayoutId id="2147484329" r:id="rId9"/>
    <p:sldLayoutId id="2147484330" r:id="rId10"/>
    <p:sldLayoutId id="2147484331" r:id="rId11"/>
    <p:sldLayoutId id="2147484332" r:id="rId12"/>
    <p:sldLayoutId id="2147484333" r:id="rId13"/>
    <p:sldLayoutId id="2147484334" r:id="rId14"/>
    <p:sldLayoutId id="2147484335" r:id="rId15"/>
    <p:sldLayoutId id="2147484336" r:id="rId16"/>
  </p:sldLayoutIdLst>
  <p:transition>
    <p:wipe/>
  </p:transition>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2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4">
            <a:extLst>
              <a:ext uri="{FF2B5EF4-FFF2-40B4-BE49-F238E27FC236}">
                <a16:creationId xmlns:a16="http://schemas.microsoft.com/office/drawing/2014/main" xmlns="" id="{AA850D7C-0FB9-462E-B314-41F7BE8B1AB2}"/>
              </a:ext>
            </a:extLst>
          </p:cNvPr>
          <p:cNvSpPr>
            <a:spLocks noGrp="1"/>
          </p:cNvSpPr>
          <p:nvPr>
            <p:ph type="ctrTitle"/>
          </p:nvPr>
        </p:nvSpPr>
        <p:spPr>
          <a:xfrm>
            <a:off x="463080" y="332656"/>
            <a:ext cx="8064896" cy="936104"/>
          </a:xfrm>
        </p:spPr>
        <p:txBody>
          <a:bodyPr>
            <a:normAutofit fontScale="90000"/>
          </a:bodyPr>
          <a:lstStyle/>
          <a:p>
            <a:pPr algn="ctr"/>
            <a:r>
              <a:rPr lang="ru-RU" sz="1800" b="1" dirty="0" smtClean="0">
                <a:solidFill>
                  <a:schemeClr val="tx1"/>
                </a:solidFill>
                <a:latin typeface="Times New Roman" panose="02020603050405020304" pitchFamily="18" charset="0"/>
                <a:cs typeface="Times New Roman" panose="02020603050405020304" pitchFamily="18" charset="0"/>
              </a:rPr>
              <a:t>IX </a:t>
            </a:r>
            <a:r>
              <a:rPr lang="ru-RU" sz="1800" b="1" dirty="0" smtClean="0">
                <a:solidFill>
                  <a:schemeClr val="tx1"/>
                </a:solidFill>
                <a:latin typeface="Times New Roman" panose="02020603050405020304" pitchFamily="18" charset="0"/>
                <a:cs typeface="Times New Roman" panose="02020603050405020304" pitchFamily="18" charset="0"/>
              </a:rPr>
              <a:t>Всероссийский педагогический конкурс </a:t>
            </a:r>
            <a:r>
              <a:rPr lang="ru-RU" sz="1800" b="1" dirty="0" smtClean="0">
                <a:solidFill>
                  <a:schemeClr val="tx1"/>
                </a:solidFill>
                <a:latin typeface="Times New Roman" panose="02020603050405020304" pitchFamily="18" charset="0"/>
                <a:cs typeface="Times New Roman" panose="02020603050405020304" pitchFamily="18" charset="0"/>
              </a:rPr>
              <a:t>«МОЯ ЛУЧШАЯ МЕТОДИЧЕСКАЯ </a:t>
            </a:r>
            <a:r>
              <a:rPr lang="ru-RU" sz="1800" b="1" dirty="0" smtClean="0">
                <a:solidFill>
                  <a:schemeClr val="tx1"/>
                </a:solidFill>
                <a:latin typeface="Times New Roman" panose="02020603050405020304" pitchFamily="18" charset="0"/>
                <a:cs typeface="Times New Roman" panose="02020603050405020304" pitchFamily="18" charset="0"/>
              </a:rPr>
              <a:t>РАЗРАБОТКА»</a:t>
            </a:r>
            <a:br>
              <a:rPr lang="ru-RU" sz="1800" b="1" dirty="0" smtClean="0">
                <a:solidFill>
                  <a:schemeClr val="tx1"/>
                </a:solidFill>
                <a:latin typeface="Times New Roman" panose="02020603050405020304" pitchFamily="18" charset="0"/>
                <a:cs typeface="Times New Roman" panose="02020603050405020304" pitchFamily="18" charset="0"/>
              </a:rPr>
            </a:br>
            <a:r>
              <a:rPr lang="ru-RU" sz="1800" b="1" dirty="0" err="1" smtClean="0">
                <a:solidFill>
                  <a:schemeClr val="tx1"/>
                </a:solidFill>
                <a:latin typeface="Times New Roman" panose="02020603050405020304" pitchFamily="18" charset="0"/>
                <a:cs typeface="Times New Roman" panose="02020603050405020304" pitchFamily="18" charset="0"/>
              </a:rPr>
              <a:t>Тюбяйская</a:t>
            </a:r>
            <a:r>
              <a:rPr lang="ru-RU" sz="1800" b="1" dirty="0" smtClean="0">
                <a:solidFill>
                  <a:schemeClr val="tx1"/>
                </a:solidFill>
                <a:latin typeface="Times New Roman" panose="02020603050405020304" pitchFamily="18" charset="0"/>
                <a:cs typeface="Times New Roman" panose="02020603050405020304" pitchFamily="18" charset="0"/>
              </a:rPr>
              <a:t> </a:t>
            </a:r>
            <a:r>
              <a:rPr lang="ru-RU" sz="1800" b="1" dirty="0">
                <a:solidFill>
                  <a:schemeClr val="tx1"/>
                </a:solidFill>
                <a:latin typeface="Times New Roman" panose="02020603050405020304" pitchFamily="18" charset="0"/>
                <a:cs typeface="Times New Roman" panose="02020603050405020304" pitchFamily="18" charset="0"/>
              </a:rPr>
              <a:t>СОШ агротехнологического профиля имени академика В.М.Анисимова»</a:t>
            </a:r>
          </a:p>
        </p:txBody>
      </p:sp>
      <p:sp>
        <p:nvSpPr>
          <p:cNvPr id="7" name="Заголовок 4">
            <a:extLst>
              <a:ext uri="{FF2B5EF4-FFF2-40B4-BE49-F238E27FC236}">
                <a16:creationId xmlns:a16="http://schemas.microsoft.com/office/drawing/2014/main" xmlns="" id="{C9E456FA-7D68-4A6B-AD8D-923183C3939F}"/>
              </a:ext>
            </a:extLst>
          </p:cNvPr>
          <p:cNvSpPr txBox="1">
            <a:spLocks/>
          </p:cNvSpPr>
          <p:nvPr/>
        </p:nvSpPr>
        <p:spPr>
          <a:xfrm>
            <a:off x="685800" y="1556792"/>
            <a:ext cx="7772400" cy="187220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15000"/>
              </a:lnSpc>
              <a:spcAft>
                <a:spcPts val="1000"/>
              </a:spcAft>
            </a:pPr>
            <a:r>
              <a:rPr lang="ru-RU" sz="2800" dirty="0">
                <a:latin typeface="Calibri" panose="020F0502020204030204" pitchFamily="34" charset="0"/>
                <a:ea typeface="Calibri" panose="020F0502020204030204" pitchFamily="34" charset="0"/>
                <a:cs typeface="Times New Roman" panose="02020603050405020304" pitchFamily="18" charset="0"/>
              </a:rPr>
              <a:t/>
            </a:r>
            <a:br>
              <a:rPr lang="ru-RU" sz="2800" dirty="0">
                <a:latin typeface="Calibri" panose="020F0502020204030204" pitchFamily="34" charset="0"/>
                <a:ea typeface="Calibri" panose="020F0502020204030204" pitchFamily="34" charset="0"/>
                <a:cs typeface="Times New Roman" panose="02020603050405020304" pitchFamily="18" charset="0"/>
              </a:rPr>
            </a:br>
            <a:r>
              <a:rPr lang="ru-RU" sz="2800" b="1" i="1" dirty="0" smtClean="0">
                <a:latin typeface="Times New Roman" panose="02020603050405020304" pitchFamily="18" charset="0"/>
                <a:ea typeface="Calibri" panose="020F0502020204030204" pitchFamily="34" charset="0"/>
                <a:cs typeface="Times New Roman" panose="02020603050405020304" pitchFamily="18" charset="0"/>
              </a:rPr>
              <a:t>Классный час   по теме:</a:t>
            </a:r>
            <a:endParaRPr lang="ru-RU" sz="2800" b="1" i="1"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1000"/>
              </a:spcAft>
            </a:pPr>
            <a:r>
              <a:rPr lang="ru-RU" sz="2800" b="1" i="1" dirty="0" smtClean="0">
                <a:latin typeface="Times New Roman" panose="02020603050405020304" pitchFamily="18" charset="0"/>
                <a:ea typeface="Calibri" panose="020F0502020204030204" pitchFamily="34" charset="0"/>
                <a:cs typeface="Times New Roman" panose="02020603050405020304" pitchFamily="18" charset="0"/>
              </a:rPr>
              <a:t>«По </a:t>
            </a:r>
            <a:r>
              <a:rPr lang="ru-RU" sz="2800" b="1" i="1" dirty="0">
                <a:latin typeface="Times New Roman" panose="02020603050405020304" pitchFamily="18" charset="0"/>
                <a:ea typeface="Calibri" panose="020F0502020204030204" pitchFamily="34" charset="0"/>
                <a:cs typeface="Times New Roman" panose="02020603050405020304" pitchFamily="18" charset="0"/>
              </a:rPr>
              <a:t>жизненному пути </a:t>
            </a:r>
            <a:r>
              <a:rPr lang="ru-RU" sz="2800" b="1" i="1" dirty="0" smtClean="0">
                <a:latin typeface="Times New Roman" panose="02020603050405020304" pitchFamily="18" charset="0"/>
                <a:ea typeface="Calibri" panose="020F0502020204030204" pitchFamily="34" charset="0"/>
                <a:cs typeface="Times New Roman" panose="02020603050405020304" pitchFamily="18" charset="0"/>
              </a:rPr>
              <a:t>В.М.Анисимова»</a:t>
            </a:r>
            <a:endParaRPr lang="ru-RU" sz="2800" b="1" i="1" dirty="0">
              <a:latin typeface="Times New Roman" panose="02020603050405020304" pitchFamily="18" charset="0"/>
              <a:ea typeface="Calibri" panose="020F0502020204030204" pitchFamily="34" charset="0"/>
              <a:cs typeface="Times New Roman" panose="02020603050405020304" pitchFamily="18" charset="0"/>
            </a:endParaRPr>
          </a:p>
        </p:txBody>
      </p:sp>
      <p:sp>
        <p:nvSpPr>
          <p:cNvPr id="9" name="Заголовок 4">
            <a:extLst>
              <a:ext uri="{FF2B5EF4-FFF2-40B4-BE49-F238E27FC236}">
                <a16:creationId xmlns:a16="http://schemas.microsoft.com/office/drawing/2014/main" xmlns="" id="{49FA5385-E954-4651-8BC9-68DB4BC0CAB9}"/>
              </a:ext>
            </a:extLst>
          </p:cNvPr>
          <p:cNvSpPr txBox="1">
            <a:spLocks/>
          </p:cNvSpPr>
          <p:nvPr/>
        </p:nvSpPr>
        <p:spPr>
          <a:xfrm>
            <a:off x="4932040" y="4797152"/>
            <a:ext cx="3955976" cy="1470025"/>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ru-RU" sz="1600" dirty="0">
                <a:latin typeface="Times New Roman" panose="02020603050405020304" pitchFamily="18" charset="0"/>
                <a:ea typeface="Calibri" panose="020F0502020204030204" pitchFamily="34" charset="0"/>
                <a:cs typeface="Times New Roman" panose="02020603050405020304" pitchFamily="18" charset="0"/>
              </a:rPr>
              <a:t>Авторы: Павлова А.В.,</a:t>
            </a:r>
          </a:p>
          <a:p>
            <a:pPr algn="l"/>
            <a:r>
              <a:rPr lang="ru-RU" sz="1600" dirty="0">
                <a:latin typeface="Times New Roman" panose="02020603050405020304" pitchFamily="18" charset="0"/>
                <a:cs typeface="Times New Roman" panose="02020603050405020304" pitchFamily="18" charset="0"/>
              </a:rPr>
              <a:t>учитель русского языка и </a:t>
            </a:r>
            <a:r>
              <a:rPr lang="ru-RU" sz="1600" dirty="0" smtClean="0">
                <a:latin typeface="Times New Roman" panose="02020603050405020304" pitchFamily="18" charset="0"/>
                <a:cs typeface="Times New Roman" panose="02020603050405020304" pitchFamily="18" charset="0"/>
              </a:rPr>
              <a:t>литературы, </a:t>
            </a:r>
            <a:endParaRPr lang="ru-RU" sz="1600" dirty="0">
              <a:latin typeface="Times New Roman" panose="02020603050405020304" pitchFamily="18" charset="0"/>
              <a:cs typeface="Times New Roman" panose="02020603050405020304" pitchFamily="18" charset="0"/>
            </a:endParaRPr>
          </a:p>
          <a:p>
            <a:pPr algn="l"/>
            <a:r>
              <a:rPr lang="ru-RU" sz="1600" dirty="0" smtClean="0">
                <a:latin typeface="Times New Roman" panose="02020603050405020304" pitchFamily="18" charset="0"/>
                <a:cs typeface="Times New Roman" panose="02020603050405020304" pitchFamily="18" charset="0"/>
              </a:rPr>
              <a:t>Архангельская </a:t>
            </a:r>
            <a:r>
              <a:rPr lang="ru-RU" sz="1600" dirty="0">
                <a:latin typeface="Times New Roman" panose="02020603050405020304" pitchFamily="18" charset="0"/>
                <a:cs typeface="Times New Roman" panose="02020603050405020304" pitchFamily="18" charset="0"/>
              </a:rPr>
              <a:t>А.А., учитель родного языка и </a:t>
            </a:r>
            <a:r>
              <a:rPr lang="ru-RU" sz="1600" dirty="0" smtClean="0">
                <a:latin typeface="Times New Roman" panose="02020603050405020304" pitchFamily="18" charset="0"/>
                <a:cs typeface="Times New Roman" panose="02020603050405020304" pitchFamily="18" charset="0"/>
              </a:rPr>
              <a:t>литературы, директор школы</a:t>
            </a:r>
            <a:endParaRPr lang="ru-RU" sz="1600" dirty="0"/>
          </a:p>
        </p:txBody>
      </p:sp>
    </p:spTree>
  </p:cSld>
  <p:clrMapOvr>
    <a:masterClrMapping/>
  </p:clrMapOvr>
  <p:transition>
    <p:dissolv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D:\DF\Изображение 021.jpg"/>
          <p:cNvPicPr>
            <a:picLocks noGrp="1"/>
          </p:cNvPicPr>
          <p:nvPr>
            <p:ph idx="1"/>
          </p:nvPr>
        </p:nvPicPr>
        <p:blipFill>
          <a:blip r:embed="rId2" cstate="print"/>
          <a:srcRect l="7937" t="63134" r="60476" b="8466"/>
          <a:stretch>
            <a:fillRect/>
          </a:stretch>
        </p:blipFill>
        <p:spPr bwMode="auto">
          <a:xfrm>
            <a:off x="3071802" y="571480"/>
            <a:ext cx="3143272" cy="2071702"/>
          </a:xfrm>
          <a:prstGeom prst="rect">
            <a:avLst/>
          </a:prstGeom>
          <a:solidFill>
            <a:srgbClr val="FFFFFF">
              <a:shade val="85000"/>
            </a:srgbClr>
          </a:solidFill>
          <a:ln w="28575" cap="sq">
            <a:solidFill>
              <a:srgbClr val="FFFF0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Рисунок 4" descr="D:\DF\Изображение 024.jpg"/>
          <p:cNvPicPr/>
          <p:nvPr/>
        </p:nvPicPr>
        <p:blipFill>
          <a:blip r:embed="rId3" cstate="print"/>
          <a:srcRect l="5938" t="52318" r="59877" b="12141"/>
          <a:stretch>
            <a:fillRect/>
          </a:stretch>
        </p:blipFill>
        <p:spPr bwMode="auto">
          <a:xfrm>
            <a:off x="500034" y="714356"/>
            <a:ext cx="2028825" cy="153352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6" name="Рисунок 5" descr="D:\DF\Изображение 024.jpg"/>
          <p:cNvPicPr/>
          <p:nvPr/>
        </p:nvPicPr>
        <p:blipFill>
          <a:blip r:embed="rId3" cstate="print"/>
          <a:srcRect l="43132" t="50773" r="26859" b="13466"/>
          <a:stretch>
            <a:fillRect/>
          </a:stretch>
        </p:blipFill>
        <p:spPr bwMode="auto">
          <a:xfrm>
            <a:off x="6786578" y="785794"/>
            <a:ext cx="1784350" cy="1543050"/>
          </a:xfrm>
          <a:prstGeom prst="rect">
            <a:avLst/>
          </a:prstGeom>
          <a:solidFill>
            <a:srgbClr val="FFFFFF">
              <a:shade val="85000"/>
            </a:srgbClr>
          </a:solidFill>
          <a:ln w="38100" cap="rnd">
            <a:solidFill>
              <a:srgbClr val="37CBFF">
                <a:alpha val="66000"/>
              </a:srgbClr>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7" name="Прямоугольник 6"/>
          <p:cNvSpPr/>
          <p:nvPr/>
        </p:nvSpPr>
        <p:spPr>
          <a:xfrm>
            <a:off x="428596" y="2928934"/>
            <a:ext cx="8501122" cy="3046988"/>
          </a:xfrm>
          <a:prstGeom prst="rect">
            <a:avLst/>
          </a:prstGeom>
        </p:spPr>
        <p:txBody>
          <a:bodyPr wrap="square">
            <a:spAutoFit/>
            <a:scene3d>
              <a:camera prst="orthographicFront"/>
              <a:lightRig rig="harsh" dir="t"/>
            </a:scene3d>
            <a:sp3d extrusionH="57150" prstMaterial="matte">
              <a:bevelT w="63500" h="12700" prst="angle"/>
              <a:contourClr>
                <a:schemeClr val="bg1">
                  <a:lumMod val="65000"/>
                </a:schemeClr>
              </a:contourClr>
            </a:sp3d>
          </a:bodyPr>
          <a:lstStyle/>
          <a:p>
            <a:pPr algn="ctr"/>
            <a:r>
              <a:rPr lang="ru-RU" sz="2800" b="1" dirty="0">
                <a:ln/>
                <a:solidFill>
                  <a:schemeClr val="accent3"/>
                </a:solidFill>
              </a:rPr>
              <a:t>	</a:t>
            </a:r>
            <a:r>
              <a:rPr lang="ru-RU" sz="28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После окончания пединститута женился на русской девушке Дине Степановне Грузных. Она родилась в поселке </a:t>
            </a:r>
            <a:r>
              <a:rPr lang="ru-RU" sz="28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Грузново</a:t>
            </a:r>
            <a:r>
              <a:rPr lang="ru-RU" sz="28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в семье Грузных. Работала учителем русского языка, отличник просвещения РСФСР. </a:t>
            </a:r>
            <a:r>
              <a:rPr lang="ru-RU" sz="28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Педстаж</a:t>
            </a:r>
            <a:r>
              <a:rPr lang="ru-RU" sz="28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40 лет. Дочь Елена преподаватель немецкого</a:t>
            </a:r>
          </a:p>
          <a:p>
            <a:pPr algn="ctr"/>
            <a:r>
              <a:rPr lang="ru-RU" sz="28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языка, кандидат </a:t>
            </a:r>
            <a:r>
              <a:rPr lang="ru-RU" sz="28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филолог.наук</a:t>
            </a:r>
            <a:r>
              <a:rPr lang="ru-RU" sz="28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Живет в Германии.</a:t>
            </a:r>
          </a:p>
          <a:p>
            <a:endParaRPr lang="ru-RU" sz="2400" b="1" dirty="0">
              <a:ln/>
              <a:solidFill>
                <a:schemeClr val="accent3"/>
              </a:solidFill>
            </a:endParaRPr>
          </a:p>
        </p:txBody>
      </p:sp>
    </p:spTree>
  </p:cSld>
  <p:clrMapOvr>
    <a:masterClrMapping/>
  </p:clrMapOvr>
  <p:transition>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D:\DF\Изображение 026.jpg"/>
          <p:cNvPicPr/>
          <p:nvPr/>
        </p:nvPicPr>
        <p:blipFill>
          <a:blip r:embed="rId2" cstate="print"/>
          <a:srcRect l="41689" t="14569" r="25601" b="55629"/>
          <a:stretch>
            <a:fillRect/>
          </a:stretch>
        </p:blipFill>
        <p:spPr bwMode="auto">
          <a:xfrm>
            <a:off x="357158" y="1428736"/>
            <a:ext cx="3571900" cy="278608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8" name="Содержимое 7"/>
          <p:cNvSpPr>
            <a:spLocks noGrp="1"/>
          </p:cNvSpPr>
          <p:nvPr>
            <p:ph idx="1"/>
          </p:nvPr>
        </p:nvSpPr>
        <p:spPr>
          <a:xfrm>
            <a:off x="3857620" y="714356"/>
            <a:ext cx="4529664" cy="4923474"/>
          </a:xfrm>
        </p:spPr>
        <p:txBody>
          <a:bodyPr>
            <a:normAutofit fontScale="25000" lnSpcReduction="20000"/>
          </a:bodyPr>
          <a:lstStyle/>
          <a:p>
            <a:pPr algn="ctr">
              <a:lnSpc>
                <a:spcPct val="120000"/>
              </a:lnSpc>
              <a:buNone/>
            </a:pPr>
            <a:r>
              <a:rPr lang="ru-RU" dirty="0">
                <a:latin typeface="Times New Roman" panose="02020603050405020304" pitchFamily="18" charset="0"/>
                <a:cs typeface="Times New Roman" panose="02020603050405020304" pitchFamily="18" charset="0"/>
              </a:rPr>
              <a:t>		</a:t>
            </a:r>
            <a:r>
              <a:rPr lang="ru-RU" sz="112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В 1955-1960 гг. работал в Сунтаре инспектором, директором, завучем, учителем. Жена Дина Степановна работала учителем русского языка  в вечерней школе. Виталий Михайлович как инспектор посещал уроки, анализировал, давал советы учителям.</a:t>
            </a:r>
            <a:endParaRPr lang="ru-RU" sz="8600" dirty="0">
              <a:ln>
                <a:solidFill>
                  <a:schemeClr val="tx1"/>
                </a:solidFill>
              </a:ln>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ransition>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D:\DF\Изображение 025.jpg"/>
          <p:cNvPicPr>
            <a:picLocks noGrp="1"/>
          </p:cNvPicPr>
          <p:nvPr>
            <p:ph idx="1"/>
          </p:nvPr>
        </p:nvPicPr>
        <p:blipFill>
          <a:blip r:embed="rId2" cstate="print"/>
          <a:srcRect l="42350" t="52980" r="19470" b="9272"/>
          <a:stretch>
            <a:fillRect/>
          </a:stretch>
        </p:blipFill>
        <p:spPr bwMode="auto">
          <a:xfrm>
            <a:off x="285720" y="357166"/>
            <a:ext cx="3500462" cy="279105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 name="Прямоугольник 4"/>
          <p:cNvSpPr/>
          <p:nvPr/>
        </p:nvSpPr>
        <p:spPr>
          <a:xfrm>
            <a:off x="500034" y="3500438"/>
            <a:ext cx="8215370" cy="2308324"/>
          </a:xfrm>
          <a:prstGeom prst="rect">
            <a:avLst/>
          </a:prstGeom>
        </p:spPr>
        <p:txBody>
          <a:bodyPr wrap="square">
            <a:spAutoFit/>
          </a:bodyPr>
          <a:lstStyle/>
          <a:p>
            <a:pPr algn="just"/>
            <a:r>
              <a:rPr lang="ru-RU" sz="3200" dirty="0"/>
              <a:t> </a:t>
            </a:r>
            <a:r>
              <a:rPr lang="ru-RU" sz="2800" dirty="0">
                <a:solidFill>
                  <a:schemeClr val="tx2">
                    <a:lumMod val="50000"/>
                  </a:schemeClr>
                </a:solidFill>
                <a:latin typeface="Times New Roman" panose="02020603050405020304" pitchFamily="18" charset="0"/>
                <a:cs typeface="Times New Roman" panose="02020603050405020304" pitchFamily="18" charset="0"/>
              </a:rPr>
              <a:t>После получения второго высшего образования Виталий Михайлович выехал по приглашению в Узбекскую ССР преподавать русский язык в братской республике. В 1960-61 гг. работал в кишлаке </a:t>
            </a:r>
            <a:r>
              <a:rPr lang="ru-RU" sz="2800" dirty="0" err="1">
                <a:solidFill>
                  <a:schemeClr val="tx2">
                    <a:lumMod val="50000"/>
                  </a:schemeClr>
                </a:solidFill>
                <a:latin typeface="Times New Roman" panose="02020603050405020304" pitchFamily="18" charset="0"/>
                <a:cs typeface="Times New Roman" panose="02020603050405020304" pitchFamily="18" charset="0"/>
              </a:rPr>
              <a:t>Варганза</a:t>
            </a:r>
            <a:r>
              <a:rPr lang="ru-RU" sz="2800" dirty="0">
                <a:solidFill>
                  <a:schemeClr val="tx2">
                    <a:lumMod val="50000"/>
                  </a:schemeClr>
                </a:solidFill>
                <a:latin typeface="Times New Roman" panose="02020603050405020304" pitchFamily="18" charset="0"/>
                <a:cs typeface="Times New Roman" panose="02020603050405020304" pitchFamily="18" charset="0"/>
              </a:rPr>
              <a:t> Кашкадарьинской области. </a:t>
            </a:r>
          </a:p>
        </p:txBody>
      </p:sp>
      <p:pic>
        <p:nvPicPr>
          <p:cNvPr id="6" name="Содержимое 3" descr="D:\DF\Изображение 025.jpg"/>
          <p:cNvPicPr>
            <a:picLocks/>
          </p:cNvPicPr>
          <p:nvPr/>
        </p:nvPicPr>
        <p:blipFill>
          <a:blip r:embed="rId2" cstate="print"/>
          <a:srcRect l="36237" t="8830" r="20150" b="50552"/>
          <a:stretch>
            <a:fillRect/>
          </a:stretch>
        </p:blipFill>
        <p:spPr bwMode="auto">
          <a:xfrm>
            <a:off x="4429124" y="214291"/>
            <a:ext cx="4000528" cy="300039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4429124" y="214291"/>
            <a:ext cx="4500594" cy="6769956"/>
          </a:xfrm>
          <a:prstGeom prst="rect">
            <a:avLst/>
          </a:prstGeom>
        </p:spPr>
        <p:txBody>
          <a:bodyPr wrap="square">
            <a:spAutoFit/>
          </a:bodyPr>
          <a:lstStyle/>
          <a:p>
            <a:pPr algn="just"/>
            <a:r>
              <a:rPr lang="ru-RU" sz="2000" dirty="0">
                <a:latin typeface="Times New Roman" panose="02020603050405020304" pitchFamily="18" charset="0"/>
                <a:cs typeface="Times New Roman" panose="02020603050405020304" pitchFamily="18" charset="0"/>
              </a:rPr>
              <a:t>В 1961 г. Виталий Михайлович был приглашен на работу в Киргизскую ССР и в1961-68 гг. работал учителем русского языка в кишлаке </a:t>
            </a:r>
            <a:r>
              <a:rPr lang="ru-RU" sz="2000" dirty="0" err="1">
                <a:latin typeface="Times New Roman" panose="02020603050405020304" pitchFamily="18" charset="0"/>
                <a:cs typeface="Times New Roman" panose="02020603050405020304" pitchFamily="18" charset="0"/>
              </a:rPr>
              <a:t>Уч</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Коргон</a:t>
            </a:r>
            <a:r>
              <a:rPr lang="ru-RU" sz="2000" dirty="0">
                <a:latin typeface="Times New Roman" panose="02020603050405020304" pitchFamily="18" charset="0"/>
                <a:cs typeface="Times New Roman" panose="02020603050405020304" pitchFamily="18" charset="0"/>
              </a:rPr>
              <a:t> Фрунзенского района </a:t>
            </a:r>
            <a:r>
              <a:rPr lang="ru-RU" sz="2000" dirty="0" err="1">
                <a:latin typeface="Times New Roman" panose="02020603050405020304" pitchFamily="18" charset="0"/>
                <a:cs typeface="Times New Roman" panose="02020603050405020304" pitchFamily="18" charset="0"/>
              </a:rPr>
              <a:t>Ошской</a:t>
            </a:r>
            <a:r>
              <a:rPr lang="ru-RU" sz="2000" dirty="0">
                <a:latin typeface="Times New Roman" panose="02020603050405020304" pitchFamily="18" charset="0"/>
                <a:cs typeface="Times New Roman" panose="02020603050405020304" pitchFamily="18" charset="0"/>
              </a:rPr>
              <a:t> области. </a:t>
            </a:r>
          </a:p>
          <a:p>
            <a:pPr algn="just"/>
            <a:r>
              <a:rPr lang="ru-RU" sz="2000" dirty="0">
                <a:latin typeface="Times New Roman" panose="02020603050405020304" pitchFamily="18" charset="0"/>
                <a:cs typeface="Times New Roman" panose="02020603050405020304" pitchFamily="18" charset="0"/>
              </a:rPr>
              <a:t>В это время начал писать кандидатскую диссертацию по методике преподавания русского языка в национальной школе. На тему «Некоторые вопросы словарной работы и отбора словарного минимума по русскому языку.» (на материале киргизской, узбекской начальной школы).</a:t>
            </a:r>
          </a:p>
          <a:p>
            <a:pPr algn="just"/>
            <a:r>
              <a:rPr lang="ru-RU" sz="2000" dirty="0">
                <a:latin typeface="Times New Roman" panose="02020603050405020304" pitchFamily="18" charset="0"/>
                <a:cs typeface="Times New Roman" panose="02020603050405020304" pitchFamily="18" charset="0"/>
              </a:rPr>
              <a:t>На страницах газеты «</a:t>
            </a:r>
            <a:r>
              <a:rPr lang="ru-RU" sz="2000" dirty="0" err="1">
                <a:latin typeface="Times New Roman" panose="02020603050405020304" pitchFamily="18" charset="0"/>
                <a:cs typeface="Times New Roman" panose="02020603050405020304" pitchFamily="18" charset="0"/>
              </a:rPr>
              <a:t>Мугалимдер</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газетасы</a:t>
            </a:r>
            <a:r>
              <a:rPr lang="ru-RU" sz="2000" dirty="0">
                <a:latin typeface="Times New Roman" panose="02020603050405020304" pitchFamily="18" charset="0"/>
                <a:cs typeface="Times New Roman" panose="02020603050405020304" pitchFamily="18" charset="0"/>
              </a:rPr>
              <a:t>» и журнала «Русский язык в киргизской школе» стали публиковаться его статьи. В школе </a:t>
            </a:r>
            <a:r>
              <a:rPr lang="ru-RU" sz="2000" dirty="0" err="1">
                <a:latin typeface="Times New Roman" panose="02020603050405020304" pitchFamily="18" charset="0"/>
                <a:cs typeface="Times New Roman" panose="02020603050405020304" pitchFamily="18" charset="0"/>
              </a:rPr>
              <a:t>им.А.С.Пушкина</a:t>
            </a:r>
            <a:r>
              <a:rPr lang="ru-RU" sz="2000" dirty="0">
                <a:latin typeface="Times New Roman" panose="02020603050405020304" pitchFamily="18" charset="0"/>
                <a:cs typeface="Times New Roman" panose="02020603050405020304" pitchFamily="18" charset="0"/>
              </a:rPr>
              <a:t> им был организован школьный музей, посвященный великому русскому поэту.</a:t>
            </a:r>
          </a:p>
        </p:txBody>
      </p:sp>
      <p:pic>
        <p:nvPicPr>
          <p:cNvPr id="6" name="Рисунок 5" descr="D:\DF\Изображение 037.jpg"/>
          <p:cNvPicPr/>
          <p:nvPr/>
        </p:nvPicPr>
        <p:blipFill>
          <a:blip r:embed="rId2" cstate="print"/>
          <a:srcRect l="54356" t="10817" r="6513" b="53521"/>
          <a:stretch>
            <a:fillRect/>
          </a:stretch>
        </p:blipFill>
        <p:spPr bwMode="auto">
          <a:xfrm>
            <a:off x="214282" y="428604"/>
            <a:ext cx="4000528" cy="250033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Рисунок 7" descr="D:\DF\Изображение 037.jpg"/>
          <p:cNvPicPr/>
          <p:nvPr/>
        </p:nvPicPr>
        <p:blipFill>
          <a:blip r:embed="rId2" cstate="print"/>
          <a:srcRect l="54837" t="46799" r="6681" b="10375"/>
          <a:stretch>
            <a:fillRect/>
          </a:stretch>
        </p:blipFill>
        <p:spPr bwMode="auto">
          <a:xfrm>
            <a:off x="357158" y="3643314"/>
            <a:ext cx="3786246" cy="2428892"/>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ransition>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D:\DF\Изображение 038.jpg"/>
          <p:cNvPicPr>
            <a:picLocks noGrp="1"/>
          </p:cNvPicPr>
          <p:nvPr>
            <p:ph idx="1"/>
          </p:nvPr>
        </p:nvPicPr>
        <p:blipFill>
          <a:blip r:embed="rId2" cstate="print"/>
          <a:srcRect l="13308" t="7692" r="11003" b="54247"/>
          <a:stretch>
            <a:fillRect/>
          </a:stretch>
        </p:blipFill>
        <p:spPr bwMode="auto">
          <a:xfrm>
            <a:off x="428596" y="428604"/>
            <a:ext cx="4286280" cy="315358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6" name="Прямоугольник 5"/>
          <p:cNvSpPr/>
          <p:nvPr/>
        </p:nvSpPr>
        <p:spPr>
          <a:xfrm>
            <a:off x="5143504" y="642918"/>
            <a:ext cx="3357586" cy="5632311"/>
          </a:xfrm>
          <a:prstGeom prst="rect">
            <a:avLst/>
          </a:prstGeom>
        </p:spPr>
        <p:txBody>
          <a:bodyPr wrap="square">
            <a:spAutoFit/>
          </a:bodyPr>
          <a:lstStyle/>
          <a:p>
            <a:pPr lvl="0" algn="just"/>
            <a:r>
              <a:rPr lang="ru-RU" sz="2400" dirty="0">
                <a:latin typeface="Times New Roman" panose="02020603050405020304" pitchFamily="18" charset="0"/>
                <a:cs typeface="Times New Roman" panose="02020603050405020304" pitchFamily="18" charset="0"/>
              </a:rPr>
              <a:t>В 1968 г. вернулся на родину и до 1982 г. работал в Якутском филиале НИИ национальных школ МП РСФСР заведующим и  научным сотрудником. С 1982 г. работает страшим преподавателем, доцентом и профессором русского языка и его методики в пединституте ЯГУ.</a:t>
            </a:r>
          </a:p>
        </p:txBody>
      </p:sp>
      <p:pic>
        <p:nvPicPr>
          <p:cNvPr id="7" name="Рисунок 6" descr="D:\DF\Изображение 038.jpg"/>
          <p:cNvPicPr/>
          <p:nvPr/>
        </p:nvPicPr>
        <p:blipFill>
          <a:blip r:embed="rId2" cstate="print"/>
          <a:srcRect l="16040" t="55849" r="11909" b="4625"/>
          <a:stretch>
            <a:fillRect/>
          </a:stretch>
        </p:blipFill>
        <p:spPr bwMode="auto">
          <a:xfrm>
            <a:off x="642910" y="4143380"/>
            <a:ext cx="3857652" cy="2443181"/>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642918"/>
            <a:ext cx="8229600" cy="1643066"/>
          </a:xfrm>
        </p:spPr>
        <p:txBody>
          <a:bodyPr>
            <a:noAutofit/>
          </a:bodyPr>
          <a:lstStyle/>
          <a:p>
            <a:r>
              <a:rPr lang="ru-RU" sz="2800" b="1" dirty="0">
                <a:solidFill>
                  <a:schemeClr val="tx2">
                    <a:lumMod val="50000"/>
                  </a:schemeClr>
                </a:solidFill>
                <a:latin typeface="Times New Roman" panose="02020603050405020304" pitchFamily="18" charset="0"/>
                <a:cs typeface="Times New Roman" panose="02020603050405020304" pitchFamily="18" charset="0"/>
              </a:rPr>
              <a:t>Им разработана методика обучения русскому и родному языкам в якутской начальной школе</a:t>
            </a:r>
          </a:p>
        </p:txBody>
      </p:sp>
      <p:sp>
        <p:nvSpPr>
          <p:cNvPr id="3" name="Содержимое 2"/>
          <p:cNvSpPr>
            <a:spLocks noGrp="1"/>
          </p:cNvSpPr>
          <p:nvPr>
            <p:ph idx="1"/>
          </p:nvPr>
        </p:nvSpPr>
        <p:spPr>
          <a:xfrm>
            <a:off x="457200" y="2071678"/>
            <a:ext cx="8229600" cy="4237682"/>
          </a:xfrm>
        </p:spPr>
        <p:txBody>
          <a:bodyPr>
            <a:normAutofit/>
          </a:bodyPr>
          <a:lstStyle/>
          <a:p>
            <a:pPr>
              <a:buFont typeface="Wingdings" pitchFamily="2" charset="2"/>
              <a:buChar char="Ø"/>
            </a:pPr>
            <a:r>
              <a:rPr lang="ru-RU" sz="2400" dirty="0">
                <a:latin typeface="Times New Roman" panose="02020603050405020304" pitchFamily="18" charset="0"/>
                <a:cs typeface="Times New Roman" panose="02020603050405020304" pitchFamily="18" charset="0"/>
              </a:rPr>
              <a:t>1972 г. - «Русский язык для третьего класса якутской школы» учебник </a:t>
            </a:r>
          </a:p>
          <a:p>
            <a:pPr>
              <a:buFont typeface="Wingdings" pitchFamily="2" charset="2"/>
              <a:buChar char="Ø"/>
            </a:pPr>
            <a:r>
              <a:rPr lang="ru-RU" sz="2400" dirty="0">
                <a:latin typeface="Times New Roman" panose="02020603050405020304" pitchFamily="18" charset="0"/>
                <a:cs typeface="Times New Roman" panose="02020603050405020304" pitchFamily="18" charset="0"/>
              </a:rPr>
              <a:t>1978 г. – «Саха тыла» учебник для 3-го класса</a:t>
            </a:r>
          </a:p>
          <a:p>
            <a:pPr>
              <a:buFont typeface="Wingdings" pitchFamily="2" charset="2"/>
              <a:buChar char="Ø"/>
            </a:pPr>
            <a:r>
              <a:rPr lang="ru-RU" sz="2400" dirty="0">
                <a:latin typeface="Times New Roman" panose="02020603050405020304" pitchFamily="18" charset="0"/>
                <a:cs typeface="Times New Roman" panose="02020603050405020304" pitchFamily="18" charset="0"/>
              </a:rPr>
              <a:t>1985 г. – «Саха тыла» учебник для 5-6 классов </a:t>
            </a:r>
          </a:p>
          <a:p>
            <a:pPr>
              <a:buFont typeface="Wingdings" pitchFamily="2" charset="2"/>
              <a:buChar char="Ø"/>
            </a:pPr>
            <a:r>
              <a:rPr lang="ru-RU" sz="2400" dirty="0">
                <a:latin typeface="Times New Roman" panose="02020603050405020304" pitchFamily="18" charset="0"/>
                <a:cs typeface="Times New Roman" panose="02020603050405020304" pitchFamily="18" charset="0"/>
              </a:rPr>
              <a:t>1989 г. – «Русский язык для 4-го класса якутской школы»</a:t>
            </a:r>
          </a:p>
        </p:txBody>
      </p:sp>
    </p:spTree>
  </p:cSld>
  <p:clrMapOvr>
    <a:masterClrMapping/>
  </p:clrMapOvr>
  <p:transition>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500042"/>
            <a:ext cx="8358246" cy="1643074"/>
          </a:xfrm>
        </p:spPr>
        <p:txBody>
          <a:bodyPr>
            <a:normAutofit/>
          </a:bodyPr>
          <a:lstStyle/>
          <a:p>
            <a:r>
              <a:rPr lang="ru-RU" sz="2800" dirty="0">
                <a:solidFill>
                  <a:schemeClr val="tx2">
                    <a:lumMod val="50000"/>
                  </a:schemeClr>
                </a:solidFill>
                <a:latin typeface="Times New Roman" panose="02020603050405020304" pitchFamily="18" charset="0"/>
                <a:cs typeface="Times New Roman" panose="02020603050405020304" pitchFamily="18" charset="0"/>
              </a:rPr>
              <a:t>Основное лингвометодическое направление ученого - это обучение русскому языку с опорой на родной</a:t>
            </a:r>
          </a:p>
        </p:txBody>
      </p:sp>
      <p:pic>
        <p:nvPicPr>
          <p:cNvPr id="4" name="Содержимое 3" descr="D:\DF\Изображение 039.jpg"/>
          <p:cNvPicPr>
            <a:picLocks noGrp="1"/>
          </p:cNvPicPr>
          <p:nvPr>
            <p:ph idx="1"/>
          </p:nvPr>
        </p:nvPicPr>
        <p:blipFill>
          <a:blip r:embed="rId2" cstate="print"/>
          <a:srcRect l="15880" t="7692" r="10975" b="52215"/>
          <a:stretch>
            <a:fillRect/>
          </a:stretch>
        </p:blipFill>
        <p:spPr bwMode="auto">
          <a:xfrm>
            <a:off x="357158" y="2000240"/>
            <a:ext cx="3857652" cy="321471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Рисунок 4" descr="D:\DF\Изображение 039.jpg"/>
          <p:cNvPicPr/>
          <p:nvPr/>
        </p:nvPicPr>
        <p:blipFill>
          <a:blip r:embed="rId2" cstate="print"/>
          <a:srcRect l="52267" t="56060" r="8730" b="5478"/>
          <a:stretch>
            <a:fillRect/>
          </a:stretch>
        </p:blipFill>
        <p:spPr bwMode="auto">
          <a:xfrm rot="16200000">
            <a:off x="5000629" y="1714487"/>
            <a:ext cx="3214709" cy="392909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857620" y="571480"/>
            <a:ext cx="4643470" cy="5880756"/>
          </a:xfrm>
        </p:spPr>
        <p:txBody>
          <a:bodyPr>
            <a:normAutofit lnSpcReduction="10000"/>
          </a:bodyPr>
          <a:lstStyle/>
          <a:p>
            <a:pPr>
              <a:buNone/>
            </a:pPr>
            <a:r>
              <a:rPr lang="ru-RU" dirty="0">
                <a:solidFill>
                  <a:schemeClr val="bg2">
                    <a:lumMod val="90000"/>
                  </a:schemeClr>
                </a:solidFill>
              </a:rPr>
              <a:t>        </a:t>
            </a:r>
            <a:r>
              <a:rPr lang="ru-RU" sz="2600" dirty="0">
                <a:latin typeface="Times New Roman" panose="02020603050405020304" pitchFamily="18" charset="0"/>
                <a:cs typeface="Times New Roman" panose="02020603050405020304" pitchFamily="18" charset="0"/>
              </a:rPr>
              <a:t>В 1996 г. защитил докторскую диссертацию на тему: «Научные основы методики обучения русскому языку в начальных классах якутской школы» стал первым доктором педагогических наук по русской </a:t>
            </a:r>
            <a:r>
              <a:rPr lang="ru-RU" sz="2600" dirty="0" err="1">
                <a:latin typeface="Times New Roman" panose="02020603050405020304" pitchFamily="18" charset="0"/>
                <a:cs typeface="Times New Roman" panose="02020603050405020304" pitchFamily="18" charset="0"/>
              </a:rPr>
              <a:t>лингвометодике</a:t>
            </a:r>
            <a:r>
              <a:rPr lang="ru-RU" sz="2600" dirty="0">
                <a:latin typeface="Times New Roman" panose="02020603050405020304" pitchFamily="18" charset="0"/>
                <a:cs typeface="Times New Roman" panose="02020603050405020304" pitchFamily="18" charset="0"/>
              </a:rPr>
              <a:t> для якутской школы. Он является членом докторского диссертационного совета по педагогическим наукам при ЯГУ, членом Совета по языковой политике при Президенте РС (Я).</a:t>
            </a:r>
          </a:p>
        </p:txBody>
      </p:sp>
      <p:pic>
        <p:nvPicPr>
          <p:cNvPr id="4" name="Рисунок 3" descr="D:\DF\Изображение 026.jpg"/>
          <p:cNvPicPr/>
          <p:nvPr/>
        </p:nvPicPr>
        <p:blipFill>
          <a:blip r:embed="rId2" cstate="print"/>
          <a:srcRect l="9150" t="12141" r="65007" b="41280"/>
          <a:stretch>
            <a:fillRect/>
          </a:stretch>
        </p:blipFill>
        <p:spPr bwMode="auto">
          <a:xfrm>
            <a:off x="500034" y="785794"/>
            <a:ext cx="3500462" cy="4572032"/>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transition>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9592" y="692696"/>
            <a:ext cx="7632848" cy="1285876"/>
          </a:xfrm>
        </p:spPr>
        <p:txBody>
          <a:bodyPr>
            <a:noAutofit/>
          </a:bodyPr>
          <a:lstStyle/>
          <a:p>
            <a:pPr algn="l"/>
            <a:r>
              <a:rPr lang="ru-RU" sz="2800" b="1" dirty="0">
                <a:solidFill>
                  <a:schemeClr val="tx2"/>
                </a:solidFill>
                <a:latin typeface="Times New Roman" panose="02020603050405020304" pitchFamily="18" charset="0"/>
                <a:cs typeface="Times New Roman" panose="02020603050405020304" pitchFamily="18" charset="0"/>
              </a:rPr>
              <a:t>Автор более 300 публикаций по </a:t>
            </a:r>
            <a:r>
              <a:rPr lang="ru-RU" sz="2800" b="1" dirty="0" err="1">
                <a:solidFill>
                  <a:schemeClr val="tx2"/>
                </a:solidFill>
                <a:latin typeface="Times New Roman" panose="02020603050405020304" pitchFamily="18" charset="0"/>
                <a:cs typeface="Times New Roman" panose="02020603050405020304" pitchFamily="18" charset="0"/>
              </a:rPr>
              <a:t>лингвометодике</a:t>
            </a:r>
            <a:r>
              <a:rPr lang="ru-RU" sz="2800" b="1" dirty="0">
                <a:solidFill>
                  <a:schemeClr val="tx2"/>
                </a:solidFill>
                <a:latin typeface="Times New Roman" panose="02020603050405020304" pitchFamily="18" charset="0"/>
                <a:cs typeface="Times New Roman" panose="02020603050405020304" pitchFamily="18" charset="0"/>
              </a:rPr>
              <a:t>, тюркологии, общей педагогике, социальным вопросам</a:t>
            </a:r>
          </a:p>
        </p:txBody>
      </p:sp>
      <p:sp>
        <p:nvSpPr>
          <p:cNvPr id="3" name="Содержимое 2"/>
          <p:cNvSpPr>
            <a:spLocks noGrp="1"/>
          </p:cNvSpPr>
          <p:nvPr>
            <p:ph idx="1"/>
          </p:nvPr>
        </p:nvSpPr>
        <p:spPr>
          <a:xfrm>
            <a:off x="457200" y="2204864"/>
            <a:ext cx="8229600" cy="4525963"/>
          </a:xfrm>
        </p:spPr>
        <p:txBody>
          <a:bodyPr>
            <a:normAutofit/>
          </a:bodyPr>
          <a:lstStyle/>
          <a:p>
            <a:pPr marL="0" indent="0">
              <a:buNone/>
            </a:pPr>
            <a:r>
              <a:rPr lang="ru-RU" sz="2400" dirty="0">
                <a:latin typeface="Times New Roman" panose="02020603050405020304" pitchFamily="18" charset="0"/>
                <a:cs typeface="Times New Roman" panose="02020603050405020304" pitchFamily="18" charset="0"/>
              </a:rPr>
              <a:t>«Методика обучения русскому языку в </a:t>
            </a:r>
            <a:r>
              <a:rPr lang="ru-RU" sz="2400" dirty="0" err="1">
                <a:latin typeface="Times New Roman" panose="02020603050405020304" pitchFamily="18" charset="0"/>
                <a:cs typeface="Times New Roman" panose="02020603050405020304" pitchFamily="18" charset="0"/>
              </a:rPr>
              <a:t>саха</a:t>
            </a:r>
            <a:r>
              <a:rPr lang="ru-RU" sz="2400" dirty="0">
                <a:latin typeface="Times New Roman" panose="02020603050405020304" pitchFamily="18" charset="0"/>
                <a:cs typeface="Times New Roman" panose="02020603050405020304" pitchFamily="18" charset="0"/>
              </a:rPr>
              <a:t> начальной школе», «Русский язык», «Методика русского языка», «Учебник  русского языка для 3-го класса  в якутской школе», «Лингвистические основы методики обучения морфологии русского  языка в якутской школе», «Саха тыла учебник для 4-го класса»</a:t>
            </a:r>
          </a:p>
        </p:txBody>
      </p:sp>
    </p:spTree>
  </p:cSld>
  <p:clrMapOvr>
    <a:masterClrMapping/>
  </p:clrMapOvr>
  <p:transition>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D:\DF\Изображение 027.jpg"/>
          <p:cNvPicPr>
            <a:picLocks noGrp="1" noChangeAspect="1" noChangeArrowheads="1"/>
          </p:cNvPicPr>
          <p:nvPr>
            <p:ph idx="1"/>
          </p:nvPr>
        </p:nvPicPr>
        <p:blipFill>
          <a:blip r:embed="rId2" cstate="print"/>
          <a:srcRect/>
          <a:stretch>
            <a:fillRect/>
          </a:stretch>
        </p:blipFill>
        <p:spPr bwMode="auto">
          <a:xfrm rot="5400000">
            <a:off x="796595" y="189848"/>
            <a:ext cx="2557199" cy="3519909"/>
          </a:xfrm>
          <a:prstGeom prst="rect">
            <a:avLst/>
          </a:prstGeom>
          <a:noFill/>
        </p:spPr>
      </p:pic>
      <p:pic>
        <p:nvPicPr>
          <p:cNvPr id="33795" name="Picture 3" descr="D:\DF\Изображение 028.jpg"/>
          <p:cNvPicPr>
            <a:picLocks noChangeAspect="1" noChangeArrowheads="1"/>
          </p:cNvPicPr>
          <p:nvPr/>
        </p:nvPicPr>
        <p:blipFill>
          <a:blip r:embed="rId3" cstate="print"/>
          <a:srcRect/>
          <a:stretch>
            <a:fillRect/>
          </a:stretch>
        </p:blipFill>
        <p:spPr bwMode="auto">
          <a:xfrm rot="5400000">
            <a:off x="3055241" y="2588305"/>
            <a:ext cx="2571766" cy="4538908"/>
          </a:xfrm>
          <a:prstGeom prst="rect">
            <a:avLst/>
          </a:prstGeom>
          <a:noFill/>
        </p:spPr>
      </p:pic>
      <p:pic>
        <p:nvPicPr>
          <p:cNvPr id="33796" name="Picture 4" descr="D:\DF\Изображение 029.jpg"/>
          <p:cNvPicPr>
            <a:picLocks noChangeAspect="1" noChangeArrowheads="1"/>
          </p:cNvPicPr>
          <p:nvPr/>
        </p:nvPicPr>
        <p:blipFill>
          <a:blip r:embed="rId4" cstate="print"/>
          <a:srcRect/>
          <a:stretch>
            <a:fillRect/>
          </a:stretch>
        </p:blipFill>
        <p:spPr bwMode="auto">
          <a:xfrm rot="5400000">
            <a:off x="5565555" y="-6601"/>
            <a:ext cx="2564026" cy="3878547"/>
          </a:xfrm>
          <a:prstGeom prst="rect">
            <a:avLst/>
          </a:prstGeom>
          <a:noFill/>
        </p:spPr>
      </p:pic>
    </p:spTree>
  </p:cSld>
  <p:clrMapOvr>
    <a:masterClrMapping/>
  </p:clrMapOvr>
  <p:transition>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a:extLst>
              <a:ext uri="{FF2B5EF4-FFF2-40B4-BE49-F238E27FC236}">
                <a16:creationId xmlns:a16="http://schemas.microsoft.com/office/drawing/2014/main" xmlns="" id="{4765934F-3E2B-4332-B95E-F6A42C0C4F80}"/>
              </a:ext>
            </a:extLst>
          </p:cNvPr>
          <p:cNvSpPr>
            <a:spLocks noGrp="1"/>
          </p:cNvSpPr>
          <p:nvPr>
            <p:ph type="ctrTitle"/>
          </p:nvPr>
        </p:nvSpPr>
        <p:spPr>
          <a:xfrm>
            <a:off x="785786" y="1643050"/>
            <a:ext cx="7772400" cy="1910277"/>
          </a:xfrm>
        </p:spPr>
        <p:txBody>
          <a:bodyPr>
            <a:normAutofit fontScale="90000"/>
          </a:bodyPr>
          <a:lstStyle/>
          <a:p>
            <a:pPr algn="l">
              <a:lnSpc>
                <a:spcPct val="115000"/>
              </a:lnSpc>
              <a:spcAft>
                <a:spcPts val="1000"/>
              </a:spcAft>
            </a:pPr>
            <a:r>
              <a:rPr lang="ru-RU" sz="1800" dirty="0">
                <a:effectLst/>
                <a:latin typeface="Calibri" panose="020F0502020204030204" pitchFamily="34" charset="0"/>
                <a:ea typeface="Calibri" panose="020F0502020204030204" pitchFamily="34" charset="0"/>
                <a:cs typeface="Times New Roman" panose="02020603050405020304" pitchFamily="18" charset="0"/>
              </a:rPr>
              <a:t/>
            </a:r>
            <a:br>
              <a:rPr lang="ru-RU" sz="1800" dirty="0">
                <a:effectLst/>
                <a:latin typeface="Calibri" panose="020F0502020204030204" pitchFamily="34" charset="0"/>
                <a:ea typeface="Calibri" panose="020F0502020204030204" pitchFamily="34" charset="0"/>
                <a:cs typeface="Times New Roman" panose="02020603050405020304" pitchFamily="18" charset="0"/>
              </a:rPr>
            </a:br>
            <a:r>
              <a:rPr lang="ru-RU" sz="1800" b="1" i="1" dirty="0">
                <a:effectLst/>
                <a:latin typeface="Times New Roman" panose="02020603050405020304" pitchFamily="18" charset="0"/>
                <a:ea typeface="Calibri" panose="020F0502020204030204" pitchFamily="34" charset="0"/>
                <a:cs typeface="Times New Roman" panose="02020603050405020304" pitchFamily="18" charset="0"/>
              </a:rPr>
              <a:t>   </a:t>
            </a:r>
            <a:r>
              <a:rPr lang="ru-RU" sz="20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Актуальность данной исследовательской работы заключается в том, чтобы каждый человек знал и помнил своих земляков, их подвиги, брал пример с них, относился к ним с глубоким уважением и признательностью. Каждый гражданин России должен знать историю не только своего родного края, но и </a:t>
            </a:r>
            <a:br>
              <a:rPr lang="ru-RU" sz="20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br>
            <a:r>
              <a:rPr lang="ru-RU" sz="20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людей, прославивших свой край</a:t>
            </a:r>
            <a:r>
              <a:rPr lang="ru-RU" sz="1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ru-RU" sz="1800" dirty="0">
                <a:effectLst/>
                <a:latin typeface="Calibri" panose="020F0502020204030204" pitchFamily="34" charset="0"/>
                <a:ea typeface="Calibri" panose="020F0502020204030204" pitchFamily="34" charset="0"/>
                <a:cs typeface="Times New Roman" panose="02020603050405020304" pitchFamily="18" charset="0"/>
              </a:rPr>
              <a:t/>
            </a:r>
            <a:br>
              <a:rPr lang="ru-RU" sz="1800" dirty="0">
                <a:effectLst/>
                <a:latin typeface="Calibri" panose="020F0502020204030204" pitchFamily="34" charset="0"/>
                <a:ea typeface="Calibri" panose="020F0502020204030204" pitchFamily="34" charset="0"/>
                <a:cs typeface="Times New Roman" panose="02020603050405020304" pitchFamily="18" charset="0"/>
              </a:rPr>
            </a:br>
            <a:endParaRPr lang="ru-RU" dirty="0"/>
          </a:p>
        </p:txBody>
      </p:sp>
      <p:sp>
        <p:nvSpPr>
          <p:cNvPr id="6" name="TextBox 5">
            <a:extLst>
              <a:ext uri="{FF2B5EF4-FFF2-40B4-BE49-F238E27FC236}">
                <a16:creationId xmlns:a16="http://schemas.microsoft.com/office/drawing/2014/main" xmlns="" id="{AE1D55FF-F0DC-4919-969A-2A9F58061AFD}"/>
              </a:ext>
            </a:extLst>
          </p:cNvPr>
          <p:cNvSpPr txBox="1"/>
          <p:nvPr/>
        </p:nvSpPr>
        <p:spPr>
          <a:xfrm>
            <a:off x="1062789" y="2819735"/>
            <a:ext cx="7344816" cy="1474571"/>
          </a:xfrm>
          <a:prstGeom prst="rect">
            <a:avLst/>
          </a:prstGeom>
          <a:noFill/>
        </p:spPr>
        <p:txBody>
          <a:bodyPr wrap="square">
            <a:spAutoFit/>
          </a:bodyPr>
          <a:lstStyle/>
          <a:p>
            <a:pPr>
              <a:lnSpc>
                <a:spcPct val="115000"/>
              </a:lnSpc>
              <a:spcAft>
                <a:spcPts val="1000"/>
              </a:spcAft>
            </a:pP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1000"/>
              </a:spcAft>
            </a:pPr>
            <a:r>
              <a:rPr lang="ru-RU" spc="-15" dirty="0">
                <a:effectLst/>
                <a:latin typeface="Times New Roman" panose="02020603050405020304" pitchFamily="18" charset="0"/>
                <a:ea typeface="Calibri" panose="020F0502020204030204" pitchFamily="34" charset="0"/>
                <a:cs typeface="Times New Roman" panose="02020603050405020304" pitchFamily="18" charset="0"/>
              </a:rPr>
              <a:t>Объектом исследовательской работы является биография </a:t>
            </a:r>
            <a:r>
              <a:rPr lang="ru-RU" spc="-50" dirty="0">
                <a:effectLst/>
                <a:latin typeface="Times New Roman" panose="02020603050405020304" pitchFamily="18" charset="0"/>
                <a:ea typeface="Calibri" panose="020F0502020204030204" pitchFamily="34" charset="0"/>
                <a:cs typeface="Times New Roman" panose="02020603050405020304" pitchFamily="18" charset="0"/>
              </a:rPr>
              <a:t>жизни и педагогической деятельности моего земляка, замечательного человека </a:t>
            </a:r>
            <a:r>
              <a:rPr lang="ru-RU" spc="-5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Анисимова Виталия Михайловича</a:t>
            </a:r>
            <a:r>
              <a:rPr lang="ru-RU"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Заголовок 1">
            <a:extLst>
              <a:ext uri="{FF2B5EF4-FFF2-40B4-BE49-F238E27FC236}">
                <a16:creationId xmlns:a16="http://schemas.microsoft.com/office/drawing/2014/main" xmlns="" id="{6DA8A1A0-4FA7-46C9-9694-BD06793A1ECB}"/>
              </a:ext>
            </a:extLst>
          </p:cNvPr>
          <p:cNvSpPr txBox="1">
            <a:spLocks/>
          </p:cNvSpPr>
          <p:nvPr/>
        </p:nvSpPr>
        <p:spPr>
          <a:xfrm>
            <a:off x="431219" y="418608"/>
            <a:ext cx="8429652" cy="714379"/>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2800" b="1" dirty="0">
                <a:solidFill>
                  <a:srgbClr val="002060"/>
                </a:solidFill>
                <a:latin typeface="Times New Roman" panose="02020603050405020304" pitchFamily="18" charset="0"/>
                <a:cs typeface="Times New Roman" panose="02020603050405020304" pitchFamily="18" charset="0"/>
              </a:rPr>
              <a:t>Актуальность исследования</a:t>
            </a:r>
          </a:p>
        </p:txBody>
      </p:sp>
      <p:sp>
        <p:nvSpPr>
          <p:cNvPr id="9" name="Заголовок 1">
            <a:extLst>
              <a:ext uri="{FF2B5EF4-FFF2-40B4-BE49-F238E27FC236}">
                <a16:creationId xmlns:a16="http://schemas.microsoft.com/office/drawing/2014/main" xmlns="" id="{07D905A4-F39E-4F90-AC0D-619CA590DEFA}"/>
              </a:ext>
            </a:extLst>
          </p:cNvPr>
          <p:cNvSpPr txBox="1">
            <a:spLocks/>
          </p:cNvSpPr>
          <p:nvPr/>
        </p:nvSpPr>
        <p:spPr>
          <a:xfrm>
            <a:off x="714348" y="2571744"/>
            <a:ext cx="8429652" cy="714379"/>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2800" b="1" dirty="0">
                <a:solidFill>
                  <a:srgbClr val="002060"/>
                </a:solidFill>
                <a:latin typeface="Times New Roman" panose="02020603050405020304" pitchFamily="18" charset="0"/>
                <a:cs typeface="Times New Roman" panose="02020603050405020304" pitchFamily="18" charset="0"/>
              </a:rPr>
              <a:t>Объект исследования</a:t>
            </a:r>
          </a:p>
        </p:txBody>
      </p:sp>
      <p:sp>
        <p:nvSpPr>
          <p:cNvPr id="11" name="TextBox 10">
            <a:extLst>
              <a:ext uri="{FF2B5EF4-FFF2-40B4-BE49-F238E27FC236}">
                <a16:creationId xmlns:a16="http://schemas.microsoft.com/office/drawing/2014/main" xmlns="" id="{157C0FD4-16ED-4F10-992E-D5A4EB4D8836}"/>
              </a:ext>
            </a:extLst>
          </p:cNvPr>
          <p:cNvSpPr txBox="1"/>
          <p:nvPr/>
        </p:nvSpPr>
        <p:spPr>
          <a:xfrm>
            <a:off x="880411" y="5356726"/>
            <a:ext cx="7527194" cy="709233"/>
          </a:xfrm>
          <a:prstGeom prst="rect">
            <a:avLst/>
          </a:prstGeom>
          <a:noFill/>
        </p:spPr>
        <p:txBody>
          <a:bodyPr wrap="square">
            <a:spAutoFit/>
          </a:bodyPr>
          <a:lstStyle/>
          <a:p>
            <a:pPr algn="just">
              <a:lnSpc>
                <a:spcPct val="115000"/>
              </a:lnSpc>
              <a:spcAft>
                <a:spcPts val="1000"/>
              </a:spcAft>
            </a:pPr>
            <a:r>
              <a:rPr lang="ru-RU" sz="1800" spc="-5" dirty="0">
                <a:effectLst/>
                <a:latin typeface="Times New Roman" panose="02020603050405020304" pitchFamily="18" charset="0"/>
                <a:ea typeface="Calibri" panose="020F0502020204030204" pitchFamily="34" charset="0"/>
                <a:cs typeface="Times New Roman" panose="02020603050405020304" pitchFamily="18" charset="0"/>
              </a:rPr>
              <a:t>Предметом исследования являются печатные и </a:t>
            </a:r>
            <a:r>
              <a:rPr lang="ru-RU" sz="1800" dirty="0">
                <a:effectLst/>
                <a:latin typeface="Times New Roman" panose="02020603050405020304" pitchFamily="18" charset="0"/>
                <a:ea typeface="Calibri" panose="020F0502020204030204" pitchFamily="34" charset="0"/>
                <a:cs typeface="Times New Roman" panose="02020603050405020304" pitchFamily="18" charset="0"/>
              </a:rPr>
              <a:t>публицистические материалы, семейный архив.</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 name="Заголовок 1">
            <a:extLst>
              <a:ext uri="{FF2B5EF4-FFF2-40B4-BE49-F238E27FC236}">
                <a16:creationId xmlns:a16="http://schemas.microsoft.com/office/drawing/2014/main" xmlns="" id="{FA7B87FB-4E9B-43C2-92ED-BBDF6746C0D5}"/>
              </a:ext>
            </a:extLst>
          </p:cNvPr>
          <p:cNvSpPr txBox="1">
            <a:spLocks/>
          </p:cNvSpPr>
          <p:nvPr/>
        </p:nvSpPr>
        <p:spPr>
          <a:xfrm>
            <a:off x="642830" y="4470260"/>
            <a:ext cx="8429652" cy="714379"/>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2800" b="1" dirty="0">
                <a:solidFill>
                  <a:srgbClr val="002060"/>
                </a:solidFill>
                <a:latin typeface="Times New Roman" panose="02020603050405020304" pitchFamily="18" charset="0"/>
                <a:cs typeface="Times New Roman" panose="02020603050405020304" pitchFamily="18" charset="0"/>
              </a:rPr>
              <a:t>Предмет  исследования</a:t>
            </a:r>
          </a:p>
        </p:txBody>
      </p:sp>
    </p:spTree>
    <p:extLst>
      <p:ext uri="{BB962C8B-B14F-4D97-AF65-F5344CB8AC3E}">
        <p14:creationId xmlns:p14="http://schemas.microsoft.com/office/powerpoint/2010/main" xmlns="" val="552343910"/>
      </p:ext>
    </p:extLst>
  </p:cSld>
  <p:clrMapOvr>
    <a:masterClrMapping/>
  </p:clrMapOvr>
  <p:transition>
    <p:dissolv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D:\DF\Изображение 031.jpg"/>
          <p:cNvPicPr>
            <a:picLocks noGrp="1" noChangeAspect="1" noChangeArrowheads="1"/>
          </p:cNvPicPr>
          <p:nvPr>
            <p:ph idx="1"/>
          </p:nvPr>
        </p:nvPicPr>
        <p:blipFill>
          <a:blip r:embed="rId2" cstate="print"/>
          <a:srcRect/>
          <a:stretch>
            <a:fillRect/>
          </a:stretch>
        </p:blipFill>
        <p:spPr bwMode="auto">
          <a:xfrm rot="5400000">
            <a:off x="5384113" y="-312070"/>
            <a:ext cx="2796290" cy="3849011"/>
          </a:xfrm>
          <a:prstGeom prst="rect">
            <a:avLst/>
          </a:prstGeom>
          <a:noFill/>
        </p:spPr>
      </p:pic>
      <p:pic>
        <p:nvPicPr>
          <p:cNvPr id="6" name="Picture 5" descr="D:\DF\Изображение 030.jpg"/>
          <p:cNvPicPr>
            <a:picLocks noChangeAspect="1" noChangeArrowheads="1"/>
          </p:cNvPicPr>
          <p:nvPr/>
        </p:nvPicPr>
        <p:blipFill>
          <a:blip r:embed="rId3" cstate="print"/>
          <a:srcRect/>
          <a:stretch>
            <a:fillRect/>
          </a:stretch>
        </p:blipFill>
        <p:spPr bwMode="auto">
          <a:xfrm rot="5400000">
            <a:off x="3583902" y="2702586"/>
            <a:ext cx="3100382" cy="4267458"/>
          </a:xfrm>
          <a:prstGeom prst="rect">
            <a:avLst/>
          </a:prstGeom>
          <a:noFill/>
        </p:spPr>
      </p:pic>
      <p:pic>
        <p:nvPicPr>
          <p:cNvPr id="7" name="Picture 3" descr="D:\DF\Изображение 032.jpg"/>
          <p:cNvPicPr>
            <a:picLocks noChangeAspect="1" noChangeArrowheads="1"/>
          </p:cNvPicPr>
          <p:nvPr/>
        </p:nvPicPr>
        <p:blipFill>
          <a:blip r:embed="rId4" cstate="print"/>
          <a:srcRect/>
          <a:stretch>
            <a:fillRect/>
          </a:stretch>
        </p:blipFill>
        <p:spPr bwMode="auto">
          <a:xfrm rot="5400000">
            <a:off x="838056" y="-193279"/>
            <a:ext cx="2837028" cy="3904970"/>
          </a:xfrm>
          <a:prstGeom prst="rect">
            <a:avLst/>
          </a:prstGeom>
          <a:noFill/>
        </p:spPr>
      </p:pic>
    </p:spTree>
  </p:cSld>
  <p:clrMapOvr>
    <a:masterClrMapping/>
  </p:clrMapOvr>
  <p:transition>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260648"/>
            <a:ext cx="6347713" cy="1320800"/>
          </a:xfrm>
        </p:spPr>
        <p:txBody>
          <a:bodyPr>
            <a:noAutofit/>
          </a:bodyPr>
          <a:lstStyle/>
          <a:p>
            <a:pPr algn="just"/>
            <a:r>
              <a:rPr lang="ru-RU" sz="2800" dirty="0">
                <a:solidFill>
                  <a:srgbClr val="FF0000"/>
                </a:solidFill>
              </a:rPr>
              <a:t> </a:t>
            </a:r>
            <a:r>
              <a:rPr lang="ru-RU" sz="2800" b="1" dirty="0">
                <a:solidFill>
                  <a:schemeClr val="tx2"/>
                </a:solidFill>
                <a:latin typeface="Times New Roman" panose="02020603050405020304" pitchFamily="18" charset="0"/>
                <a:cs typeface="Times New Roman" panose="02020603050405020304" pitchFamily="18" charset="0"/>
              </a:rPr>
              <a:t>За плодотворную научно-педагогическую деятельность В.М.Анисимову присвоены звания: </a:t>
            </a:r>
          </a:p>
        </p:txBody>
      </p:sp>
      <p:sp>
        <p:nvSpPr>
          <p:cNvPr id="3" name="Содержимое 2"/>
          <p:cNvSpPr>
            <a:spLocks noGrp="1"/>
          </p:cNvSpPr>
          <p:nvPr>
            <p:ph idx="1"/>
          </p:nvPr>
        </p:nvSpPr>
        <p:spPr>
          <a:xfrm>
            <a:off x="457200" y="1071546"/>
            <a:ext cx="8229600" cy="5357850"/>
          </a:xfrm>
        </p:spPr>
        <p:txBody>
          <a:bodyPr>
            <a:normAutofit fontScale="92500"/>
          </a:bodyPr>
          <a:lstStyle/>
          <a:p>
            <a:pPr>
              <a:buNone/>
            </a:pPr>
            <a:r>
              <a:rPr lang="ru-RU" sz="2800" dirty="0">
                <a:solidFill>
                  <a:schemeClr val="tx2">
                    <a:lumMod val="50000"/>
                  </a:schemeClr>
                </a:solidFill>
              </a:rPr>
              <a:t> </a:t>
            </a:r>
            <a:endParaRPr lang="ru-RU" dirty="0">
              <a:solidFill>
                <a:srgbClr val="92D050"/>
              </a:solidFill>
            </a:endParaRPr>
          </a:p>
          <a:p>
            <a:r>
              <a:rPr lang="ru-RU" sz="2800" dirty="0">
                <a:latin typeface="Times New Roman" panose="02020603050405020304" pitchFamily="18" charset="0"/>
                <a:cs typeface="Times New Roman" panose="02020603050405020304" pitchFamily="18" charset="0"/>
              </a:rPr>
              <a:t>«Отличник народного просвещения РСФСР»;</a:t>
            </a:r>
          </a:p>
          <a:p>
            <a:r>
              <a:rPr lang="ru-RU" sz="2800" dirty="0">
                <a:latin typeface="Times New Roman" panose="02020603050405020304" pitchFamily="18" charset="0"/>
                <a:cs typeface="Times New Roman" panose="02020603050405020304" pitchFamily="18" charset="0"/>
              </a:rPr>
              <a:t>«Заслуженный учитель школы Российской Федерации»;</a:t>
            </a:r>
          </a:p>
          <a:p>
            <a:r>
              <a:rPr lang="ru-RU" sz="2800" dirty="0">
                <a:latin typeface="Times New Roman" panose="02020603050405020304" pitchFamily="18" charset="0"/>
                <a:cs typeface="Times New Roman" panose="02020603050405020304" pitchFamily="18" charset="0"/>
              </a:rPr>
              <a:t>«Отличник Образования Республики Саха (Якутия)».</a:t>
            </a:r>
          </a:p>
          <a:p>
            <a:r>
              <a:rPr lang="ru-RU" sz="2800" dirty="0">
                <a:latin typeface="Times New Roman" panose="02020603050405020304" pitchFamily="18" charset="0"/>
                <a:cs typeface="Times New Roman" panose="02020603050405020304" pitchFamily="18" charset="0"/>
              </a:rPr>
              <a:t>Является академиком Академии педагогических и социальных наук, член союза журналистов России.</a:t>
            </a:r>
          </a:p>
          <a:p>
            <a:r>
              <a:rPr lang="ru-RU" sz="2800" dirty="0">
                <a:latin typeface="Times New Roman" panose="02020603050405020304" pitchFamily="18" charset="0"/>
                <a:cs typeface="Times New Roman" panose="02020603050405020304" pitchFamily="18" charset="0"/>
              </a:rPr>
              <a:t>Почетный гражданин </a:t>
            </a:r>
            <a:r>
              <a:rPr lang="ru-RU" sz="2800" dirty="0" err="1">
                <a:latin typeface="Times New Roman" panose="02020603050405020304" pitchFamily="18" charset="0"/>
                <a:cs typeface="Times New Roman" panose="02020603050405020304" pitchFamily="18" charset="0"/>
              </a:rPr>
              <a:t>Сунтарского</a:t>
            </a:r>
            <a:r>
              <a:rPr lang="ru-RU" sz="2800" dirty="0">
                <a:latin typeface="Times New Roman" panose="02020603050405020304" pitchFamily="18" charset="0"/>
                <a:cs typeface="Times New Roman" panose="02020603050405020304" pitchFamily="18" charset="0"/>
              </a:rPr>
              <a:t> улуса, ветеран тыла и труда</a:t>
            </a:r>
          </a:p>
          <a:p>
            <a:r>
              <a:rPr lang="ru-RU" sz="2800" dirty="0">
                <a:latin typeface="Times New Roman" panose="02020603050405020304" pitchFamily="18" charset="0"/>
                <a:cs typeface="Times New Roman" panose="02020603050405020304" pitchFamily="18" charset="0"/>
              </a:rPr>
              <a:t>«Учитель учителей Республики Саха (Якутия)»</a:t>
            </a:r>
          </a:p>
          <a:p>
            <a:pPr lvl="8">
              <a:buNone/>
            </a:pPr>
            <a:endParaRPr lang="ru-RU" sz="2800" dirty="0">
              <a:solidFill>
                <a:schemeClr val="tx2">
                  <a:lumMod val="50000"/>
                </a:schemeClr>
              </a:solidFill>
            </a:endParaRPr>
          </a:p>
        </p:txBody>
      </p:sp>
    </p:spTree>
  </p:cSld>
  <p:clrMapOvr>
    <a:masterClrMapping/>
  </p:clrMapOvr>
  <p:transition>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14290"/>
            <a:ext cx="8229600" cy="1143000"/>
          </a:xfrm>
        </p:spPr>
        <p:txBody>
          <a:bodyPr>
            <a:noAutofit/>
          </a:bodyPr>
          <a:lstStyle/>
          <a:p>
            <a:r>
              <a:rPr lang="ru-RU" sz="2800" b="1" dirty="0">
                <a:solidFill>
                  <a:schemeClr val="tx2"/>
                </a:solidFill>
                <a:latin typeface="Times New Roman" panose="02020603050405020304" pitchFamily="18" charset="0"/>
                <a:cs typeface="Times New Roman" panose="02020603050405020304" pitchFamily="18" charset="0"/>
              </a:rPr>
              <a:t>Учительская династия Анисимовых. Семейный </a:t>
            </a:r>
            <a:r>
              <a:rPr lang="ru-RU" sz="2800" b="1" dirty="0" err="1">
                <a:solidFill>
                  <a:schemeClr val="tx2"/>
                </a:solidFill>
                <a:latin typeface="Times New Roman" panose="02020603050405020304" pitchFamily="18" charset="0"/>
                <a:cs typeface="Times New Roman" panose="02020603050405020304" pitchFamily="18" charset="0"/>
              </a:rPr>
              <a:t>педстаж</a:t>
            </a:r>
            <a:r>
              <a:rPr lang="ru-RU" sz="2800" b="1" dirty="0">
                <a:solidFill>
                  <a:schemeClr val="tx2"/>
                </a:solidFill>
                <a:latin typeface="Times New Roman" panose="02020603050405020304" pitchFamily="18" charset="0"/>
                <a:cs typeface="Times New Roman" panose="02020603050405020304" pitchFamily="18" charset="0"/>
              </a:rPr>
              <a:t> более 400 лет</a:t>
            </a:r>
          </a:p>
        </p:txBody>
      </p:sp>
      <p:pic>
        <p:nvPicPr>
          <p:cNvPr id="4" name="Содержимое 3" descr="D:\DF\Изображение 034.jpg"/>
          <p:cNvPicPr>
            <a:picLocks noGrp="1"/>
          </p:cNvPicPr>
          <p:nvPr>
            <p:ph idx="1"/>
          </p:nvPr>
        </p:nvPicPr>
        <p:blipFill>
          <a:blip r:embed="rId2" cstate="print"/>
          <a:srcRect l="5777" t="75953" r="53144" b="8088"/>
          <a:stretch>
            <a:fillRect/>
          </a:stretch>
        </p:blipFill>
        <p:spPr bwMode="auto">
          <a:xfrm rot="5400000">
            <a:off x="2571736" y="3643314"/>
            <a:ext cx="2928958" cy="192882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6" name="Рисунок 5" descr="D:\DF\Изображение 034.jpg"/>
          <p:cNvPicPr/>
          <p:nvPr/>
        </p:nvPicPr>
        <p:blipFill>
          <a:blip r:embed="rId2" cstate="print"/>
          <a:srcRect l="51170" t="76721" r="17070" b="7422"/>
          <a:stretch>
            <a:fillRect/>
          </a:stretch>
        </p:blipFill>
        <p:spPr bwMode="auto">
          <a:xfrm rot="5400000">
            <a:off x="285720" y="1714488"/>
            <a:ext cx="2786082" cy="221457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7" name="Прямоугольник 6"/>
          <p:cNvSpPr/>
          <p:nvPr/>
        </p:nvSpPr>
        <p:spPr>
          <a:xfrm>
            <a:off x="3143240" y="1500174"/>
            <a:ext cx="3714760" cy="1200329"/>
          </a:xfrm>
          <a:prstGeom prst="rect">
            <a:avLst/>
          </a:prstGeom>
        </p:spPr>
        <p:txBody>
          <a:bodyPr wrap="square">
            <a:spAutoFit/>
          </a:bodyPr>
          <a:lstStyle/>
          <a:p>
            <a:r>
              <a:rPr lang="ru-RU" sz="2400" dirty="0"/>
              <a:t> </a:t>
            </a:r>
            <a:r>
              <a:rPr lang="ru-RU" sz="2400" dirty="0">
                <a:latin typeface="Times New Roman" panose="02020603050405020304" pitchFamily="18" charset="0"/>
                <a:cs typeface="Times New Roman" panose="02020603050405020304" pitchFamily="18" charset="0"/>
              </a:rPr>
              <a:t>Племянница Марина Максимовна Филиппова работала учителем 29 лет.</a:t>
            </a:r>
          </a:p>
        </p:txBody>
      </p:sp>
      <p:sp>
        <p:nvSpPr>
          <p:cNvPr id="8" name="Прямоугольник 7"/>
          <p:cNvSpPr/>
          <p:nvPr/>
        </p:nvSpPr>
        <p:spPr>
          <a:xfrm>
            <a:off x="5500694" y="3429000"/>
            <a:ext cx="3071834" cy="2677656"/>
          </a:xfrm>
          <a:prstGeom prst="rect">
            <a:avLst/>
          </a:prstGeom>
        </p:spPr>
        <p:txBody>
          <a:bodyPr wrap="square">
            <a:spAutoFit/>
          </a:bodyPr>
          <a:lstStyle/>
          <a:p>
            <a:r>
              <a:rPr lang="ru-RU" sz="2400" dirty="0">
                <a:latin typeface="Times New Roman" panose="02020603050405020304" pitchFamily="18" charset="0"/>
                <a:cs typeface="Times New Roman" panose="02020603050405020304" pitchFamily="18" charset="0"/>
              </a:rPr>
              <a:t>Племянник Георгий Петрович Михалев окончил Вилюйский </a:t>
            </a:r>
            <a:r>
              <a:rPr lang="ru-RU" sz="2400" dirty="0" err="1">
                <a:latin typeface="Times New Roman" panose="02020603050405020304" pitchFamily="18" charset="0"/>
                <a:cs typeface="Times New Roman" panose="02020603050405020304" pitchFamily="18" charset="0"/>
              </a:rPr>
              <a:t>педтехникум</a:t>
            </a:r>
            <a:r>
              <a:rPr lang="ru-RU" sz="2400" dirty="0">
                <a:latin typeface="Times New Roman" panose="02020603050405020304" pitchFamily="18" charset="0"/>
                <a:cs typeface="Times New Roman" panose="02020603050405020304" pitchFamily="18" charset="0"/>
              </a:rPr>
              <a:t>, работал учителем русского языка и литературы. </a:t>
            </a:r>
            <a:r>
              <a:rPr lang="ru-RU" sz="2400" dirty="0" err="1">
                <a:latin typeface="Times New Roman" panose="02020603050405020304" pitchFamily="18" charset="0"/>
                <a:cs typeface="Times New Roman" panose="02020603050405020304" pitchFamily="18" charset="0"/>
              </a:rPr>
              <a:t>педстаж</a:t>
            </a:r>
            <a:r>
              <a:rPr lang="ru-RU" sz="2400" dirty="0">
                <a:latin typeface="Times New Roman" panose="02020603050405020304" pitchFamily="18" charset="0"/>
                <a:cs typeface="Times New Roman" panose="02020603050405020304" pitchFamily="18" charset="0"/>
              </a:rPr>
              <a:t> 40 лет</a:t>
            </a:r>
          </a:p>
        </p:txBody>
      </p:sp>
    </p:spTree>
  </p:cSld>
  <p:clrMapOvr>
    <a:masterClrMapping/>
  </p:clrMapOvr>
  <p:transition>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descr="D:\DF\Изображение 034.jpg"/>
          <p:cNvPicPr/>
          <p:nvPr/>
        </p:nvPicPr>
        <p:blipFill>
          <a:blip r:embed="rId2" cstate="print"/>
          <a:srcRect l="10100" t="54196" r="50419" b="29604"/>
          <a:stretch>
            <a:fillRect/>
          </a:stretch>
        </p:blipFill>
        <p:spPr bwMode="auto">
          <a:xfrm rot="5400000">
            <a:off x="-142909" y="1071546"/>
            <a:ext cx="4214843" cy="3214711"/>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11" name="Прямоугольник 10"/>
          <p:cNvSpPr/>
          <p:nvPr/>
        </p:nvSpPr>
        <p:spPr>
          <a:xfrm>
            <a:off x="4000496" y="928670"/>
            <a:ext cx="4000528" cy="2677656"/>
          </a:xfrm>
          <a:prstGeom prst="rect">
            <a:avLst/>
          </a:prstGeom>
        </p:spPr>
        <p:txBody>
          <a:bodyPr wrap="square">
            <a:spAutoFit/>
          </a:bodyPr>
          <a:lstStyle/>
          <a:p>
            <a:r>
              <a:rPr lang="ru-RU" sz="2800" dirty="0">
                <a:latin typeface="Times New Roman" panose="02020603050405020304" pitchFamily="18" charset="0"/>
                <a:cs typeface="Times New Roman" panose="02020603050405020304" pitchFamily="18" charset="0"/>
              </a:rPr>
              <a:t>Племянница Людмила Георгиевна Филиппова </a:t>
            </a:r>
          </a:p>
          <a:p>
            <a:r>
              <a:rPr lang="ru-RU" sz="2800" dirty="0">
                <a:latin typeface="Times New Roman" panose="02020603050405020304" pitchFamily="18" charset="0"/>
                <a:cs typeface="Times New Roman" panose="02020603050405020304" pitchFamily="18" charset="0"/>
              </a:rPr>
              <a:t>работала учителем </a:t>
            </a:r>
          </a:p>
          <a:p>
            <a:r>
              <a:rPr lang="ru-RU" sz="2800" dirty="0" err="1">
                <a:latin typeface="Times New Roman" panose="02020603050405020304" pitchFamily="18" charset="0"/>
                <a:cs typeface="Times New Roman" panose="02020603050405020304" pitchFamily="18" charset="0"/>
              </a:rPr>
              <a:t>педстаж</a:t>
            </a:r>
            <a:r>
              <a:rPr lang="ru-RU" sz="2800" dirty="0">
                <a:latin typeface="Times New Roman" panose="02020603050405020304" pitchFamily="18" charset="0"/>
                <a:cs typeface="Times New Roman" panose="02020603050405020304" pitchFamily="18" charset="0"/>
              </a:rPr>
              <a:t> 47 лет.</a:t>
            </a:r>
          </a:p>
          <a:p>
            <a:r>
              <a:rPr lang="ru-RU" sz="2800" dirty="0">
                <a:latin typeface="Times New Roman" panose="02020603050405020304" pitchFamily="18" charset="0"/>
                <a:cs typeface="Times New Roman" panose="02020603050405020304" pitchFamily="18" charset="0"/>
              </a:rPr>
              <a:t>Отличник народного образования РСФСР </a:t>
            </a:r>
          </a:p>
        </p:txBody>
      </p:sp>
    </p:spTree>
  </p:cSld>
  <p:clrMapOvr>
    <a:masterClrMapping/>
  </p:clrMapOvr>
  <p:transition>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5720" y="500042"/>
            <a:ext cx="8501122" cy="1928826"/>
          </a:xfrm>
        </p:spPr>
        <p:txBody>
          <a:bodyPr>
            <a:normAutofit fontScale="92500" lnSpcReduction="20000"/>
          </a:bodyPr>
          <a:lstStyle/>
          <a:p>
            <a:pPr>
              <a:buNone/>
            </a:pPr>
            <a:r>
              <a:rPr lang="ru-RU" dirty="0">
                <a:solidFill>
                  <a:srgbClr val="C00000"/>
                </a:solidFill>
              </a:rPr>
              <a:t>     </a:t>
            </a:r>
          </a:p>
          <a:p>
            <a:pPr>
              <a:buNone/>
            </a:pP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Педстаж</a:t>
            </a:r>
            <a:r>
              <a:rPr lang="ru-RU" sz="2600" dirty="0">
                <a:latin typeface="Times New Roman" panose="02020603050405020304" pitchFamily="18" charset="0"/>
                <a:cs typeface="Times New Roman" panose="02020603050405020304" pitchFamily="18" charset="0"/>
              </a:rPr>
              <a:t> Виталия Михайловича 40 лет. Жена Дина Степановна работала учителем русского языка более 39 лет. Дочь Елена Витальевна педагог стаж работы более 30  лет. Преподаватель немецкого языка, кандидат филологических наук. Живет  теперь в Германии.</a:t>
            </a:r>
          </a:p>
        </p:txBody>
      </p:sp>
      <p:pic>
        <p:nvPicPr>
          <p:cNvPr id="4" name="Рисунок 3" descr="D:\DF\Изображение 033.jpg"/>
          <p:cNvPicPr/>
          <p:nvPr/>
        </p:nvPicPr>
        <p:blipFill>
          <a:blip r:embed="rId2" cstate="print"/>
          <a:srcRect l="44892" t="53380" r="11295" b="7968"/>
          <a:stretch>
            <a:fillRect/>
          </a:stretch>
        </p:blipFill>
        <p:spPr bwMode="auto">
          <a:xfrm rot="5400000">
            <a:off x="2321704" y="1321580"/>
            <a:ext cx="4143401" cy="650085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transition>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1"/>
          <p:cNvSpPr>
            <a:spLocks noGrp="1"/>
          </p:cNvSpPr>
          <p:nvPr>
            <p:ph type="title"/>
          </p:nvPr>
        </p:nvSpPr>
        <p:spPr>
          <a:xfrm>
            <a:off x="214282" y="571480"/>
            <a:ext cx="5857916" cy="2500330"/>
          </a:xfrm>
        </p:spPr>
        <p:txBody>
          <a:bodyPr>
            <a:noAutofit/>
          </a:bodyPr>
          <a:lstStyle/>
          <a:p>
            <a:pPr algn="ctr"/>
            <a:r>
              <a:rPr lang="ru-RU" sz="3200" dirty="0">
                <a:solidFill>
                  <a:schemeClr val="tx1"/>
                </a:solidFill>
              </a:rPr>
              <a:t> </a:t>
            </a:r>
            <a:r>
              <a:rPr lang="ru-RU" sz="2400" dirty="0">
                <a:solidFill>
                  <a:schemeClr val="tx1"/>
                </a:solidFill>
                <a:latin typeface="Times New Roman" panose="02020603050405020304" pitchFamily="18" charset="0"/>
                <a:cs typeface="Times New Roman" panose="02020603050405020304" pitchFamily="18" charset="0"/>
              </a:rPr>
              <a:t>У самых молодых продолжателей деда М.Н.Анисимова, правнуков  Альбине Анатольевне, Аркадию Анатольевичу Архангельских </a:t>
            </a:r>
            <a:r>
              <a:rPr lang="ru-RU" sz="2400" dirty="0" err="1">
                <a:solidFill>
                  <a:schemeClr val="tx1"/>
                </a:solidFill>
                <a:latin typeface="Times New Roman" panose="02020603050405020304" pitchFamily="18" charset="0"/>
                <a:cs typeface="Times New Roman" panose="02020603050405020304" pitchFamily="18" charset="0"/>
              </a:rPr>
              <a:t>педстаж</a:t>
            </a:r>
            <a:r>
              <a:rPr lang="ru-RU" sz="2400" dirty="0">
                <a:solidFill>
                  <a:schemeClr val="tx1"/>
                </a:solidFill>
                <a:latin typeface="Times New Roman" panose="02020603050405020304" pitchFamily="18" charset="0"/>
                <a:cs typeface="Times New Roman" panose="02020603050405020304" pitchFamily="18" charset="0"/>
              </a:rPr>
              <a:t> более  двадцати лет.</a:t>
            </a:r>
          </a:p>
        </p:txBody>
      </p:sp>
      <p:pic>
        <p:nvPicPr>
          <p:cNvPr id="4" name="Содержимое 3" descr="E:\Изображение 371.jpg"/>
          <p:cNvPicPr>
            <a:picLocks noGrp="1"/>
          </p:cNvPicPr>
          <p:nvPr>
            <p:ph idx="1"/>
          </p:nvPr>
        </p:nvPicPr>
        <p:blipFill>
          <a:blip r:embed="rId2" cstate="print"/>
          <a:stretch>
            <a:fillRect/>
          </a:stretch>
        </p:blipFill>
        <p:spPr bwMode="auto">
          <a:xfrm>
            <a:off x="500034" y="3000372"/>
            <a:ext cx="5429288" cy="328614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7" name="Заголовок 1"/>
          <p:cNvSpPr txBox="1">
            <a:spLocks/>
          </p:cNvSpPr>
          <p:nvPr/>
        </p:nvSpPr>
        <p:spPr>
          <a:xfrm>
            <a:off x="1643042" y="642918"/>
            <a:ext cx="7124720" cy="5429288"/>
          </a:xfrm>
          <a:prstGeom prst="rect">
            <a:avLst/>
          </a:prstGeom>
        </p:spPr>
        <p:txBody>
          <a:bodyPr vert="horz" anchor="ctr">
            <a:noAutofit/>
            <a:scene3d>
              <a:camera prst="orthographicFront"/>
              <a:lightRig rig="soft" dir="t">
                <a:rot lat="0" lon="0" rev="16800000"/>
              </a:lightRig>
            </a:scene3d>
            <a:sp3d prstMaterial="softEdge">
              <a:bevelT w="38100" h="38100"/>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ru-RU" sz="2400" b="1" i="0" u="none" strike="noStrike" kern="1200" cap="none" spc="0" normalizeH="0" baseline="0" noProof="0" dirty="0">
              <a:ln w="6350">
                <a:noFill/>
              </a:ln>
              <a:solidFill>
                <a:srgbClr val="FFFF00"/>
              </a:solidFill>
              <a:effectLst>
                <a:outerShdw blurRad="114300" dist="101600" dir="2700000" algn="tl" rotWithShape="0">
                  <a:srgbClr val="000000">
                    <a:alpha val="40000"/>
                  </a:srgbClr>
                </a:outerShdw>
              </a:effectLst>
              <a:uLnTx/>
              <a:uFillTx/>
              <a:latin typeface="+mj-lt"/>
              <a:ea typeface="+mj-ea"/>
              <a:cs typeface="+mj-cs"/>
            </a:endParaRPr>
          </a:p>
        </p:txBody>
      </p:sp>
      <p:sp>
        <p:nvSpPr>
          <p:cNvPr id="8" name="Прямоугольник 7"/>
          <p:cNvSpPr/>
          <p:nvPr/>
        </p:nvSpPr>
        <p:spPr>
          <a:xfrm>
            <a:off x="785786" y="142852"/>
            <a:ext cx="2286000" cy="461665"/>
          </a:xfrm>
          <a:prstGeom prst="rect">
            <a:avLst/>
          </a:prstGeom>
        </p:spPr>
        <p:txBody>
          <a:bodyPr wrap="square">
            <a:spAutoFit/>
          </a:bodyPr>
          <a:lstStyle/>
          <a:p>
            <a:pPr lvl="0" algn="ctr">
              <a:spcBef>
                <a:spcPct val="0"/>
              </a:spcBef>
              <a:defRPr/>
            </a:pPr>
            <a:r>
              <a:rPr lang="ru-RU" sz="2400" b="1" dirty="0">
                <a:ln w="6350">
                  <a:noFill/>
                </a:ln>
                <a:solidFill>
                  <a:srgbClr val="FFFF00"/>
                </a:solidFill>
                <a:effectLst>
                  <a:outerShdw blurRad="114300" dist="101600" dir="2700000" algn="tl" rotWithShape="0">
                    <a:srgbClr val="000000">
                      <a:alpha val="40000"/>
                    </a:srgbClr>
                  </a:outerShdw>
                </a:effectLst>
              </a:rPr>
              <a:t> </a:t>
            </a:r>
            <a:endParaRPr lang="ru-RU" dirty="0"/>
          </a:p>
        </p:txBody>
      </p:sp>
      <p:pic>
        <p:nvPicPr>
          <p:cNvPr id="9" name="Рисунок 8" descr="C:\Users\Компьютер\Desktop\винетка\Архангельская Альбина Анатольевна-директор..jpg"/>
          <p:cNvPicPr/>
          <p:nvPr/>
        </p:nvPicPr>
        <p:blipFill>
          <a:blip r:embed="rId3" cstate="print"/>
          <a:srcRect l="48467" t="16537" r="15056" b="14274"/>
          <a:stretch>
            <a:fillRect/>
          </a:stretch>
        </p:blipFill>
        <p:spPr bwMode="auto">
          <a:xfrm>
            <a:off x="6357950" y="3429000"/>
            <a:ext cx="2000264" cy="292895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6" name="Picture 2" descr="C:\Users\Компьютер\Desktop\винетка\учителя\учителя\Архангельский А.А.- учитель ОБЖ.jpg"/>
          <p:cNvPicPr>
            <a:picLocks noChangeAspect="1" noChangeArrowheads="1"/>
          </p:cNvPicPr>
          <p:nvPr/>
        </p:nvPicPr>
        <p:blipFill>
          <a:blip r:embed="rId4" cstate="print"/>
          <a:srcRect/>
          <a:stretch>
            <a:fillRect/>
          </a:stretch>
        </p:blipFill>
        <p:spPr bwMode="auto">
          <a:xfrm>
            <a:off x="6429388" y="500042"/>
            <a:ext cx="1928826" cy="261459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199" y="620688"/>
            <a:ext cx="8229600" cy="1214446"/>
          </a:xfrm>
        </p:spPr>
        <p:txBody>
          <a:bodyPr>
            <a:noAutofit/>
          </a:bodyPr>
          <a:lstStyle/>
          <a:p>
            <a:r>
              <a:rPr lang="ru-RU" sz="2400" dirty="0">
                <a:solidFill>
                  <a:schemeClr val="tx1"/>
                </a:solidFill>
                <a:latin typeface="Times New Roman" panose="02020603050405020304" pitchFamily="18" charset="0"/>
                <a:cs typeface="Times New Roman" panose="02020603050405020304" pitchFamily="18" charset="0"/>
              </a:rPr>
              <a:t>По решению правительства Республики Саха (Я) от 31 августа 2009 года в нашей школе присвоено имя академика В.М.Анисимова.</a:t>
            </a:r>
          </a:p>
        </p:txBody>
      </p:sp>
      <p:pic>
        <p:nvPicPr>
          <p:cNvPr id="4" name="Picture 4" descr="Школа 018"/>
          <p:cNvPicPr>
            <a:picLocks noGrp="1" noChangeAspect="1" noChangeArrowheads="1"/>
          </p:cNvPicPr>
          <p:nvPr>
            <p:ph idx="1"/>
          </p:nvPr>
        </p:nvPicPr>
        <p:blipFill>
          <a:blip r:embed="rId2" cstate="print"/>
          <a:stretch>
            <a:fillRect/>
          </a:stretch>
        </p:blipFill>
        <p:spPr>
          <a:xfrm>
            <a:off x="853897" y="2160588"/>
            <a:ext cx="5859819" cy="388143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100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49FCF777-A637-4824-A410-3985A7CA8B9E}"/>
              </a:ext>
            </a:extLst>
          </p:cNvPr>
          <p:cNvSpPr txBox="1"/>
          <p:nvPr/>
        </p:nvSpPr>
        <p:spPr>
          <a:xfrm>
            <a:off x="428596" y="1357298"/>
            <a:ext cx="8208912" cy="5170646"/>
          </a:xfrm>
          <a:prstGeom prst="rect">
            <a:avLst/>
          </a:prstGeom>
          <a:noFill/>
        </p:spPr>
        <p:txBody>
          <a:bodyPr wrap="square">
            <a:spAutoFit/>
          </a:bodyPr>
          <a:lstStyle/>
          <a:p>
            <a:pPr algn="just">
              <a:lnSpc>
                <a:spcPct val="150000"/>
              </a:lnSpc>
            </a:pPr>
            <a:r>
              <a:rPr lang="ru-RU" sz="2000" dirty="0">
                <a:effectLst/>
                <a:latin typeface="Times New Roman" panose="02020603050405020304" pitchFamily="18" charset="0"/>
                <a:ea typeface="Times New Roman" panose="02020603050405020304" pitchFamily="18" charset="0"/>
              </a:rPr>
              <a:t>    Виталий Михайлович Анисимов внес весомый вклад в развитие образования в Сунтарском улусе, в республике. Перед нами </a:t>
            </a:r>
            <a:r>
              <a:rPr lang="ru-RU" sz="2000" dirty="0">
                <a:latin typeface="Times New Roman" panose="02020603050405020304" pitchFamily="18" charset="0"/>
                <a:ea typeface="Times New Roman" panose="02020603050405020304" pitchFamily="18" charset="0"/>
              </a:rPr>
              <a:t>яркий пример верного служения родному народу. </a:t>
            </a:r>
            <a:r>
              <a:rPr lang="ru-RU" sz="2000" dirty="0">
                <a:latin typeface="Times New Roman" panose="02020603050405020304" pitchFamily="18" charset="0"/>
                <a:ea typeface="Calibri" panose="020F0502020204030204" pitchFamily="34" charset="0"/>
                <a:cs typeface="Times New Roman" panose="02020603050405020304" pitchFamily="18" charset="0"/>
              </a:rPr>
              <a:t>Им по праву могут гордиться односельчане, улус, республика. </a:t>
            </a:r>
            <a:r>
              <a:rPr lang="ru-RU" sz="2000" dirty="0">
                <a:effectLst/>
                <a:latin typeface="Times New Roman" panose="02020603050405020304" pitchFamily="18" charset="0"/>
                <a:ea typeface="Times New Roman" panose="02020603050405020304" pitchFamily="18" charset="0"/>
              </a:rPr>
              <a:t>История страны состоит из историй жизни отдельных людей, которые не всегда известны всей стране и не совершили грандиозных исторических подвигов, а своим кропотливым каждодневным трудом преумножали богатства своей страны, создавали мощь своей Родины. Они не думали о том, что о них узнают, и будут помнить, передавать их имена из поколения в поколение, они просто работали на благо людей, живущих рядом. И мы, современное поколение, должны помнить о них.</a:t>
            </a:r>
          </a:p>
        </p:txBody>
      </p:sp>
      <p:sp>
        <p:nvSpPr>
          <p:cNvPr id="7" name="Заголовок 6">
            <a:extLst>
              <a:ext uri="{FF2B5EF4-FFF2-40B4-BE49-F238E27FC236}">
                <a16:creationId xmlns:a16="http://schemas.microsoft.com/office/drawing/2014/main" xmlns="" id="{EF884416-957F-469B-B2DD-755F3D52DEFA}"/>
              </a:ext>
            </a:extLst>
          </p:cNvPr>
          <p:cNvSpPr>
            <a:spLocks noGrp="1"/>
          </p:cNvSpPr>
          <p:nvPr>
            <p:ph type="title"/>
          </p:nvPr>
        </p:nvSpPr>
        <p:spPr>
          <a:xfrm>
            <a:off x="683568" y="572674"/>
            <a:ext cx="7355160" cy="634082"/>
          </a:xfrm>
        </p:spPr>
        <p:txBody>
          <a:bodyPr>
            <a:normAutofit fontScale="90000"/>
          </a:bodyPr>
          <a:lstStyle/>
          <a:p>
            <a:pPr algn="ctr"/>
            <a:r>
              <a:rPr lang="ru-RU" b="1"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Заключение</a:t>
            </a:r>
          </a:p>
        </p:txBody>
      </p:sp>
    </p:spTree>
    <p:extLst>
      <p:ext uri="{BB962C8B-B14F-4D97-AF65-F5344CB8AC3E}">
        <p14:creationId xmlns:p14="http://schemas.microsoft.com/office/powerpoint/2010/main" xmlns="" val="2203116005"/>
      </p:ext>
    </p:extLst>
  </p:cSld>
  <p:clrMapOvr>
    <a:masterClrMapping/>
  </p:clrMapOvr>
  <p:transition>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642911" y="2071678"/>
            <a:ext cx="7215238" cy="923330"/>
          </a:xfrm>
          <a:prstGeom prst="rect">
            <a:avLst/>
          </a:prstGeom>
          <a:noFill/>
        </p:spPr>
        <p:txBody>
          <a:bodyPr wrap="square" lIns="91440" tIns="45720" rIns="91440" bIns="45720">
            <a:spAutoFit/>
          </a:bodyPr>
          <a:lstStyle/>
          <a:p>
            <a:pPr algn="ctr"/>
            <a:r>
              <a:rPr lang="ru-RU" sz="54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Спасибо за внимание!</a:t>
            </a:r>
          </a:p>
        </p:txBody>
      </p:sp>
    </p:spTree>
  </p:cSld>
  <p:clrMapOvr>
    <a:masterClrMapping/>
  </p:clrMapOvr>
  <p:transition>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a:extLst>
              <a:ext uri="{FF2B5EF4-FFF2-40B4-BE49-F238E27FC236}">
                <a16:creationId xmlns:a16="http://schemas.microsoft.com/office/drawing/2014/main" xmlns="" id="{4765934F-3E2B-4332-B95E-F6A42C0C4F80}"/>
              </a:ext>
            </a:extLst>
          </p:cNvPr>
          <p:cNvSpPr>
            <a:spLocks noGrp="1"/>
          </p:cNvSpPr>
          <p:nvPr>
            <p:ph type="ctrTitle"/>
          </p:nvPr>
        </p:nvSpPr>
        <p:spPr>
          <a:xfrm>
            <a:off x="685800" y="1595466"/>
            <a:ext cx="7772400" cy="1470025"/>
          </a:xfrm>
        </p:spPr>
        <p:txBody>
          <a:bodyPr>
            <a:noAutofit/>
          </a:bodyPr>
          <a:lstStyle/>
          <a:p>
            <a:pPr algn="l"/>
            <a:r>
              <a:rPr lang="ru-RU" sz="2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С</a:t>
            </a:r>
            <a:r>
              <a:rPr lang="ru-RU" sz="20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бор и обобщение материала об академике </a:t>
            </a:r>
            <a:r>
              <a:rPr lang="ru-RU" sz="2000" dirty="0">
                <a:solidFill>
                  <a:schemeClr val="tx1"/>
                </a:solidFill>
                <a:latin typeface="Times New Roman" panose="02020603050405020304" pitchFamily="18" charset="0"/>
                <a:cs typeface="Times New Roman" panose="02020603050405020304" pitchFamily="18" charset="0"/>
              </a:rPr>
              <a:t>Академии педагогических и социальных наук</a:t>
            </a:r>
            <a:r>
              <a:rPr lang="ru-RU" sz="20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профессоре, заслуженном учителе школы РФ, отличнике образования РС (Я) Виталии Михайловиче Анисимове </a:t>
            </a:r>
            <a:r>
              <a:rPr lang="ru-RU" sz="2000" dirty="0">
                <a:effectLst/>
                <a:latin typeface="Calibri" panose="020F0502020204030204" pitchFamily="34" charset="0"/>
                <a:ea typeface="Calibri" panose="020F0502020204030204" pitchFamily="34" charset="0"/>
                <a:cs typeface="Times New Roman" panose="02020603050405020304" pitchFamily="18" charset="0"/>
              </a:rPr>
              <a:t/>
            </a:r>
            <a:br>
              <a:rPr lang="ru-RU" sz="2000" dirty="0">
                <a:effectLst/>
                <a:latin typeface="Calibri" panose="020F0502020204030204" pitchFamily="34" charset="0"/>
                <a:ea typeface="Calibri" panose="020F0502020204030204" pitchFamily="34" charset="0"/>
                <a:cs typeface="Times New Roman" panose="02020603050405020304" pitchFamily="18" charset="0"/>
              </a:rPr>
            </a:br>
            <a:endParaRPr lang="ru-RU" sz="2000" dirty="0"/>
          </a:p>
        </p:txBody>
      </p:sp>
      <p:sp>
        <p:nvSpPr>
          <p:cNvPr id="9" name="Подзаголовок 8">
            <a:extLst>
              <a:ext uri="{FF2B5EF4-FFF2-40B4-BE49-F238E27FC236}">
                <a16:creationId xmlns:a16="http://schemas.microsoft.com/office/drawing/2014/main" xmlns="" id="{6095FAC8-EE47-4C58-9596-C090EA1B5BEF}"/>
              </a:ext>
            </a:extLst>
          </p:cNvPr>
          <p:cNvSpPr>
            <a:spLocks noGrp="1"/>
          </p:cNvSpPr>
          <p:nvPr>
            <p:ph type="subTitle" idx="1"/>
          </p:nvPr>
        </p:nvSpPr>
        <p:spPr>
          <a:xfrm>
            <a:off x="2428860" y="2714620"/>
            <a:ext cx="4557690" cy="769441"/>
          </a:xfrm>
        </p:spPr>
        <p:txBody>
          <a:bodyPr/>
          <a:lstStyle/>
          <a:p>
            <a:r>
              <a:rPr lang="ru-RU" sz="3200" b="1" dirty="0">
                <a:solidFill>
                  <a:srgbClr val="002060"/>
                </a:solidFill>
                <a:latin typeface="Times New Roman" panose="02020603050405020304" pitchFamily="18" charset="0"/>
                <a:cs typeface="Times New Roman" panose="02020603050405020304" pitchFamily="18" charset="0"/>
              </a:rPr>
              <a:t>Задачи  исследования</a:t>
            </a:r>
          </a:p>
          <a:p>
            <a:endParaRPr lang="ru-RU" dirty="0"/>
          </a:p>
        </p:txBody>
      </p:sp>
      <p:sp>
        <p:nvSpPr>
          <p:cNvPr id="6" name="TextBox 5">
            <a:extLst>
              <a:ext uri="{FF2B5EF4-FFF2-40B4-BE49-F238E27FC236}">
                <a16:creationId xmlns:a16="http://schemas.microsoft.com/office/drawing/2014/main" xmlns="" id="{DF681924-49CC-44AC-98B2-097739BFB1A5}"/>
              </a:ext>
            </a:extLst>
          </p:cNvPr>
          <p:cNvSpPr txBox="1"/>
          <p:nvPr/>
        </p:nvSpPr>
        <p:spPr>
          <a:xfrm>
            <a:off x="1043608" y="575221"/>
            <a:ext cx="7414592" cy="584775"/>
          </a:xfrm>
          <a:prstGeom prst="rect">
            <a:avLst/>
          </a:prstGeom>
          <a:noFill/>
        </p:spPr>
        <p:txBody>
          <a:bodyPr wrap="square">
            <a:spAutoFit/>
          </a:bodyPr>
          <a:lstStyle/>
          <a:p>
            <a:pPr algn="ctr"/>
            <a:r>
              <a:rPr lang="ru-RU" sz="3200" b="1" dirty="0">
                <a:solidFill>
                  <a:srgbClr val="002060"/>
                </a:solidFill>
                <a:latin typeface="Times New Roman" panose="02020603050405020304" pitchFamily="18" charset="0"/>
                <a:cs typeface="Times New Roman" panose="02020603050405020304" pitchFamily="18" charset="0"/>
              </a:rPr>
              <a:t>Цель  исследования</a:t>
            </a:r>
          </a:p>
        </p:txBody>
      </p:sp>
      <p:sp>
        <p:nvSpPr>
          <p:cNvPr id="7" name="TextBox 6">
            <a:extLst>
              <a:ext uri="{FF2B5EF4-FFF2-40B4-BE49-F238E27FC236}">
                <a16:creationId xmlns:a16="http://schemas.microsoft.com/office/drawing/2014/main" xmlns="" id="{3F42CC26-FD44-4F5D-8134-2CA697CDB5FB}"/>
              </a:ext>
            </a:extLst>
          </p:cNvPr>
          <p:cNvSpPr txBox="1"/>
          <p:nvPr/>
        </p:nvSpPr>
        <p:spPr>
          <a:xfrm>
            <a:off x="642910" y="3286124"/>
            <a:ext cx="7951304" cy="3719993"/>
          </a:xfrm>
          <a:prstGeom prst="rect">
            <a:avLst/>
          </a:prstGeom>
          <a:noFill/>
        </p:spPr>
        <p:txBody>
          <a:bodyPr wrap="square">
            <a:spAutoFit/>
          </a:bodyPr>
          <a:lstStyle/>
          <a:p>
            <a:pPr>
              <a:lnSpc>
                <a:spcPct val="115000"/>
              </a:lnSpc>
              <a:spcAft>
                <a:spcPts val="1000"/>
              </a:spcAft>
              <a:buFontTx/>
              <a:buChar char="-"/>
            </a:pPr>
            <a:r>
              <a:rPr lang="ru-RU" sz="2000" dirty="0">
                <a:effectLst/>
                <a:latin typeface="Times New Roman" panose="02020603050405020304" pitchFamily="18" charset="0"/>
                <a:ea typeface="Calibri" panose="020F0502020204030204" pitchFamily="34" charset="0"/>
                <a:cs typeface="Times New Roman" panose="02020603050405020304" pitchFamily="18" charset="0"/>
              </a:rPr>
              <a:t>собрать всю имеющуюся информацию об</a:t>
            </a:r>
            <a:r>
              <a:rPr lang="ru-RU" sz="2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Анисимове Виталии Михайловиче;</a:t>
            </a:r>
          </a:p>
          <a:p>
            <a:pPr>
              <a:lnSpc>
                <a:spcPct val="115000"/>
              </a:lnSpc>
              <a:spcAft>
                <a:spcPts val="1000"/>
              </a:spcAft>
              <a:buFontTx/>
              <a:buChar char="-"/>
            </a:pPr>
            <a:r>
              <a:rPr lang="ru-RU" sz="2000" dirty="0">
                <a:latin typeface="Times New Roman" panose="02020603050405020304" pitchFamily="18" charset="0"/>
                <a:ea typeface="Calibri" panose="020F0502020204030204" pitchFamily="34" charset="0"/>
                <a:cs typeface="Times New Roman" panose="02020603050405020304" pitchFamily="18" charset="0"/>
              </a:rPr>
              <a:t>- п</a:t>
            </a:r>
            <a:r>
              <a:rPr lang="ru-RU" sz="2000" dirty="0">
                <a:effectLst/>
                <a:latin typeface="Times New Roman" panose="02020603050405020304" pitchFamily="18" charset="0"/>
                <a:ea typeface="Calibri" panose="020F0502020204030204" pitchFamily="34" charset="0"/>
                <a:cs typeface="Times New Roman" panose="02020603050405020304" pitchFamily="18" charset="0"/>
              </a:rPr>
              <a:t>робудить интерес к жизни известных земляков, истории малой родины, воспитать чувство гордости за родную землю. </a:t>
            </a: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1000"/>
              </a:spcAft>
              <a:tabLst>
                <a:tab pos="4429125" algn="l"/>
              </a:tabLst>
            </a:pPr>
            <a:r>
              <a:rPr lang="ru-RU" sz="2000" dirty="0">
                <a:effectLst/>
                <a:latin typeface="Times New Roman" panose="02020603050405020304" pitchFamily="18" charset="0"/>
                <a:ea typeface="Calibri" panose="020F0502020204030204" pitchFamily="34" charset="0"/>
                <a:cs typeface="Times New Roman" panose="02020603050405020304" pitchFamily="18" charset="0"/>
              </a:rPr>
              <a:t>-научиться методам исследовательской работы, приемам работы с источниками, приобщение к архивным документам, книгам.</a:t>
            </a:r>
          </a:p>
          <a:p>
            <a:pPr algn="just">
              <a:lnSpc>
                <a:spcPct val="115000"/>
              </a:lnSpc>
              <a:spcAft>
                <a:spcPts val="1000"/>
              </a:spcAft>
              <a:tabLst>
                <a:tab pos="4429125" algn="l"/>
              </a:tabLst>
            </a:pPr>
            <a:r>
              <a:rPr lang="ru-RU" sz="2000" dirty="0">
                <a:latin typeface="Times New Roman" panose="02020603050405020304" pitchFamily="18" charset="0"/>
                <a:ea typeface="Calibri" panose="020F0502020204030204" pitchFamily="34" charset="0"/>
                <a:cs typeface="Times New Roman" panose="02020603050405020304" pitchFamily="18" charset="0"/>
              </a:rPr>
              <a:t>- н</a:t>
            </a:r>
            <a:r>
              <a:rPr lang="ru-RU" sz="2000" dirty="0">
                <a:effectLst/>
                <a:latin typeface="Times New Roman" panose="02020603050405020304" pitchFamily="18" charset="0"/>
                <a:ea typeface="Calibri" panose="020F0502020204030204" pitchFamily="34" charset="0"/>
                <a:cs typeface="Times New Roman" panose="02020603050405020304" pitchFamily="18" charset="0"/>
              </a:rPr>
              <a:t>ачать создание книги памяти «Знаменитые земляки» и передать материал школьному краеведческому уголку.</a:t>
            </a: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1000"/>
              </a:spcAft>
              <a:tabLst>
                <a:tab pos="4429125" algn="l"/>
              </a:tabLst>
            </a:pP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2166877861"/>
      </p:ext>
    </p:extLst>
  </p:cSld>
  <p:clrMapOvr>
    <a:masterClrMapping/>
  </p:clrMapOvr>
  <p:transition>
    <p:dissolv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3071802" y="4786322"/>
            <a:ext cx="5786478" cy="1357323"/>
          </a:xfr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a:r>
              <a:rPr lang="ru-RU" sz="3200" dirty="0">
                <a:ln w="11430"/>
                <a:solidFill>
                  <a:schemeClr val="accent4">
                    <a:lumMod val="50000"/>
                  </a:schemeClr>
                </a:solidFill>
                <a:effectLst>
                  <a:outerShdw blurRad="50800" dist="39000" dir="5460000" algn="tl">
                    <a:srgbClr val="000000">
                      <a:alpha val="38000"/>
                    </a:srgbClr>
                  </a:outerShdw>
                </a:effectLst>
              </a:rPr>
              <a:t>  </a:t>
            </a:r>
          </a:p>
          <a:p>
            <a:pPr algn="r">
              <a:spcBef>
                <a:spcPts val="0"/>
              </a:spcBef>
            </a:pPr>
            <a:endParaRPr lang="ru-RU" sz="3200" dirty="0">
              <a:ln w="11430"/>
              <a:solidFill>
                <a:schemeClr val="accent4">
                  <a:lumMod val="50000"/>
                </a:schemeClr>
              </a:solidFill>
              <a:effectLst>
                <a:outerShdw blurRad="50800" dist="39000" dir="5460000" algn="tl">
                  <a:srgbClr val="000000">
                    <a:alpha val="38000"/>
                  </a:srgbClr>
                </a:outerShdw>
              </a:effectLst>
            </a:endParaRPr>
          </a:p>
          <a:p>
            <a:pPr algn="r">
              <a:spcBef>
                <a:spcPts val="0"/>
              </a:spcBef>
            </a:pPr>
            <a:r>
              <a:rPr lang="ru-RU" sz="3200" dirty="0">
                <a:ln w="11430"/>
                <a:solidFill>
                  <a:schemeClr val="accent4">
                    <a:lumMod val="50000"/>
                  </a:schemeClr>
                </a:solidFill>
                <a:effectLst>
                  <a:outerShdw blurRad="50800" dist="39000" dir="5460000" algn="tl">
                    <a:srgbClr val="000000">
                      <a:alpha val="38000"/>
                    </a:srgbClr>
                  </a:outerShdw>
                </a:effectLst>
              </a:rPr>
              <a:t>                                                                              </a:t>
            </a:r>
          </a:p>
          <a:p>
            <a:pPr algn="r"/>
            <a:r>
              <a:rPr lang="ru-RU" sz="3200" dirty="0">
                <a:ln w="11430"/>
                <a:solidFill>
                  <a:schemeClr val="accent4">
                    <a:lumMod val="50000"/>
                  </a:schemeClr>
                </a:solidFill>
                <a:effectLst>
                  <a:outerShdw blurRad="50800" dist="39000" dir="5460000" algn="tl">
                    <a:srgbClr val="000000">
                      <a:alpha val="38000"/>
                    </a:srgbClr>
                  </a:outerShdw>
                </a:effectLst>
              </a:rPr>
              <a:t> </a:t>
            </a:r>
          </a:p>
          <a:p>
            <a:pPr algn="r"/>
            <a:endParaRPr lang="ru-RU" sz="3200" dirty="0">
              <a:ln w="11430"/>
              <a:solidFill>
                <a:schemeClr val="accent4">
                  <a:lumMod val="50000"/>
                </a:schemeClr>
              </a:solidFill>
              <a:effectLst>
                <a:outerShdw blurRad="50800" dist="39000" dir="5460000" algn="tl">
                  <a:srgbClr val="000000">
                    <a:alpha val="38000"/>
                  </a:srgbClr>
                </a:outerShdw>
              </a:effectLst>
            </a:endParaRPr>
          </a:p>
        </p:txBody>
      </p:sp>
      <p:sp>
        <p:nvSpPr>
          <p:cNvPr id="6" name="TextBox 5">
            <a:extLst>
              <a:ext uri="{FF2B5EF4-FFF2-40B4-BE49-F238E27FC236}">
                <a16:creationId xmlns:a16="http://schemas.microsoft.com/office/drawing/2014/main" xmlns="" id="{F0CAB12D-B2A0-416C-999C-45EF3A0B91C9}"/>
              </a:ext>
            </a:extLst>
          </p:cNvPr>
          <p:cNvSpPr txBox="1"/>
          <p:nvPr/>
        </p:nvSpPr>
        <p:spPr>
          <a:xfrm>
            <a:off x="445152" y="1052894"/>
            <a:ext cx="8334070" cy="1983428"/>
          </a:xfrm>
          <a:prstGeom prst="rect">
            <a:avLst/>
          </a:prstGeom>
          <a:noFill/>
        </p:spPr>
        <p:txBody>
          <a:bodyPr wrap="square">
            <a:spAutoFit/>
          </a:bodyPr>
          <a:lstStyle/>
          <a:p>
            <a:pPr algn="just">
              <a:lnSpc>
                <a:spcPct val="115000"/>
              </a:lnSpc>
              <a:spcAft>
                <a:spcPts val="1000"/>
              </a:spcAft>
            </a:pPr>
            <a:r>
              <a:rPr lang="ru-RU" dirty="0">
                <a:latin typeface="Times New Roman" panose="02020603050405020304" pitchFamily="18" charset="0"/>
                <a:ea typeface="Calibri" panose="020F0502020204030204" pitchFamily="34" charset="0"/>
                <a:cs typeface="Times New Roman" panose="02020603050405020304" pitchFamily="18" charset="0"/>
              </a:rPr>
              <a:t>З</a:t>
            </a:r>
            <a:r>
              <a:rPr lang="ru-RU" sz="1800" dirty="0">
                <a:effectLst/>
                <a:latin typeface="Times New Roman" panose="02020603050405020304" pitchFamily="18" charset="0"/>
                <a:ea typeface="Calibri" panose="020F0502020204030204" pitchFamily="34" charset="0"/>
                <a:cs typeface="Times New Roman" panose="02020603050405020304" pitchFamily="18" charset="0"/>
              </a:rPr>
              <a:t>нание современной истории малой родины и людей, прославивших ее, может качественно повысить уровень патриотизма у подростков, положительно повлиять на формирование толерантно настроенной личности. История жизни нашего земляка может стать образцом для каждого, кто хотел добиться успехов в жизни и прожить свою жизнь достойно, может научить высшим жизненным ценностям: духовному родству, доброте, трудолюбию. </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xmlns="" id="{F88F9ECF-FF15-4E34-A470-E869E1152154}"/>
              </a:ext>
            </a:extLst>
          </p:cNvPr>
          <p:cNvSpPr txBox="1"/>
          <p:nvPr/>
        </p:nvSpPr>
        <p:spPr>
          <a:xfrm>
            <a:off x="1115616" y="329634"/>
            <a:ext cx="7414592" cy="584775"/>
          </a:xfrm>
          <a:prstGeom prst="rect">
            <a:avLst/>
          </a:prstGeom>
          <a:noFill/>
        </p:spPr>
        <p:txBody>
          <a:bodyPr wrap="square">
            <a:spAutoFit/>
          </a:bodyPr>
          <a:lstStyle/>
          <a:p>
            <a:pPr algn="ctr"/>
            <a:r>
              <a:rPr lang="ru-RU" sz="3200" b="1" dirty="0">
                <a:solidFill>
                  <a:srgbClr val="002060"/>
                </a:solidFill>
                <a:latin typeface="Times New Roman" panose="02020603050405020304" pitchFamily="18" charset="0"/>
                <a:cs typeface="Times New Roman" panose="02020603050405020304" pitchFamily="18" charset="0"/>
              </a:rPr>
              <a:t>Гипотеза   исследования</a:t>
            </a:r>
          </a:p>
        </p:txBody>
      </p:sp>
      <p:sp>
        <p:nvSpPr>
          <p:cNvPr id="8" name="TextBox 7">
            <a:extLst>
              <a:ext uri="{FF2B5EF4-FFF2-40B4-BE49-F238E27FC236}">
                <a16:creationId xmlns:a16="http://schemas.microsoft.com/office/drawing/2014/main" xmlns="" id="{19306DF2-8416-4D3D-BB45-B5532A1FBF0D}"/>
              </a:ext>
            </a:extLst>
          </p:cNvPr>
          <p:cNvSpPr txBox="1"/>
          <p:nvPr/>
        </p:nvSpPr>
        <p:spPr>
          <a:xfrm>
            <a:off x="571472" y="4000504"/>
            <a:ext cx="8174712" cy="1731051"/>
          </a:xfrm>
          <a:prstGeom prst="rect">
            <a:avLst/>
          </a:prstGeom>
          <a:noFill/>
        </p:spPr>
        <p:txBody>
          <a:bodyPr wrap="square">
            <a:spAutoFit/>
          </a:bodyPr>
          <a:lstStyle/>
          <a:p>
            <a:pPr algn="just">
              <a:lnSpc>
                <a:spcPct val="115000"/>
              </a:lnSpc>
              <a:spcAft>
                <a:spcPts val="1000"/>
              </a:spcAft>
              <a:tabLst>
                <a:tab pos="4429125" algn="l"/>
              </a:tabLst>
            </a:pPr>
            <a:r>
              <a:rPr lang="ru-RU" sz="1800" dirty="0">
                <a:effectLst/>
                <a:latin typeface="Times New Roman" panose="02020603050405020304" pitchFamily="18" charset="0"/>
                <a:ea typeface="Calibri" panose="020F0502020204030204" pitchFamily="34" charset="0"/>
                <a:cs typeface="Times New Roman" panose="02020603050405020304" pitchFamily="18" charset="0"/>
              </a:rPr>
              <a:t>- изучение информационного материала;</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1000"/>
              </a:spcAft>
              <a:tabLst>
                <a:tab pos="4429125" algn="l"/>
              </a:tabLst>
            </a:pPr>
            <a:r>
              <a:rPr lang="ru-RU" sz="1800" dirty="0">
                <a:effectLst/>
                <a:latin typeface="Times New Roman" panose="02020603050405020304" pitchFamily="18" charset="0"/>
                <a:ea typeface="Calibri" panose="020F0502020204030204" pitchFamily="34" charset="0"/>
                <a:cs typeface="Times New Roman" panose="02020603050405020304" pitchFamily="18" charset="0"/>
              </a:rPr>
              <a:t>- ознакомление с личными воспоминаниями  родственников;</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1000"/>
              </a:spcAft>
              <a:tabLst>
                <a:tab pos="4429125" algn="l"/>
              </a:tabLst>
            </a:pPr>
            <a:r>
              <a:rPr lang="ru-RU" sz="1800" dirty="0">
                <a:effectLst/>
                <a:latin typeface="Times New Roman" panose="02020603050405020304" pitchFamily="18" charset="0"/>
                <a:ea typeface="Calibri" panose="020F0502020204030204" pitchFamily="34" charset="0"/>
                <a:cs typeface="Times New Roman" panose="02020603050405020304" pitchFamily="18" charset="0"/>
              </a:rPr>
              <a:t>- поиск  статей о </a:t>
            </a:r>
            <a:r>
              <a:rPr lang="ru-RU" sz="1800" dirty="0" err="1">
                <a:effectLst/>
                <a:latin typeface="Times New Roman" panose="02020603050405020304" pitchFamily="18" charset="0"/>
                <a:ea typeface="Calibri" panose="020F0502020204030204" pitchFamily="34" charset="0"/>
                <a:cs typeface="Times New Roman" panose="02020603050405020304" pitchFamily="18" charset="0"/>
              </a:rPr>
              <a:t>В.М.Анисимове</a:t>
            </a:r>
            <a:r>
              <a:rPr lang="ru-RU" sz="1800" dirty="0">
                <a:effectLst/>
                <a:latin typeface="Times New Roman" panose="02020603050405020304" pitchFamily="18" charset="0"/>
                <a:ea typeface="Calibri" panose="020F0502020204030204" pitchFamily="34" charset="0"/>
                <a:cs typeface="Times New Roman" panose="02020603050405020304" pitchFamily="18" charset="0"/>
              </a:rPr>
              <a:t> в газетах и книгах;</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1000"/>
              </a:spcAft>
            </a:pPr>
            <a:r>
              <a:rPr lang="ru-RU"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поисково-исследовательский метод,  беседа, интервью</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xmlns="" id="{1728DD1D-9707-4EB7-BBF5-E2FCCE726575}"/>
              </a:ext>
            </a:extLst>
          </p:cNvPr>
          <p:cNvSpPr txBox="1"/>
          <p:nvPr/>
        </p:nvSpPr>
        <p:spPr>
          <a:xfrm>
            <a:off x="984570" y="3303757"/>
            <a:ext cx="7414592" cy="584775"/>
          </a:xfrm>
          <a:prstGeom prst="rect">
            <a:avLst/>
          </a:prstGeom>
          <a:noFill/>
        </p:spPr>
        <p:txBody>
          <a:bodyPr wrap="square">
            <a:spAutoFit/>
          </a:bodyPr>
          <a:lstStyle/>
          <a:p>
            <a:pPr algn="ctr"/>
            <a:r>
              <a:rPr lang="ru-RU" sz="3200" b="1" dirty="0">
                <a:solidFill>
                  <a:srgbClr val="002060"/>
                </a:solidFill>
                <a:latin typeface="Times New Roman" panose="02020603050405020304" pitchFamily="18" charset="0"/>
                <a:cs typeface="Times New Roman" panose="02020603050405020304" pitchFamily="18" charset="0"/>
              </a:rPr>
              <a:t>Методы   исследования</a:t>
            </a:r>
          </a:p>
        </p:txBody>
      </p:sp>
    </p:spTree>
    <p:extLst>
      <p:ext uri="{BB962C8B-B14F-4D97-AF65-F5344CB8AC3E}">
        <p14:creationId xmlns:p14="http://schemas.microsoft.com/office/powerpoint/2010/main" xmlns="" val="2603781797"/>
      </p:ext>
    </p:extLst>
  </p:cSld>
  <p:clrMapOvr>
    <a:masterClrMapping/>
  </p:clrMapOvr>
  <p:transition>
    <p:dissolv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14282" y="0"/>
            <a:ext cx="8429652" cy="983032"/>
          </a:xfrm>
        </p:spPr>
        <p:txBody>
          <a:bodyPr>
            <a:noAutofit/>
          </a:bodyPr>
          <a:lstStyle/>
          <a:p>
            <a:r>
              <a:rPr lang="ru-RU" sz="3200" b="1" dirty="0">
                <a:solidFill>
                  <a:schemeClr val="tx2"/>
                </a:solidFill>
                <a:latin typeface="Times New Roman" panose="02020603050405020304" pitchFamily="18" charset="0"/>
                <a:cs typeface="Times New Roman" panose="02020603050405020304" pitchFamily="18" charset="0"/>
              </a:rPr>
              <a:t>Виталий Михайлович  Анисимов</a:t>
            </a:r>
          </a:p>
        </p:txBody>
      </p:sp>
      <p:sp>
        <p:nvSpPr>
          <p:cNvPr id="3" name="Подзаголовок 2"/>
          <p:cNvSpPr>
            <a:spLocks noGrp="1"/>
          </p:cNvSpPr>
          <p:nvPr>
            <p:ph type="subTitle" idx="1"/>
          </p:nvPr>
        </p:nvSpPr>
        <p:spPr>
          <a:xfrm>
            <a:off x="4071934" y="1714488"/>
            <a:ext cx="4786346" cy="3500462"/>
          </a:xfrm>
          <a:noFill/>
          <a:ln>
            <a:noFill/>
          </a:ln>
        </p:spPr>
        <p:txBody>
          <a:bodyPr>
            <a:noAutofit/>
          </a:bodyPr>
          <a:lstStyle/>
          <a:p>
            <a:r>
              <a:rPr lang="ru-RU"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Виталий Михайлович Анисимов родился 7 апреля в 1931 г. в селе Шея </a:t>
            </a:r>
            <a:r>
              <a:rPr lang="ru-RU" sz="28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Сунтарского</a:t>
            </a:r>
            <a:r>
              <a:rPr lang="ru-RU"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района ЯАССР в семье заслуженного учителя РСФСР и ЯАССР Михаила Николаевича Анисимова. </a:t>
            </a:r>
          </a:p>
        </p:txBody>
      </p:sp>
      <p:pic>
        <p:nvPicPr>
          <p:cNvPr id="1026" name="Picture 2" descr="D:\DF\Изображение 020.jpg"/>
          <p:cNvPicPr>
            <a:picLocks noChangeAspect="1" noChangeArrowheads="1"/>
          </p:cNvPicPr>
          <p:nvPr/>
        </p:nvPicPr>
        <p:blipFill>
          <a:blip r:embed="rId2" cstate="print"/>
          <a:srcRect/>
          <a:stretch>
            <a:fillRect/>
          </a:stretch>
        </p:blipFill>
        <p:spPr bwMode="auto">
          <a:xfrm>
            <a:off x="500034" y="1214422"/>
            <a:ext cx="3429024" cy="4572032"/>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transition>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Рисунок 12" descr="D:\DF\Изображение 023.jpg"/>
          <p:cNvPicPr/>
          <p:nvPr/>
        </p:nvPicPr>
        <p:blipFill>
          <a:blip r:embed="rId2" cstate="print"/>
          <a:srcRect l="59376" t="57009" r="23999" b="8645"/>
          <a:stretch>
            <a:fillRect/>
          </a:stretch>
        </p:blipFill>
        <p:spPr bwMode="auto">
          <a:xfrm>
            <a:off x="7286612" y="4286256"/>
            <a:ext cx="1785982" cy="2214578"/>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2" name="Заголовок 1"/>
          <p:cNvSpPr>
            <a:spLocks noGrp="1"/>
          </p:cNvSpPr>
          <p:nvPr>
            <p:ph type="title"/>
          </p:nvPr>
        </p:nvSpPr>
        <p:spPr>
          <a:xfrm>
            <a:off x="3088810" y="785794"/>
            <a:ext cx="4483586" cy="4643470"/>
          </a:xfrm>
        </p:spPr>
        <p:txBody>
          <a:bodyPr>
            <a:noAutofit/>
          </a:bodyPr>
          <a:lstStyle/>
          <a:p>
            <a:r>
              <a:rPr lang="ru-RU"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М. Н. Анисимов  -   заслуженный учитель ЯАССР и РСФСР, кавалер ордена Трудового Красного Знамени. Мать Анисимова (Тимофеева) Анна Николаевна. Они вместе жили на местности «</a:t>
            </a:r>
            <a:r>
              <a:rPr lang="ru-RU" sz="28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Ынах</a:t>
            </a:r>
            <a:r>
              <a:rPr lang="ru-RU"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8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сыьыыта</a:t>
            </a:r>
            <a:r>
              <a:rPr lang="ru-RU"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в поселке </a:t>
            </a:r>
            <a:r>
              <a:rPr lang="ru-RU" sz="28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Тюбяй</a:t>
            </a:r>
            <a:r>
              <a:rPr lang="ru-RU"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67 лет в согласии, имели 4-х детей.  </a:t>
            </a:r>
            <a:endParaRPr lang="ru-RU" sz="20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pic>
        <p:nvPicPr>
          <p:cNvPr id="2050" name="Picture 2" descr="D:\DF\Изображение 042.jpg"/>
          <p:cNvPicPr>
            <a:picLocks noGrp="1" noChangeAspect="1" noChangeArrowheads="1"/>
          </p:cNvPicPr>
          <p:nvPr>
            <p:ph idx="1"/>
          </p:nvPr>
        </p:nvPicPr>
        <p:blipFill>
          <a:blip r:embed="rId3" cstate="print"/>
          <a:srcRect/>
          <a:stretch>
            <a:fillRect/>
          </a:stretch>
        </p:blipFill>
        <p:spPr bwMode="auto">
          <a:xfrm>
            <a:off x="571472" y="928670"/>
            <a:ext cx="2372108" cy="264320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10" name="Прямоугольник 9"/>
          <p:cNvSpPr/>
          <p:nvPr/>
        </p:nvSpPr>
        <p:spPr>
          <a:xfrm>
            <a:off x="857224" y="142852"/>
            <a:ext cx="7358113" cy="584775"/>
          </a:xfrm>
          <a:prstGeom prst="rect">
            <a:avLst/>
          </a:prstGeom>
          <a:noFill/>
          <a:ln>
            <a:noFill/>
          </a:ln>
        </p:spPr>
        <p:txBody>
          <a:bodyPr wrap="square" lIns="91440" tIns="45720" rIns="91440" bIns="45720">
            <a:spAutoFit/>
          </a:bodyPr>
          <a:lstStyle/>
          <a:p>
            <a:pPr algn="ctr"/>
            <a:r>
              <a:rPr lang="ru-RU" sz="3200" b="1"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Отец - Михаил Николаевич Анисимов </a:t>
            </a:r>
          </a:p>
        </p:txBody>
      </p:sp>
      <p:pic>
        <p:nvPicPr>
          <p:cNvPr id="12" name="Picture 3" descr="D:\DF\Изображение 043.jpg"/>
          <p:cNvPicPr>
            <a:picLocks noChangeAspect="1" noChangeArrowheads="1"/>
          </p:cNvPicPr>
          <p:nvPr/>
        </p:nvPicPr>
        <p:blipFill>
          <a:blip r:embed="rId4" cstate="print"/>
          <a:srcRect/>
          <a:stretch>
            <a:fillRect/>
          </a:stretch>
        </p:blipFill>
        <p:spPr bwMode="auto">
          <a:xfrm>
            <a:off x="442982" y="3643338"/>
            <a:ext cx="2517338" cy="285749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29158" y="571456"/>
            <a:ext cx="4214842" cy="6286544"/>
          </a:xfrm>
        </p:spPr>
        <p:txBody>
          <a:bodyPr>
            <a:normAutofit/>
          </a:bodyPr>
          <a:lstStyle/>
          <a:p>
            <a:r>
              <a:rPr lang="ru-RU"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Виталий Михайлович в 1946 г. окончил </a:t>
            </a:r>
            <a:r>
              <a:rPr lang="ru-RU" sz="28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Шеинскую</a:t>
            </a:r>
            <a:r>
              <a:rPr lang="ru-RU"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7-ю школу, а в 1949 г. </a:t>
            </a:r>
            <a:r>
              <a:rPr lang="ru-RU" sz="28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Сунтарскую</a:t>
            </a:r>
            <a:r>
              <a:rPr lang="ru-RU"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среднюю. В 6 классе,</a:t>
            </a:r>
            <a:br>
              <a:rPr lang="ru-RU"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br>
            <a:r>
              <a:rPr lang="ru-RU"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в 1945уч.г. учился В </a:t>
            </a:r>
            <a:r>
              <a:rPr lang="ru-RU" sz="28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Хампинской</a:t>
            </a:r>
            <a:r>
              <a:rPr lang="ru-RU"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7-й школе Вилюйского района.</a:t>
            </a:r>
            <a:br>
              <a:rPr lang="ru-RU"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br>
            <a:r>
              <a:rPr lang="ru-RU"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Окончил </a:t>
            </a:r>
            <a:r>
              <a:rPr lang="ru-RU" sz="28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Нюрбинской</a:t>
            </a:r>
            <a:r>
              <a:rPr lang="ru-RU"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r>
            <a:br>
              <a:rPr lang="ru-RU"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br>
            <a:r>
              <a:rPr lang="ru-RU"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средней школе 8-й класс, 10 классов окончил в Сунтаре.</a:t>
            </a:r>
          </a:p>
        </p:txBody>
      </p:sp>
      <p:pic>
        <p:nvPicPr>
          <p:cNvPr id="4" name="Содержимое 3" descr="D:\DF\Изображение 036.jpg"/>
          <p:cNvPicPr>
            <a:picLocks noGrp="1"/>
          </p:cNvPicPr>
          <p:nvPr>
            <p:ph idx="1"/>
          </p:nvPr>
        </p:nvPicPr>
        <p:blipFill>
          <a:blip r:embed="rId2" cstate="print"/>
          <a:srcRect l="8184" t="10154" r="54425" b="50552"/>
          <a:stretch>
            <a:fillRect/>
          </a:stretch>
        </p:blipFill>
        <p:spPr bwMode="auto">
          <a:xfrm>
            <a:off x="142844" y="285728"/>
            <a:ext cx="4571773" cy="3054087"/>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5" name="Рисунок 4" descr="D:\DF\Изображение 036.jpg"/>
          <p:cNvPicPr/>
          <p:nvPr/>
        </p:nvPicPr>
        <p:blipFill>
          <a:blip r:embed="rId2" cstate="print"/>
          <a:srcRect l="8337" t="50331" r="54265" b="11259"/>
          <a:stretch>
            <a:fillRect/>
          </a:stretch>
        </p:blipFill>
        <p:spPr bwMode="auto">
          <a:xfrm>
            <a:off x="285720" y="3714752"/>
            <a:ext cx="4214842" cy="280035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Прямоугольник 5"/>
          <p:cNvSpPr/>
          <p:nvPr/>
        </p:nvSpPr>
        <p:spPr>
          <a:xfrm>
            <a:off x="4714876" y="1500174"/>
            <a:ext cx="4143404" cy="738664"/>
          </a:xfrm>
          <a:prstGeom prst="rect">
            <a:avLst/>
          </a:prstGeom>
        </p:spPr>
        <p:txBody>
          <a:bodyPr wrap="square">
            <a:spAutoFit/>
          </a:bodyPr>
          <a:lstStyle/>
          <a:p>
            <a:endParaRPr lang="ru-RU" sz="2400" dirty="0"/>
          </a:p>
          <a:p>
            <a:endParaRPr lang="ru-RU" dirty="0"/>
          </a:p>
        </p:txBody>
      </p:sp>
    </p:spTree>
  </p:cSld>
  <p:clrMapOvr>
    <a:masterClrMapping/>
  </p:clrMapOvr>
  <p:transition>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57290" y="3500438"/>
            <a:ext cx="6643734" cy="2786082"/>
          </a:xfrm>
        </p:spPr>
        <p:txBody>
          <a:bodyPr>
            <a:noAutofit/>
          </a:bodyPr>
          <a:lstStyle/>
          <a:p>
            <a:r>
              <a:rPr lang="ru-RU"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Педагогическую деятельность Виталий Михайлович начал с 1 января 1950 г. воспитателем пришкольного интерната, затем учителем русского и якутского языков в </a:t>
            </a:r>
            <a:r>
              <a:rPr lang="ru-RU" sz="28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Шеинской</a:t>
            </a:r>
            <a:r>
              <a:rPr lang="ru-RU"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семилетней школе.</a:t>
            </a:r>
          </a:p>
        </p:txBody>
      </p:sp>
      <p:pic>
        <p:nvPicPr>
          <p:cNvPr id="4" name="Содержимое 3" descr="D:\DF\Изображение 023.jpg"/>
          <p:cNvPicPr>
            <a:picLocks noGrp="1"/>
          </p:cNvPicPr>
          <p:nvPr>
            <p:ph idx="1"/>
          </p:nvPr>
        </p:nvPicPr>
        <p:blipFill>
          <a:blip r:embed="rId2" cstate="print"/>
          <a:srcRect l="10903" t="7726" r="46125" b="49007"/>
          <a:stretch>
            <a:fillRect/>
          </a:stretch>
        </p:blipFill>
        <p:spPr bwMode="auto">
          <a:xfrm>
            <a:off x="1285852" y="642918"/>
            <a:ext cx="4143404" cy="250033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7" name="Рисунок 6" descr="D:\DF\Изображение 023.jpg"/>
          <p:cNvPicPr/>
          <p:nvPr/>
        </p:nvPicPr>
        <p:blipFill>
          <a:blip r:embed="rId2" cstate="print"/>
          <a:srcRect l="57082" t="7726" r="20470" b="42384"/>
          <a:stretch>
            <a:fillRect/>
          </a:stretch>
        </p:blipFill>
        <p:spPr bwMode="auto">
          <a:xfrm>
            <a:off x="6643702" y="571480"/>
            <a:ext cx="1690690" cy="2366964"/>
          </a:xfrm>
          <a:prstGeom prst="rect">
            <a:avLst/>
          </a:prstGeom>
          <a:ln w="25400" cap="rnd">
            <a:solidFill>
              <a:schemeClr val="bg2">
                <a:lumMod val="75000"/>
                <a:alpha val="60000"/>
              </a:schemeClr>
            </a:solidFill>
            <a:prstDash val="solid"/>
            <a:round/>
          </a:ln>
          <a:effectLst>
            <a:outerShdw blurRad="50800" dist="38100" dir="2700000" algn="tl" rotWithShape="0">
              <a:srgbClr val="000000">
                <a:alpha val="43000"/>
              </a:srgbClr>
            </a:outerShdw>
          </a:effectLst>
        </p:spPr>
      </p:pic>
    </p:spTree>
  </p:cSld>
  <p:clrMapOvr>
    <a:masterClrMapping/>
  </p:clrMapOvr>
  <p:transition>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D:\DF\Изображение 023.jpg"/>
          <p:cNvPicPr/>
          <p:nvPr/>
        </p:nvPicPr>
        <p:blipFill>
          <a:blip r:embed="rId2" cstate="print"/>
          <a:srcRect l="16994" t="55629" r="64526" b="9492"/>
          <a:stretch>
            <a:fillRect/>
          </a:stretch>
        </p:blipFill>
        <p:spPr bwMode="auto">
          <a:xfrm>
            <a:off x="7286644" y="4714884"/>
            <a:ext cx="1643074" cy="19288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Заголовок 1"/>
          <p:cNvSpPr>
            <a:spLocks noGrp="1"/>
          </p:cNvSpPr>
          <p:nvPr>
            <p:ph type="title"/>
          </p:nvPr>
        </p:nvSpPr>
        <p:spPr>
          <a:xfrm>
            <a:off x="4143372" y="357166"/>
            <a:ext cx="4101036" cy="5000660"/>
          </a:xfrm>
        </p:spPr>
        <p:txBody>
          <a:bodyPr>
            <a:noAutofit/>
          </a:bodyPr>
          <a:lstStyle/>
          <a:p>
            <a:pPr algn="just"/>
            <a:r>
              <a:rPr lang="ru-RU" sz="2600" b="1" dirty="0">
                <a:ln w="3175">
                  <a:solidFill>
                    <a:schemeClr val="tx1"/>
                  </a:solidFill>
                </a:ln>
                <a:solidFill>
                  <a:srgbClr val="F3B7E6"/>
                </a:solidFill>
                <a:effectLst>
                  <a:outerShdw blurRad="38100" dist="38100" dir="2700000" algn="tl">
                    <a:srgbClr val="000000">
                      <a:alpha val="43137"/>
                    </a:srgbClr>
                  </a:outerShdw>
                </a:effectLst>
              </a:rPr>
              <a:t>	</a:t>
            </a:r>
            <a:r>
              <a:rPr lang="ru-RU" sz="26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В 1951 - 55 гг. учился Якутском государственном педагогическом институте на отделении русского языка для якутской школы филологического факультета. Учился хорошо, активно участвовал в общественной жизни Педагогического института был стипендиатом имени В.Г. Короленко</a:t>
            </a:r>
            <a:endParaRPr lang="ru-RU" sz="2600" b="1" dirty="0">
              <a:ln w="3175">
                <a:solidFill>
                  <a:schemeClr val="tx1"/>
                </a:solidFill>
              </a:ln>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4" name="Содержимое 3" descr="D:\DF\Изображение 023.jpg"/>
          <p:cNvPicPr>
            <a:picLocks noGrp="1"/>
          </p:cNvPicPr>
          <p:nvPr>
            <p:ph idx="1"/>
          </p:nvPr>
        </p:nvPicPr>
        <p:blipFill>
          <a:blip r:embed="rId2" cstate="print"/>
          <a:srcRect l="9940" t="7285" r="45488" b="43267"/>
          <a:stretch>
            <a:fillRect/>
          </a:stretch>
        </p:blipFill>
        <p:spPr bwMode="auto">
          <a:xfrm>
            <a:off x="285720" y="500042"/>
            <a:ext cx="3857652" cy="292895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6" name="Содержимое 3" descr="D:\DF\Изображение 036.jpg"/>
          <p:cNvPicPr>
            <a:picLocks/>
          </p:cNvPicPr>
          <p:nvPr/>
        </p:nvPicPr>
        <p:blipFill>
          <a:blip r:embed="rId3" cstate="print"/>
          <a:srcRect l="57103" t="49007" r="8175" b="16985"/>
          <a:stretch>
            <a:fillRect/>
          </a:stretch>
        </p:blipFill>
        <p:spPr bwMode="auto">
          <a:xfrm>
            <a:off x="285720" y="3786190"/>
            <a:ext cx="3714776" cy="264320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wipe/>
  </p:transition>
</p:sld>
</file>

<file path=ppt/theme/theme1.xml><?xml version="1.0" encoding="utf-8"?>
<a:theme xmlns:a="http://schemas.openxmlformats.org/drawingml/2006/main" name="Аспект">
  <a:themeElements>
    <a:clrScheme name="Аспект">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Аспект">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Аспект">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1520</TotalTime>
  <Words>1090</Words>
  <Application>Microsoft Office PowerPoint</Application>
  <PresentationFormat>Экран (4:3)</PresentationFormat>
  <Paragraphs>78</Paragraphs>
  <Slides>28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28</vt:i4>
      </vt:variant>
    </vt:vector>
  </HeadingPairs>
  <TitlesOfParts>
    <vt:vector size="29" baseType="lpstr">
      <vt:lpstr>Аспект</vt:lpstr>
      <vt:lpstr>IX Всероссийский педагогический конкурс «МОЯ ЛУЧШАЯ МЕТОДИЧЕСКАЯ РАЗРАБОТКА» Тюбяйская СОШ агротехнологического профиля имени академика В.М.Анисимова»</vt:lpstr>
      <vt:lpstr>    Актуальность данной исследовательской работы заключается в том, чтобы каждый человек знал и помнил своих земляков, их подвиги, брал пример с них, относился к ним с глубоким уважением и признательностью. Каждый гражданин России должен знать историю не только своего родного края, но и  людей, прославивших свой край.  </vt:lpstr>
      <vt:lpstr>   Сбор и обобщение материала об академике Академии педагогических и социальных наук, профессоре, заслуженном учителе школы РФ, отличнике образования РС (Я) Виталии Михайловиче Анисимове  </vt:lpstr>
      <vt:lpstr>Слайд 4</vt:lpstr>
      <vt:lpstr>Виталий Михайлович  Анисимов</vt:lpstr>
      <vt:lpstr>М. Н. Анисимов  -   заслуженный учитель ЯАССР и РСФСР, кавалер ордена Трудового Красного Знамени. Мать Анисимова (Тимофеева) Анна Николаевна. Они вместе жили на местности «Ынах сыьыыта» в поселке Тюбяй. 67 лет в согласии, имели 4-х детей.  </vt:lpstr>
      <vt:lpstr>Виталий Михайлович в 1946 г. окончил Шеинскую  7-ю школу, а в 1949 г. Сунтарскую среднюю. В 6 классе, в 1945уч.г. учился В Хампинской 7-й школе Вилюйского района. Окончил Нюрбинской средней школе 8-й класс, 10 классов окончил в Сунтаре.</vt:lpstr>
      <vt:lpstr>Педагогическую деятельность Виталий Михайлович начал с 1 января 1950 г. воспитателем пришкольного интерната, затем учителем русского и якутского языков в Шеинской семилетней школе.</vt:lpstr>
      <vt:lpstr> В 1951 - 55 гг. учился Якутском государственном педагогическом институте на отделении русского языка для якутской школы филологического факультета. Учился хорошо, активно участвовал в общественной жизни Педагогического института был стипендиатом имени В.Г. Короленко</vt:lpstr>
      <vt:lpstr>Слайд 10</vt:lpstr>
      <vt:lpstr>Слайд 11</vt:lpstr>
      <vt:lpstr>Слайд 12</vt:lpstr>
      <vt:lpstr>Слайд 13</vt:lpstr>
      <vt:lpstr>Слайд 14</vt:lpstr>
      <vt:lpstr>Им разработана методика обучения русскому и родному языкам в якутской начальной школе</vt:lpstr>
      <vt:lpstr>Основное лингвометодическое направление ученого - это обучение русскому языку с опорой на родной</vt:lpstr>
      <vt:lpstr>Слайд 17</vt:lpstr>
      <vt:lpstr>Автор более 300 публикаций по лингвометодике, тюркологии, общей педагогике, социальным вопросам</vt:lpstr>
      <vt:lpstr>Слайд 19</vt:lpstr>
      <vt:lpstr>Слайд 20</vt:lpstr>
      <vt:lpstr> За плодотворную научно-педагогическую деятельность В.М.Анисимову присвоены звания: </vt:lpstr>
      <vt:lpstr>Учительская династия Анисимовых. Семейный педстаж более 400 лет</vt:lpstr>
      <vt:lpstr>Слайд 23</vt:lpstr>
      <vt:lpstr>Слайд 24</vt:lpstr>
      <vt:lpstr> У самых молодых продолжателей деда М.Н.Анисимова, правнуков  Альбине Анатольевне, Аркадию Анатольевичу Архангельских педстаж более  двадцати лет.</vt:lpstr>
      <vt:lpstr>По решению правительства Республики Саха (Я) от 31 августа 2009 года в нашей школе присвоено имя академика В.М.Анисимова.</vt:lpstr>
      <vt:lpstr>Заключение</vt:lpstr>
      <vt:lpstr>Слайд 28</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В.М.Анисимов.</dc:title>
  <dc:creator>User</dc:creator>
  <cp:lastModifiedBy>Директорская</cp:lastModifiedBy>
  <cp:revision>126</cp:revision>
  <dcterms:created xsi:type="dcterms:W3CDTF">2011-12-14T23:55:32Z</dcterms:created>
  <dcterms:modified xsi:type="dcterms:W3CDTF">2025-10-27T06:32:47Z</dcterms:modified>
</cp:coreProperties>
</file>